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tiff" ContentType="image/tif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256" r:id="rId2"/>
    <p:sldId id="416" r:id="rId3"/>
    <p:sldId id="417" r:id="rId4"/>
    <p:sldId id="418" r:id="rId5"/>
    <p:sldId id="414" r:id="rId6"/>
    <p:sldId id="415" r:id="rId7"/>
    <p:sldId id="270" r:id="rId8"/>
    <p:sldId id="271" r:id="rId9"/>
    <p:sldId id="273" r:id="rId10"/>
    <p:sldId id="263" r:id="rId11"/>
    <p:sldId id="314" r:id="rId12"/>
    <p:sldId id="315" r:id="rId13"/>
    <p:sldId id="316" r:id="rId14"/>
    <p:sldId id="317" r:id="rId15"/>
    <p:sldId id="325" r:id="rId16"/>
    <p:sldId id="326" r:id="rId17"/>
    <p:sldId id="327" r:id="rId18"/>
    <p:sldId id="328" r:id="rId19"/>
    <p:sldId id="318" r:id="rId20"/>
    <p:sldId id="319" r:id="rId21"/>
    <p:sldId id="320" r:id="rId22"/>
    <p:sldId id="321" r:id="rId23"/>
    <p:sldId id="322" r:id="rId24"/>
    <p:sldId id="323" r:id="rId25"/>
    <p:sldId id="324" r:id="rId26"/>
    <p:sldId id="265" r:id="rId27"/>
    <p:sldId id="282" r:id="rId28"/>
    <p:sldId id="267" r:id="rId29"/>
    <p:sldId id="279" r:id="rId30"/>
    <p:sldId id="283" r:id="rId31"/>
    <p:sldId id="284" r:id="rId32"/>
    <p:sldId id="285" r:id="rId33"/>
    <p:sldId id="286" r:id="rId34"/>
    <p:sldId id="268" r:id="rId35"/>
    <p:sldId id="299" r:id="rId36"/>
    <p:sldId id="301" r:id="rId37"/>
    <p:sldId id="300" r:id="rId38"/>
    <p:sldId id="291" r:id="rId39"/>
    <p:sldId id="290" r:id="rId40"/>
    <p:sldId id="289" r:id="rId41"/>
    <p:sldId id="269" r:id="rId42"/>
    <p:sldId id="302" r:id="rId43"/>
    <p:sldId id="303" r:id="rId44"/>
    <p:sldId id="305" r:id="rId45"/>
    <p:sldId id="304" r:id="rId46"/>
    <p:sldId id="288" r:id="rId47"/>
    <p:sldId id="306" r:id="rId48"/>
    <p:sldId id="335" r:id="rId49"/>
    <p:sldId id="337" r:id="rId50"/>
    <p:sldId id="338" r:id="rId51"/>
    <p:sldId id="339" r:id="rId52"/>
    <p:sldId id="340" r:id="rId53"/>
    <p:sldId id="341" r:id="rId54"/>
    <p:sldId id="312" r:id="rId55"/>
    <p:sldId id="313" r:id="rId56"/>
    <p:sldId id="406" r:id="rId57"/>
    <p:sldId id="412" r:id="rId58"/>
    <p:sldId id="409" r:id="rId59"/>
    <p:sldId id="407" r:id="rId60"/>
    <p:sldId id="411" r:id="rId61"/>
    <p:sldId id="410" r:id="rId62"/>
    <p:sldId id="413" r:id="rId63"/>
    <p:sldId id="408" r:id="rId64"/>
    <p:sldId id="405" r:id="rId65"/>
    <p:sldId id="399" r:id="rId66"/>
    <p:sldId id="400" r:id="rId67"/>
    <p:sldId id="401" r:id="rId68"/>
    <p:sldId id="402" r:id="rId69"/>
  </p:sldIdLst>
  <p:sldSz cx="9144000" cy="5486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5" autoAdjust="0"/>
    <p:restoredTop sz="99563" autoAdjust="0"/>
  </p:normalViewPr>
  <p:slideViewPr>
    <p:cSldViewPr>
      <p:cViewPr>
        <p:scale>
          <a:sx n="97" d="100"/>
          <a:sy n="97" d="100"/>
        </p:scale>
        <p:origin x="-384" y="24"/>
      </p:cViewPr>
      <p:guideLst>
        <p:guide orient="horz" pos="1728"/>
        <p:guide pos="2880"/>
      </p:guideLst>
    </p:cSldViewPr>
  </p:slideViewPr>
  <p:outlineViewPr>
    <p:cViewPr>
      <p:scale>
        <a:sx n="33" d="100"/>
        <a:sy n="33" d="100"/>
      </p:scale>
      <p:origin x="0" y="2820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jlreaser\My%20Documents\VISUAL%20of%20AAE%20Histor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1.5536723163841809E-2"/>
          <c:y val="3.5807291666666789E-2"/>
          <c:w val="0.75566384180790958"/>
          <c:h val="0.86159392429461945"/>
        </c:manualLayout>
      </c:layout>
      <c:lineChart>
        <c:grouping val="standard"/>
        <c:ser>
          <c:idx val="0"/>
          <c:order val="0"/>
          <c:tx>
            <c:strRef>
              <c:f>Sheet1!$A$2</c:f>
              <c:strCache>
                <c:ptCount val="1"/>
                <c:pt idx="0">
                  <c:v>Standard English </c:v>
                </c:pt>
              </c:strCache>
            </c:strRef>
          </c:tx>
          <c:spPr>
            <a:ln w="38100">
              <a:prstDash val="dash"/>
            </a:ln>
          </c:spPr>
          <c:marker>
            <c:symbol val="none"/>
          </c:marker>
          <c:cat>
            <c:strRef>
              <c:f>Sheet1!$B$1:$E$1</c:f>
              <c:strCache>
                <c:ptCount val="4"/>
                <c:pt idx="0">
                  <c:v>Origin </c:v>
                </c:pt>
                <c:pt idx="1">
                  <c:v>Pre-history period</c:v>
                </c:pt>
                <c:pt idx="2">
                  <c:v>Early history period </c:v>
                </c:pt>
                <c:pt idx="3">
                  <c:v>Modern </c:v>
                </c:pt>
              </c:strCache>
            </c:strRef>
          </c:cat>
          <c:val>
            <c:numRef>
              <c:f>Sheet1!$B$2:$E$2</c:f>
              <c:numCache>
                <c:formatCode>General</c:formatCode>
                <c:ptCount val="4"/>
                <c:pt idx="0">
                  <c:v>90</c:v>
                </c:pt>
                <c:pt idx="1">
                  <c:v>90</c:v>
                </c:pt>
                <c:pt idx="2">
                  <c:v>90</c:v>
                </c:pt>
                <c:pt idx="3">
                  <c:v>90</c:v>
                </c:pt>
              </c:numCache>
            </c:numRef>
          </c:val>
        </c:ser>
        <c:ser>
          <c:idx val="1"/>
          <c:order val="1"/>
          <c:tx>
            <c:strRef>
              <c:f>Sheet1!$A$3</c:f>
              <c:strCache>
                <c:ptCount val="1"/>
                <c:pt idx="0">
                  <c:v>Regional white Englishes </c:v>
                </c:pt>
              </c:strCache>
            </c:strRef>
          </c:tx>
          <c:spPr>
            <a:ln w="50800">
              <a:solidFill>
                <a:schemeClr val="accent5"/>
              </a:solidFill>
            </a:ln>
          </c:spPr>
          <c:marker>
            <c:symbol val="none"/>
          </c:marker>
          <c:cat>
            <c:strRef>
              <c:f>Sheet1!$B$1:$E$1</c:f>
              <c:strCache>
                <c:ptCount val="4"/>
                <c:pt idx="0">
                  <c:v>Origin </c:v>
                </c:pt>
                <c:pt idx="1">
                  <c:v>Pre-history period</c:v>
                </c:pt>
                <c:pt idx="2">
                  <c:v>Early history period </c:v>
                </c:pt>
                <c:pt idx="3">
                  <c:v>Modern </c:v>
                </c:pt>
              </c:strCache>
            </c:strRef>
          </c:cat>
          <c:val>
            <c:numRef>
              <c:f>Sheet1!$B$3:$E$3</c:f>
              <c:numCache>
                <c:formatCode>General</c:formatCode>
                <c:ptCount val="4"/>
                <c:pt idx="0">
                  <c:v>50</c:v>
                </c:pt>
                <c:pt idx="1">
                  <c:v>60</c:v>
                </c:pt>
                <c:pt idx="2">
                  <c:v>70</c:v>
                </c:pt>
                <c:pt idx="3">
                  <c:v>80</c:v>
                </c:pt>
              </c:numCache>
            </c:numRef>
          </c:val>
        </c:ser>
        <c:ser>
          <c:idx val="2"/>
          <c:order val="2"/>
          <c:tx>
            <c:strRef>
              <c:f>Sheet1!$A$4</c:f>
              <c:strCache>
                <c:ptCount val="1"/>
                <c:pt idx="0">
                  <c:v>Anglicist </c:v>
                </c:pt>
              </c:strCache>
            </c:strRef>
          </c:tx>
          <c:spPr>
            <a:ln w="50800"/>
          </c:spPr>
          <c:marker>
            <c:symbol val="none"/>
          </c:marker>
          <c:cat>
            <c:strRef>
              <c:f>Sheet1!$B$1:$E$1</c:f>
              <c:strCache>
                <c:ptCount val="4"/>
                <c:pt idx="0">
                  <c:v>Origin </c:v>
                </c:pt>
                <c:pt idx="1">
                  <c:v>Pre-history period</c:v>
                </c:pt>
                <c:pt idx="2">
                  <c:v>Early history period </c:v>
                </c:pt>
                <c:pt idx="3">
                  <c:v>Modern </c:v>
                </c:pt>
              </c:strCache>
            </c:strRef>
          </c:cat>
          <c:val>
            <c:numRef>
              <c:f>Sheet1!$B$4:$E$4</c:f>
              <c:numCache>
                <c:formatCode>General</c:formatCode>
                <c:ptCount val="4"/>
                <c:pt idx="0">
                  <c:v>50</c:v>
                </c:pt>
                <c:pt idx="1">
                  <c:v>40</c:v>
                </c:pt>
                <c:pt idx="2">
                  <c:v>30</c:v>
                </c:pt>
                <c:pt idx="3">
                  <c:v>20</c:v>
                </c:pt>
              </c:numCache>
            </c:numRef>
          </c:val>
        </c:ser>
        <c:ser>
          <c:idx val="3"/>
          <c:order val="3"/>
          <c:tx>
            <c:strRef>
              <c:f>Sheet1!$A$5</c:f>
              <c:strCache>
                <c:ptCount val="1"/>
                <c:pt idx="0">
                  <c:v>Substrate </c:v>
                </c:pt>
              </c:strCache>
            </c:strRef>
          </c:tx>
          <c:spPr>
            <a:ln w="50800"/>
          </c:spPr>
          <c:marker>
            <c:symbol val="none"/>
          </c:marker>
          <c:cat>
            <c:strRef>
              <c:f>Sheet1!$B$1:$E$1</c:f>
              <c:strCache>
                <c:ptCount val="4"/>
                <c:pt idx="0">
                  <c:v>Origin </c:v>
                </c:pt>
                <c:pt idx="1">
                  <c:v>Pre-history period</c:v>
                </c:pt>
                <c:pt idx="2">
                  <c:v>Early history period </c:v>
                </c:pt>
                <c:pt idx="3">
                  <c:v>Modern </c:v>
                </c:pt>
              </c:strCache>
            </c:strRef>
          </c:cat>
          <c:val>
            <c:numRef>
              <c:f>Sheet1!$B$5:$E$5</c:f>
              <c:numCache>
                <c:formatCode>General</c:formatCode>
                <c:ptCount val="4"/>
                <c:pt idx="0">
                  <c:v>35</c:v>
                </c:pt>
                <c:pt idx="1">
                  <c:v>30</c:v>
                </c:pt>
                <c:pt idx="2">
                  <c:v>25</c:v>
                </c:pt>
                <c:pt idx="3">
                  <c:v>20</c:v>
                </c:pt>
              </c:numCache>
            </c:numRef>
          </c:val>
        </c:ser>
        <c:ser>
          <c:idx val="4"/>
          <c:order val="4"/>
          <c:tx>
            <c:strRef>
              <c:f>Sheet1!$A$6</c:f>
              <c:strCache>
                <c:ptCount val="1"/>
                <c:pt idx="0">
                  <c:v>AAE today</c:v>
                </c:pt>
              </c:strCache>
            </c:strRef>
          </c:tx>
          <c:spPr>
            <a:ln w="38100">
              <a:solidFill>
                <a:schemeClr val="tx1"/>
              </a:solidFill>
              <a:prstDash val="dash"/>
            </a:ln>
          </c:spPr>
          <c:marker>
            <c:symbol val="none"/>
          </c:marker>
          <c:cat>
            <c:strRef>
              <c:f>Sheet1!$B$1:$E$1</c:f>
              <c:strCache>
                <c:ptCount val="4"/>
                <c:pt idx="0">
                  <c:v>Origin </c:v>
                </c:pt>
                <c:pt idx="1">
                  <c:v>Pre-history period</c:v>
                </c:pt>
                <c:pt idx="2">
                  <c:v>Early history period </c:v>
                </c:pt>
                <c:pt idx="3">
                  <c:v>Modern </c:v>
                </c:pt>
              </c:strCache>
            </c:strRef>
          </c:cat>
          <c:val>
            <c:numRef>
              <c:f>Sheet1!$B$6:$E$6</c:f>
              <c:numCache>
                <c:formatCode>General</c:formatCode>
                <c:ptCount val="4"/>
                <c:pt idx="0">
                  <c:v>20</c:v>
                </c:pt>
                <c:pt idx="1">
                  <c:v>20</c:v>
                </c:pt>
                <c:pt idx="2">
                  <c:v>20</c:v>
                </c:pt>
                <c:pt idx="3">
                  <c:v>20</c:v>
                </c:pt>
              </c:numCache>
            </c:numRef>
          </c:val>
        </c:ser>
        <c:ser>
          <c:idx val="5"/>
          <c:order val="5"/>
          <c:tx>
            <c:strRef>
              <c:f>Sheet1!$A$7</c:f>
              <c:strCache>
                <c:ptCount val="1"/>
                <c:pt idx="0">
                  <c:v>Creole</c:v>
                </c:pt>
              </c:strCache>
            </c:strRef>
          </c:tx>
          <c:spPr>
            <a:ln w="50800"/>
          </c:spPr>
          <c:marker>
            <c:symbol val="none"/>
          </c:marker>
          <c:cat>
            <c:strRef>
              <c:f>Sheet1!$B$1:$E$1</c:f>
              <c:strCache>
                <c:ptCount val="4"/>
                <c:pt idx="0">
                  <c:v>Origin </c:v>
                </c:pt>
                <c:pt idx="1">
                  <c:v>Pre-history period</c:v>
                </c:pt>
                <c:pt idx="2">
                  <c:v>Early history period </c:v>
                </c:pt>
                <c:pt idx="3">
                  <c:v>Modern </c:v>
                </c:pt>
              </c:strCache>
            </c:strRef>
          </c:cat>
          <c:val>
            <c:numRef>
              <c:f>Sheet1!$B$7:$E$7</c:f>
              <c:numCache>
                <c:formatCode>General</c:formatCode>
                <c:ptCount val="4"/>
                <c:pt idx="0">
                  <c:v>5</c:v>
                </c:pt>
                <c:pt idx="1">
                  <c:v>10</c:v>
                </c:pt>
                <c:pt idx="2">
                  <c:v>15</c:v>
                </c:pt>
                <c:pt idx="3">
                  <c:v>20</c:v>
                </c:pt>
              </c:numCache>
            </c:numRef>
          </c:val>
        </c:ser>
        <c:ser>
          <c:idx val="6"/>
          <c:order val="6"/>
          <c:tx>
            <c:strRef>
              <c:f>Sheet1!$A$8</c:f>
              <c:strCache>
                <c:ptCount val="1"/>
                <c:pt idx="0">
                  <c:v>Gullah Today</c:v>
                </c:pt>
              </c:strCache>
            </c:strRef>
          </c:tx>
          <c:spPr>
            <a:ln w="38100">
              <a:prstDash val="dash"/>
            </a:ln>
          </c:spPr>
          <c:marker>
            <c:symbol val="none"/>
          </c:marker>
          <c:cat>
            <c:strRef>
              <c:f>Sheet1!$B$1:$E$1</c:f>
              <c:strCache>
                <c:ptCount val="4"/>
                <c:pt idx="0">
                  <c:v>Origin </c:v>
                </c:pt>
                <c:pt idx="1">
                  <c:v>Pre-history period</c:v>
                </c:pt>
                <c:pt idx="2">
                  <c:v>Early history period </c:v>
                </c:pt>
                <c:pt idx="3">
                  <c:v>Modern </c:v>
                </c:pt>
              </c:strCache>
            </c:strRef>
          </c:cat>
          <c:val>
            <c:numRef>
              <c:f>Sheet1!$B$8:$E$8</c:f>
              <c:numCache>
                <c:formatCode>General</c:formatCode>
                <c:ptCount val="4"/>
                <c:pt idx="0">
                  <c:v>5</c:v>
                </c:pt>
                <c:pt idx="1">
                  <c:v>5</c:v>
                </c:pt>
                <c:pt idx="2">
                  <c:v>5</c:v>
                </c:pt>
                <c:pt idx="3">
                  <c:v>5</c:v>
                </c:pt>
              </c:numCache>
            </c:numRef>
          </c:val>
        </c:ser>
        <c:marker val="1"/>
        <c:axId val="38898688"/>
        <c:axId val="38904576"/>
      </c:lineChart>
      <c:catAx>
        <c:axId val="38898688"/>
        <c:scaling>
          <c:orientation val="minMax"/>
        </c:scaling>
        <c:axPos val="b"/>
        <c:tickLblPos val="nextTo"/>
        <c:crossAx val="38904576"/>
        <c:crosses val="autoZero"/>
        <c:auto val="1"/>
        <c:lblAlgn val="ctr"/>
        <c:lblOffset val="100"/>
      </c:catAx>
      <c:valAx>
        <c:axId val="38904576"/>
        <c:scaling>
          <c:orientation val="minMax"/>
          <c:max val="100"/>
          <c:min val="0"/>
        </c:scaling>
        <c:axPos val="l"/>
        <c:majorGridlines/>
        <c:numFmt formatCode="General" sourceLinked="1"/>
        <c:tickLblPos val="none"/>
        <c:crossAx val="38898688"/>
        <c:crosses val="autoZero"/>
        <c:crossBetween val="between"/>
        <c:majorUnit val="120"/>
        <c:minorUnit val="120"/>
      </c:valAx>
      <c:spPr>
        <a:solidFill>
          <a:schemeClr val="bg1"/>
        </a:solidFill>
        <a:ln w="19050">
          <a:solidFill>
            <a:srgbClr val="000000"/>
          </a:solidFill>
        </a:ln>
      </c:spPr>
    </c:plotArea>
    <c:legend>
      <c:legendPos val="r"/>
      <c:layout>
        <c:manualLayout>
          <c:xMode val="edge"/>
          <c:yMode val="edge"/>
          <c:x val="0.76978813559322168"/>
          <c:y val="5.8198767634514433E-2"/>
          <c:w val="0.23021186440677971"/>
          <c:h val="0.84128450008202116"/>
        </c:manualLayout>
      </c:layout>
      <c:spPr>
        <a:solidFill>
          <a:prstClr val="white"/>
        </a:solidFill>
      </c:spPr>
    </c:legend>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FAD858-B40B-435A-96EA-688969D7D2A5}" type="datetimeFigureOut">
              <a:rPr lang="en-US" smtClean="0"/>
              <a:pPr/>
              <a:t>4/5/2011</a:t>
            </a:fld>
            <a:endParaRPr lang="en-US"/>
          </a:p>
        </p:txBody>
      </p:sp>
      <p:sp>
        <p:nvSpPr>
          <p:cNvPr id="4" name="Slide Image Placeholder 3"/>
          <p:cNvSpPr>
            <a:spLocks noGrp="1" noRot="1" noChangeAspect="1"/>
          </p:cNvSpPr>
          <p:nvPr>
            <p:ph type="sldImg" idx="2"/>
          </p:nvPr>
        </p:nvSpPr>
        <p:spPr>
          <a:xfrm>
            <a:off x="571500" y="685800"/>
            <a:ext cx="5715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D16EC8-35CA-4A68-8BEF-87CBA1AAE8F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685800"/>
            <a:ext cx="5715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D16EC8-35CA-4A68-8BEF-87CBA1AAE8F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685800"/>
            <a:ext cx="5715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D16EC8-35CA-4A68-8BEF-87CBA1AAE8F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29C563-9905-47C5-8066-E4DBB965CB89}" type="slidenum">
              <a:rPr lang="en-US"/>
              <a:pPr/>
              <a:t>11</a:t>
            </a:fld>
            <a:endParaRPr lang="en-US"/>
          </a:p>
        </p:txBody>
      </p:sp>
      <p:sp>
        <p:nvSpPr>
          <p:cNvPr id="96258" name="Rectangle 2"/>
          <p:cNvSpPr>
            <a:spLocks noGrp="1" noRot="1" noChangeAspect="1" noChangeArrowheads="1" noTextEdit="1"/>
          </p:cNvSpPr>
          <p:nvPr>
            <p:ph type="sldImg"/>
          </p:nvPr>
        </p:nvSpPr>
        <p:spPr>
          <a:xfrm>
            <a:off x="571500" y="685800"/>
            <a:ext cx="5715000" cy="3429000"/>
          </a:xfrm>
          <a:ln/>
        </p:spPr>
      </p:sp>
      <p:sp>
        <p:nvSpPr>
          <p:cNvPr id="96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2173EB-E976-4B92-8A9D-F8932E8C9C0A}" type="slidenum">
              <a:rPr lang="en-US"/>
              <a:pPr/>
              <a:t>12</a:t>
            </a:fld>
            <a:endParaRPr lang="en-US"/>
          </a:p>
        </p:txBody>
      </p:sp>
      <p:sp>
        <p:nvSpPr>
          <p:cNvPr id="118786" name="Rectangle 2"/>
          <p:cNvSpPr>
            <a:spLocks noGrp="1" noRot="1" noChangeAspect="1" noChangeArrowheads="1" noTextEdit="1"/>
          </p:cNvSpPr>
          <p:nvPr>
            <p:ph type="sldImg"/>
          </p:nvPr>
        </p:nvSpPr>
        <p:spPr>
          <a:xfrm>
            <a:off x="571500" y="685800"/>
            <a:ext cx="5715000" cy="3429000"/>
          </a:xfrm>
          <a:ln/>
        </p:spPr>
      </p:sp>
      <p:sp>
        <p:nvSpPr>
          <p:cNvPr id="118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4FD88B-F007-4280-9E30-9972F749AEF3}" type="slidenum">
              <a:rPr lang="en-US"/>
              <a:pPr/>
              <a:t>13</a:t>
            </a:fld>
            <a:endParaRPr lang="en-US"/>
          </a:p>
        </p:txBody>
      </p:sp>
      <p:sp>
        <p:nvSpPr>
          <p:cNvPr id="97282" name="Rectangle 2"/>
          <p:cNvSpPr>
            <a:spLocks noGrp="1" noRot="1" noChangeAspect="1" noChangeArrowheads="1" noTextEdit="1"/>
          </p:cNvSpPr>
          <p:nvPr>
            <p:ph type="sldImg"/>
          </p:nvPr>
        </p:nvSpPr>
        <p:spPr>
          <a:xfrm>
            <a:off x="571500" y="685800"/>
            <a:ext cx="5715000" cy="3429000"/>
          </a:xfrm>
          <a:ln/>
        </p:spPr>
      </p:sp>
      <p:sp>
        <p:nvSpPr>
          <p:cNvPr id="97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C8F5B0-F533-4C9E-ADE8-B504098D696F}" type="slidenum">
              <a:rPr lang="en-US"/>
              <a:pPr/>
              <a:t>14</a:t>
            </a:fld>
            <a:endParaRPr lang="en-US"/>
          </a:p>
        </p:txBody>
      </p:sp>
      <p:sp>
        <p:nvSpPr>
          <p:cNvPr id="120834" name="Rectangle 2"/>
          <p:cNvSpPr>
            <a:spLocks noGrp="1" noRot="1" noChangeAspect="1" noChangeArrowheads="1" noTextEdit="1"/>
          </p:cNvSpPr>
          <p:nvPr>
            <p:ph type="sldImg"/>
          </p:nvPr>
        </p:nvSpPr>
        <p:spPr>
          <a:xfrm>
            <a:off x="571500" y="685800"/>
            <a:ext cx="5715000" cy="3429000"/>
          </a:xfrm>
          <a:ln/>
        </p:spPr>
      </p:sp>
      <p:sp>
        <p:nvSpPr>
          <p:cNvPr id="120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26D03A-9C4F-48FF-873E-4E4C73DDF0DD}" type="slidenum">
              <a:rPr lang="en-US"/>
              <a:pPr/>
              <a:t>15</a:t>
            </a:fld>
            <a:endParaRPr lang="en-US"/>
          </a:p>
        </p:txBody>
      </p:sp>
      <p:sp>
        <p:nvSpPr>
          <p:cNvPr id="102402" name="Rectangle 2"/>
          <p:cNvSpPr>
            <a:spLocks noGrp="1" noRot="1" noChangeAspect="1" noChangeArrowheads="1" noTextEdit="1"/>
          </p:cNvSpPr>
          <p:nvPr>
            <p:ph type="sldImg"/>
          </p:nvPr>
        </p:nvSpPr>
        <p:spPr>
          <a:xfrm>
            <a:off x="571500" y="685800"/>
            <a:ext cx="5715000" cy="3429000"/>
          </a:xfrm>
          <a:ln/>
        </p:spPr>
      </p:sp>
      <p:sp>
        <p:nvSpPr>
          <p:cNvPr id="102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A315DB-3F50-4D8C-9089-89B7A842CE92}" type="slidenum">
              <a:rPr lang="en-US"/>
              <a:pPr/>
              <a:t>16</a:t>
            </a:fld>
            <a:endParaRPr lang="en-US"/>
          </a:p>
        </p:txBody>
      </p:sp>
      <p:sp>
        <p:nvSpPr>
          <p:cNvPr id="129026" name="Rectangle 2"/>
          <p:cNvSpPr>
            <a:spLocks noGrp="1" noRot="1" noChangeAspect="1" noChangeArrowheads="1" noTextEdit="1"/>
          </p:cNvSpPr>
          <p:nvPr>
            <p:ph type="sldImg"/>
          </p:nvPr>
        </p:nvSpPr>
        <p:spPr>
          <a:xfrm>
            <a:off x="571500" y="685800"/>
            <a:ext cx="5715000" cy="3429000"/>
          </a:xfrm>
          <a:ln/>
        </p:spPr>
      </p:sp>
      <p:sp>
        <p:nvSpPr>
          <p:cNvPr id="129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5E0336-230D-41AA-BBC2-DADDD4D920B2}" type="slidenum">
              <a:rPr lang="en-US"/>
              <a:pPr/>
              <a:t>17</a:t>
            </a:fld>
            <a:endParaRPr lang="en-US"/>
          </a:p>
        </p:txBody>
      </p:sp>
      <p:sp>
        <p:nvSpPr>
          <p:cNvPr id="131074" name="Rectangle 2"/>
          <p:cNvSpPr>
            <a:spLocks noGrp="1" noRot="1" noChangeAspect="1" noChangeArrowheads="1" noTextEdit="1"/>
          </p:cNvSpPr>
          <p:nvPr>
            <p:ph type="sldImg"/>
          </p:nvPr>
        </p:nvSpPr>
        <p:spPr>
          <a:xfrm>
            <a:off x="571500" y="685800"/>
            <a:ext cx="5715000" cy="3429000"/>
          </a:xfrm>
          <a:ln/>
        </p:spPr>
      </p:sp>
      <p:sp>
        <p:nvSpPr>
          <p:cNvPr id="131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CB7536-335E-43C1-915E-7E9ED9B59618}" type="slidenum">
              <a:rPr lang="en-US"/>
              <a:pPr/>
              <a:t>18</a:t>
            </a:fld>
            <a:endParaRPr lang="en-US"/>
          </a:p>
        </p:txBody>
      </p:sp>
      <p:sp>
        <p:nvSpPr>
          <p:cNvPr id="133122" name="Rectangle 2"/>
          <p:cNvSpPr>
            <a:spLocks noGrp="1" noRot="1" noChangeAspect="1" noChangeArrowheads="1" noTextEdit="1"/>
          </p:cNvSpPr>
          <p:nvPr>
            <p:ph type="sldImg"/>
          </p:nvPr>
        </p:nvSpPr>
        <p:spPr>
          <a:xfrm>
            <a:off x="571500" y="685800"/>
            <a:ext cx="5715000" cy="3429000"/>
          </a:xfrm>
          <a:ln/>
        </p:spPr>
      </p:sp>
      <p:sp>
        <p:nvSpPr>
          <p:cNvPr id="133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28B211-C9CC-4BBB-BC33-B40B74C887E9}" type="slidenum">
              <a:rPr lang="en-US"/>
              <a:pPr/>
              <a:t>19</a:t>
            </a:fld>
            <a:endParaRPr lang="en-US"/>
          </a:p>
        </p:txBody>
      </p:sp>
      <p:sp>
        <p:nvSpPr>
          <p:cNvPr id="98306" name="Rectangle 2"/>
          <p:cNvSpPr>
            <a:spLocks noGrp="1" noRot="1" noChangeAspect="1" noChangeArrowheads="1" noTextEdit="1"/>
          </p:cNvSpPr>
          <p:nvPr>
            <p:ph type="sldImg"/>
          </p:nvPr>
        </p:nvSpPr>
        <p:spPr>
          <a:xfrm>
            <a:off x="571500" y="685800"/>
            <a:ext cx="5715000" cy="3429000"/>
          </a:xfrm>
          <a:ln/>
        </p:spPr>
      </p:sp>
      <p:sp>
        <p:nvSpPr>
          <p:cNvPr id="98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685800"/>
            <a:ext cx="5715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D16EC8-35CA-4A68-8BEF-87CBA1AAE8F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B2B787-9E2C-4B41-9278-1E7F8733F174}" type="slidenum">
              <a:rPr lang="en-US"/>
              <a:pPr/>
              <a:t>20</a:t>
            </a:fld>
            <a:endParaRPr lang="en-US"/>
          </a:p>
        </p:txBody>
      </p:sp>
      <p:sp>
        <p:nvSpPr>
          <p:cNvPr id="122882" name="Rectangle 2"/>
          <p:cNvSpPr>
            <a:spLocks noGrp="1" noRot="1" noChangeAspect="1" noChangeArrowheads="1" noTextEdit="1"/>
          </p:cNvSpPr>
          <p:nvPr>
            <p:ph type="sldImg"/>
          </p:nvPr>
        </p:nvSpPr>
        <p:spPr>
          <a:xfrm>
            <a:off x="571500" y="685800"/>
            <a:ext cx="5715000" cy="3429000"/>
          </a:xfrm>
          <a:ln/>
        </p:spPr>
      </p:sp>
      <p:sp>
        <p:nvSpPr>
          <p:cNvPr id="122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678BFD-4379-4A97-930A-6FEF4A00FC42}" type="slidenum">
              <a:rPr lang="en-US"/>
              <a:pPr/>
              <a:t>21</a:t>
            </a:fld>
            <a:endParaRPr lang="en-US"/>
          </a:p>
        </p:txBody>
      </p:sp>
      <p:sp>
        <p:nvSpPr>
          <p:cNvPr id="99330" name="Rectangle 2"/>
          <p:cNvSpPr>
            <a:spLocks noGrp="1" noRot="1" noChangeAspect="1" noChangeArrowheads="1" noTextEdit="1"/>
          </p:cNvSpPr>
          <p:nvPr>
            <p:ph type="sldImg"/>
          </p:nvPr>
        </p:nvSpPr>
        <p:spPr>
          <a:xfrm>
            <a:off x="571500" y="685800"/>
            <a:ext cx="5715000" cy="3429000"/>
          </a:xfrm>
          <a:ln/>
        </p:spPr>
      </p:sp>
      <p:sp>
        <p:nvSpPr>
          <p:cNvPr id="99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0E773D-28B8-4D66-B432-AC315453BD9F}" type="slidenum">
              <a:rPr lang="en-US"/>
              <a:pPr/>
              <a:t>22</a:t>
            </a:fld>
            <a:endParaRPr lang="en-US"/>
          </a:p>
        </p:txBody>
      </p:sp>
      <p:sp>
        <p:nvSpPr>
          <p:cNvPr id="100354" name="Rectangle 2"/>
          <p:cNvSpPr>
            <a:spLocks noGrp="1" noRot="1" noChangeAspect="1" noChangeArrowheads="1" noTextEdit="1"/>
          </p:cNvSpPr>
          <p:nvPr>
            <p:ph type="sldImg"/>
          </p:nvPr>
        </p:nvSpPr>
        <p:spPr>
          <a:xfrm>
            <a:off x="571500" y="685800"/>
            <a:ext cx="5715000" cy="3429000"/>
          </a:xfrm>
          <a:ln/>
        </p:spPr>
      </p:sp>
      <p:sp>
        <p:nvSpPr>
          <p:cNvPr id="100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D68F7B-1F49-4153-AD7A-F743A8796A60}" type="slidenum">
              <a:rPr lang="en-US"/>
              <a:pPr/>
              <a:t>23</a:t>
            </a:fld>
            <a:endParaRPr lang="en-US"/>
          </a:p>
        </p:txBody>
      </p:sp>
      <p:sp>
        <p:nvSpPr>
          <p:cNvPr id="124930" name="Rectangle 2"/>
          <p:cNvSpPr>
            <a:spLocks noGrp="1" noRot="1" noChangeAspect="1" noChangeArrowheads="1" noTextEdit="1"/>
          </p:cNvSpPr>
          <p:nvPr>
            <p:ph type="sldImg"/>
          </p:nvPr>
        </p:nvSpPr>
        <p:spPr>
          <a:xfrm>
            <a:off x="571500" y="685800"/>
            <a:ext cx="5715000" cy="3429000"/>
          </a:xfrm>
          <a:ln/>
        </p:spPr>
      </p:sp>
      <p:sp>
        <p:nvSpPr>
          <p:cNvPr id="124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8BFEFE-577A-443B-96A5-63FC048856CA}" type="slidenum">
              <a:rPr lang="en-US"/>
              <a:pPr/>
              <a:t>24</a:t>
            </a:fld>
            <a:endParaRPr lang="en-US"/>
          </a:p>
        </p:txBody>
      </p:sp>
      <p:sp>
        <p:nvSpPr>
          <p:cNvPr id="101378" name="Rectangle 2"/>
          <p:cNvSpPr>
            <a:spLocks noGrp="1" noRot="1" noChangeAspect="1" noChangeArrowheads="1" noTextEdit="1"/>
          </p:cNvSpPr>
          <p:nvPr>
            <p:ph type="sldImg"/>
          </p:nvPr>
        </p:nvSpPr>
        <p:spPr>
          <a:xfrm>
            <a:off x="571500" y="685800"/>
            <a:ext cx="5715000" cy="3429000"/>
          </a:xfrm>
          <a:ln/>
        </p:spPr>
      </p:sp>
      <p:sp>
        <p:nvSpPr>
          <p:cNvPr id="101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605CB3-8E59-4C02-8A7C-DF9F3AFA968D}" type="slidenum">
              <a:rPr lang="en-US"/>
              <a:pPr/>
              <a:t>25</a:t>
            </a:fld>
            <a:endParaRPr lang="en-US"/>
          </a:p>
        </p:txBody>
      </p:sp>
      <p:sp>
        <p:nvSpPr>
          <p:cNvPr id="126978" name="Rectangle 2"/>
          <p:cNvSpPr>
            <a:spLocks noGrp="1" noRot="1" noChangeAspect="1" noChangeArrowheads="1" noTextEdit="1"/>
          </p:cNvSpPr>
          <p:nvPr>
            <p:ph type="sldImg"/>
          </p:nvPr>
        </p:nvSpPr>
        <p:spPr>
          <a:xfrm>
            <a:off x="571500" y="685800"/>
            <a:ext cx="5715000" cy="3429000"/>
          </a:xfrm>
          <a:ln/>
        </p:spPr>
      </p:sp>
      <p:sp>
        <p:nvSpPr>
          <p:cNvPr id="126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685800"/>
            <a:ext cx="5715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D16EC8-35CA-4A68-8BEF-87CBA1AAE8F8}"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685800"/>
            <a:ext cx="5715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D16EC8-35CA-4A68-8BEF-87CBA1AAE8F8}"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685800"/>
            <a:ext cx="5715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D16EC8-35CA-4A68-8BEF-87CBA1AAE8F8}"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0413962D-9A0C-497B-B7A1-F036FBEB14CB}" type="slidenum">
              <a:rPr lang="en-US"/>
              <a:pPr/>
              <a:t>29</a:t>
            </a:fld>
            <a:endParaRPr lang="en-US"/>
          </a:p>
        </p:txBody>
      </p:sp>
      <p:sp>
        <p:nvSpPr>
          <p:cNvPr id="90115" name="Rectangle 2"/>
          <p:cNvSpPr>
            <a:spLocks noGrp="1" noRot="1" noChangeAspect="1" noChangeArrowheads="1" noTextEdit="1"/>
          </p:cNvSpPr>
          <p:nvPr>
            <p:ph type="sldImg"/>
          </p:nvPr>
        </p:nvSpPr>
        <p:spPr>
          <a:xfrm>
            <a:off x="571500" y="685800"/>
            <a:ext cx="5715000" cy="3429000"/>
          </a:xfrm>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685800"/>
            <a:ext cx="5715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D16EC8-35CA-4A68-8BEF-87CBA1AAE8F8}"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685800"/>
            <a:ext cx="5715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D16EC8-35CA-4A68-8BEF-87CBA1AAE8F8}"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685800"/>
            <a:ext cx="5715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C71C6B-0C57-4214-90EA-FC00B6BCB7F8}"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685800"/>
            <a:ext cx="5715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C71C6B-0C57-4214-90EA-FC00B6BCB7F8}"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685800"/>
            <a:ext cx="5715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C71C6B-0C57-4214-90EA-FC00B6BCB7F8}"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685800"/>
            <a:ext cx="5715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D16EC8-35CA-4A68-8BEF-87CBA1AAE8F8}"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685800"/>
            <a:ext cx="5715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D16EC8-35CA-4A68-8BEF-87CBA1AAE8F8}"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685800"/>
            <a:ext cx="5715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D16EC8-35CA-4A68-8BEF-87CBA1AAE8F8}"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685800"/>
            <a:ext cx="5715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D16EC8-35CA-4A68-8BEF-87CBA1AAE8F8}"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685800"/>
            <a:ext cx="5715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D16EC8-35CA-4A68-8BEF-87CBA1AAE8F8}"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685800"/>
            <a:ext cx="5715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D16EC8-35CA-4A68-8BEF-87CBA1AAE8F8}"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685800"/>
            <a:ext cx="5715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D16EC8-35CA-4A68-8BEF-87CBA1AAE8F8}"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685800"/>
            <a:ext cx="5715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D16EC8-35CA-4A68-8BEF-87CBA1AAE8F8}"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685800"/>
            <a:ext cx="5715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D16EC8-35CA-4A68-8BEF-87CBA1AAE8F8}"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685800"/>
            <a:ext cx="5715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D16EC8-35CA-4A68-8BEF-87CBA1AAE8F8}"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685800"/>
            <a:ext cx="5715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D16EC8-35CA-4A68-8BEF-87CBA1AAE8F8}"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685800"/>
            <a:ext cx="5715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D16EC8-35CA-4A68-8BEF-87CBA1AAE8F8}"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685800"/>
            <a:ext cx="5715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D16EC8-35CA-4A68-8BEF-87CBA1AAE8F8}"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685800"/>
            <a:ext cx="5715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D16EC8-35CA-4A68-8BEF-87CBA1AAE8F8}"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685800"/>
            <a:ext cx="5715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D16EC8-35CA-4A68-8BEF-87CBA1AAE8F8}"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685800"/>
            <a:ext cx="5715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D16EC8-35CA-4A68-8BEF-87CBA1AAE8F8}"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685800"/>
            <a:ext cx="5715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D16EC8-35CA-4A68-8BEF-87CBA1AAE8F8}"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685800"/>
            <a:ext cx="5715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D16EC8-35CA-4A68-8BEF-87CBA1AAE8F8}"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685800"/>
            <a:ext cx="5715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D16EC8-35CA-4A68-8BEF-87CBA1AAE8F8}"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685800"/>
            <a:ext cx="5715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D16EC8-35CA-4A68-8BEF-87CBA1AAE8F8}"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685800"/>
            <a:ext cx="5715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D16EC8-35CA-4A68-8BEF-87CBA1AAE8F8}"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685800"/>
            <a:ext cx="5715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D16EC8-35CA-4A68-8BEF-87CBA1AAE8F8}"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685800"/>
            <a:ext cx="5715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D16EC8-35CA-4A68-8BEF-87CBA1AAE8F8}"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685800"/>
            <a:ext cx="5715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D16EC8-35CA-4A68-8BEF-87CBA1AAE8F8}"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685800"/>
            <a:ext cx="5715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D16EC8-35CA-4A68-8BEF-87CBA1AAE8F8}"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685800"/>
            <a:ext cx="5715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D16EC8-35CA-4A68-8BEF-87CBA1AAE8F8}"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685800"/>
            <a:ext cx="5715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D16EC8-35CA-4A68-8BEF-87CBA1AAE8F8}"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685800"/>
            <a:ext cx="5715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D16EC8-35CA-4A68-8BEF-87CBA1AAE8F8}"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685800"/>
            <a:ext cx="5715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D16EC8-35CA-4A68-8BEF-87CBA1AAE8F8}"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685800"/>
            <a:ext cx="5715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D16EC8-35CA-4A68-8BEF-87CBA1AAE8F8}"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685800"/>
            <a:ext cx="5715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D16EC8-35CA-4A68-8BEF-87CBA1AAE8F8}"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685800"/>
            <a:ext cx="5715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D16EC8-35CA-4A68-8BEF-87CBA1AAE8F8}" type="slidenum">
              <a:rPr lang="en-US" smtClean="0"/>
              <a:pPr/>
              <a:t>63</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685800"/>
            <a:ext cx="5715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D16EC8-35CA-4A68-8BEF-87CBA1AAE8F8}" type="slidenum">
              <a:rPr lang="en-US" smtClean="0"/>
              <a:pPr/>
              <a:t>64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685800"/>
            <a:ext cx="5715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D16EC8-35CA-4A68-8BEF-87CBA1AAE8F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685800"/>
            <a:ext cx="5715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D16EC8-35CA-4A68-8BEF-87CBA1AAE8F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685800"/>
            <a:ext cx="5715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D16EC8-35CA-4A68-8BEF-87CBA1AAE8F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4340"/>
            <a:ext cx="7772400" cy="117602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108960"/>
            <a:ext cx="6400800" cy="14020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AAD261-DD3D-404B-9E57-39868FB1CF06}" type="datetimeFigureOut">
              <a:rPr lang="en-US" smtClean="0"/>
              <a:pPr/>
              <a:t>4/5/2011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823385-F30B-4000-A114-67ADCFBD341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AAD261-DD3D-404B-9E57-39868FB1CF06}" type="datetimeFigureOut">
              <a:rPr lang="en-US" smtClean="0"/>
              <a:pPr/>
              <a:t>4/5/2011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823385-F30B-4000-A114-67ADCFBD341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19711"/>
            <a:ext cx="2057400" cy="46812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19711"/>
            <a:ext cx="6019800" cy="46812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AAD261-DD3D-404B-9E57-39868FB1CF06}" type="datetimeFigureOut">
              <a:rPr lang="en-US" smtClean="0"/>
              <a:pPr/>
              <a:t>4/5/2011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823385-F30B-4000-A114-67ADCFBD341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AAD261-DD3D-404B-9E57-39868FB1CF06}" type="datetimeFigureOut">
              <a:rPr lang="en-US" smtClean="0"/>
              <a:pPr/>
              <a:t>4/5/2011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823385-F30B-4000-A114-67ADCFBD341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525520"/>
            <a:ext cx="7772400" cy="108966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325371"/>
            <a:ext cx="7772400" cy="12001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AAD261-DD3D-404B-9E57-39868FB1CF06}" type="datetimeFigureOut">
              <a:rPr lang="en-US" smtClean="0"/>
              <a:pPr/>
              <a:t>4/5/2011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823385-F30B-4000-A114-67ADCFBD341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80161"/>
            <a:ext cx="4038600" cy="362077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80161"/>
            <a:ext cx="4038600" cy="362077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AAD261-DD3D-404B-9E57-39868FB1CF06}" type="datetimeFigureOut">
              <a:rPr lang="en-US" smtClean="0"/>
              <a:pPr/>
              <a:t>4/5/2011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823385-F30B-4000-A114-67ADCFBD341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28090"/>
            <a:ext cx="4040188" cy="51181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39900"/>
            <a:ext cx="4040188" cy="316103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28090"/>
            <a:ext cx="4041775" cy="51181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739900"/>
            <a:ext cx="4041775" cy="316103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AAD261-DD3D-404B-9E57-39868FB1CF06}" type="datetimeFigureOut">
              <a:rPr lang="en-US" smtClean="0"/>
              <a:pPr/>
              <a:t>4/5/2011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823385-F30B-4000-A114-67ADCFBD341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AAD261-DD3D-404B-9E57-39868FB1CF06}" type="datetimeFigureOut">
              <a:rPr lang="en-US" smtClean="0"/>
              <a:pPr/>
              <a:t>4/5/2011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823385-F30B-4000-A114-67ADCFBD341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AAD261-DD3D-404B-9E57-39868FB1CF06}" type="datetimeFigureOut">
              <a:rPr lang="en-US" smtClean="0"/>
              <a:pPr/>
              <a:t>4/5/2011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823385-F30B-4000-A114-67ADCFBD341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18440"/>
            <a:ext cx="3008313" cy="92964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18441"/>
            <a:ext cx="5111750" cy="46824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48081"/>
            <a:ext cx="3008313" cy="37528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AAD261-DD3D-404B-9E57-39868FB1CF06}" type="datetimeFigureOut">
              <a:rPr lang="en-US" smtClean="0"/>
              <a:pPr/>
              <a:t>4/5/2011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823385-F30B-4000-A114-67ADCFBD341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840480"/>
            <a:ext cx="5486400" cy="45339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90220"/>
            <a:ext cx="5486400" cy="32918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293870"/>
            <a:ext cx="5486400" cy="64389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AAD261-DD3D-404B-9E57-39868FB1CF06}" type="datetimeFigureOut">
              <a:rPr lang="en-US" smtClean="0"/>
              <a:pPr/>
              <a:t>4/5/2011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823385-F30B-4000-A114-67ADCFBD341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50000"/>
            <a:lum/>
          </a:blip>
          <a:srcRect/>
          <a:stretch>
            <a:fillRect t="28000" b="2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9710"/>
            <a:ext cx="8229600" cy="914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80161"/>
            <a:ext cx="8229600" cy="362077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085080"/>
            <a:ext cx="2133600" cy="292100"/>
          </a:xfrm>
          <a:prstGeom prst="rect">
            <a:avLst/>
          </a:prstGeom>
        </p:spPr>
        <p:txBody>
          <a:bodyPr vert="horz" lIns="91440" tIns="45720" rIns="91440" bIns="45720" rtlCol="0" anchor="ctr"/>
          <a:lstStyle>
            <a:lvl1pPr algn="l">
              <a:defRPr sz="1200">
                <a:solidFill>
                  <a:schemeClr val="tx1">
                    <a:tint val="75000"/>
                  </a:schemeClr>
                </a:solidFill>
              </a:defRPr>
            </a:lvl1pPr>
          </a:lstStyle>
          <a:p>
            <a:fld id="{25AAD261-DD3D-404B-9E57-39868FB1CF06}" type="datetimeFigureOut">
              <a:rPr lang="en-US" smtClean="0"/>
              <a:pPr/>
              <a:t>4/5/2011</a:t>
            </a:fld>
            <a:endParaRPr lang="en-US"/>
          </a:p>
        </p:txBody>
      </p:sp>
      <p:sp>
        <p:nvSpPr>
          <p:cNvPr id="5" name="Footer Placeholder 4"/>
          <p:cNvSpPr>
            <a:spLocks noGrp="1"/>
          </p:cNvSpPr>
          <p:nvPr>
            <p:ph type="ftr" sz="quarter" idx="3"/>
          </p:nvPr>
        </p:nvSpPr>
        <p:spPr>
          <a:xfrm>
            <a:off x="3124200" y="5085080"/>
            <a:ext cx="2895600" cy="2921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085080"/>
            <a:ext cx="2133600" cy="292100"/>
          </a:xfrm>
          <a:prstGeom prst="rect">
            <a:avLst/>
          </a:prstGeom>
        </p:spPr>
        <p:txBody>
          <a:bodyPr vert="horz" lIns="91440" tIns="45720" rIns="91440" bIns="45720" rtlCol="0" anchor="ctr"/>
          <a:lstStyle>
            <a:lvl1pPr algn="r">
              <a:defRPr sz="1200">
                <a:solidFill>
                  <a:schemeClr val="tx1">
                    <a:tint val="75000"/>
                  </a:schemeClr>
                </a:solidFill>
              </a:defRPr>
            </a:lvl1pPr>
          </a:lstStyle>
          <a:p>
            <a:fld id="{9B823385-F30B-4000-A114-67ADCFBD341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audio" Target="file:///C:\Documents%20and%20Settings\CHASS\My%20Documents\ENG%20584Ethno-11\Lumbee-09-10\OldLum.wav" TargetMode="Externa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audio" Target="file:///C:\Documents%20and%20Settings\CHASS\My%20Documents\ENG%20584Ethno-11\Lumbee-09-10\YoungLum%20.wav" TargetMode="Externa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audio" Target="file:///C:\Documents%20and%20Settings\CHASS\My%20Documents\ENG%20584Ethno-11\Lumbee-09-10\AARob.wav" TargetMode="Externa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audio" Target="file:///C:\Documents%20and%20Settings\CHASS\My%20Documents\ENG%20584Ethno-11\Lumbee-09-10\AARob.wav" TargetMode="External"/><Relationship Id="rId5" Type="http://schemas.openxmlformats.org/officeDocument/2006/relationships/image" Target="../media/image8.png"/><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audio" Target="file:///C:\Documents%20and%20Settings\CHASS\My%20Documents\ENG%20584Ethno-11\Lumbee-09-10\WHRob.wav" TargetMode="Externa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3.jpe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3.jpe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5.jpe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audio" Target="file:///C:\Documents%20and%20Settings\CHASS\Desktop\Webinar3-Sound\03Manteo%20Com.wav" TargetMode="External"/><Relationship Id="rId6" Type="http://schemas.openxmlformats.org/officeDocument/2006/relationships/image" Target="../media/image16.jpeg"/><Relationship Id="rId5" Type="http://schemas.openxmlformats.org/officeDocument/2006/relationships/image" Target="../media/image3.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file:///C:\Documents%20and%20Settings\CHASS\My%20Documents\ENG%20525-10\ENG%20525%20Ethnicity\02%20P-villeMayor.wav" TargetMode="External"/><Relationship Id="rId6" Type="http://schemas.openxmlformats.org/officeDocument/2006/relationships/image" Target="../media/image18.jpeg"/><Relationship Id="rId5" Type="http://schemas.openxmlformats.org/officeDocument/2006/relationships/image" Target="../media/image8.png"/><Relationship Id="rId4" Type="http://schemas.openxmlformats.org/officeDocument/2006/relationships/image" Target="../media/image3.jpe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file:///C:\Documents%20and%20Settings\CHASS\My%20Documents\ENG%20525-10\ENG%20525%20Ethnicity\RoanokeIsteen.wma" TargetMode="External"/><Relationship Id="rId6" Type="http://schemas.openxmlformats.org/officeDocument/2006/relationships/image" Target="../media/image19.png"/><Relationship Id="rId5" Type="http://schemas.openxmlformats.org/officeDocument/2006/relationships/image" Target="../media/image8.png"/><Relationship Id="rId4" Type="http://schemas.openxmlformats.org/officeDocument/2006/relationships/image" Target="../media/image3.jpe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file:///C:\Documents%20and%20Settings\CHASS\My%20Documents\ENG%20525-10\ENG%20525%20Ethnicity\beech%20bottom%20teen.wma" TargetMode="External"/><Relationship Id="rId6" Type="http://schemas.openxmlformats.org/officeDocument/2006/relationships/image" Target="../media/image20.tiff"/><Relationship Id="rId5" Type="http://schemas.openxmlformats.org/officeDocument/2006/relationships/image" Target="../media/image8.png"/><Relationship Id="rId4" Type="http://schemas.openxmlformats.org/officeDocument/2006/relationships/image" Target="../media/image3.jpeg"/></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22.jpeg"/></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22.jpeg"/></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304800"/>
            <a:ext cx="7772400" cy="1176020"/>
          </a:xfrm>
        </p:spPr>
        <p:txBody>
          <a:bodyPr/>
          <a:lstStyle/>
          <a:p>
            <a:r>
              <a:rPr lang="en-US" dirty="0" smtClean="0">
                <a:solidFill>
                  <a:srgbClr val="FF0000"/>
                </a:solidFill>
                <a:latin typeface="Arial" pitchFamily="34" charset="0"/>
                <a:cs typeface="Arial" pitchFamily="34" charset="0"/>
              </a:rPr>
              <a:t>Voices of North Carolina </a:t>
            </a:r>
            <a:endParaRPr lang="en-US" dirty="0">
              <a:solidFill>
                <a:srgbClr val="FF0000"/>
              </a:solidFill>
              <a:latin typeface="Arial" pitchFamily="34" charset="0"/>
              <a:cs typeface="Arial" pitchFamily="34" charset="0"/>
            </a:endParaRPr>
          </a:p>
        </p:txBody>
      </p:sp>
      <p:sp>
        <p:nvSpPr>
          <p:cNvPr id="3" name="Subtitle 2"/>
          <p:cNvSpPr>
            <a:spLocks noGrp="1"/>
          </p:cNvSpPr>
          <p:nvPr>
            <p:ph type="subTitle" idx="1"/>
          </p:nvPr>
        </p:nvSpPr>
        <p:spPr>
          <a:xfrm>
            <a:off x="457200" y="3962400"/>
            <a:ext cx="6400800" cy="1097280"/>
          </a:xfrm>
        </p:spPr>
        <p:txBody>
          <a:bodyPr>
            <a:normAutofit/>
          </a:bodyPr>
          <a:lstStyle/>
          <a:p>
            <a:r>
              <a:rPr lang="en-US" sz="2800" dirty="0" smtClean="0">
                <a:latin typeface="Arial" pitchFamily="34" charset="0"/>
                <a:cs typeface="Arial" pitchFamily="34" charset="0"/>
              </a:rPr>
              <a:t>Webinar 3: Social Dialects</a:t>
            </a:r>
          </a:p>
          <a:p>
            <a:r>
              <a:rPr lang="en-US" sz="2800" dirty="0" smtClean="0">
                <a:latin typeface="Arial" pitchFamily="34" charset="0"/>
                <a:cs typeface="Arial" pitchFamily="34" charset="0"/>
              </a:rPr>
              <a:t>April 5, 2011</a:t>
            </a:r>
          </a:p>
        </p:txBody>
      </p:sp>
      <p:pic>
        <p:nvPicPr>
          <p:cNvPr id="1026" name="Picture 2"/>
          <p:cNvPicPr>
            <a:picLocks noChangeAspect="1" noChangeArrowheads="1"/>
          </p:cNvPicPr>
          <p:nvPr/>
        </p:nvPicPr>
        <p:blipFill>
          <a:blip r:embed="rId3" cstate="print"/>
          <a:srcRect/>
          <a:stretch>
            <a:fillRect/>
          </a:stretch>
        </p:blipFill>
        <p:spPr bwMode="auto">
          <a:xfrm>
            <a:off x="1" y="0"/>
            <a:ext cx="1762125" cy="236220"/>
          </a:xfrm>
          <a:prstGeom prst="rect">
            <a:avLst/>
          </a:prstGeom>
          <a:noFill/>
          <a:ln w="9525">
            <a:noFill/>
            <a:miter lim="800000"/>
            <a:headEnd/>
            <a:tailEnd/>
          </a:ln>
        </p:spPr>
      </p:pic>
      <p:pic>
        <p:nvPicPr>
          <p:cNvPr id="5" name="Picture 6" descr="C:\Documents and Settings\jlreaser\My Documents\My Pictures\NCLLPlogos\logo-byline copy.jpg"/>
          <p:cNvPicPr>
            <a:picLocks noChangeAspect="1" noChangeArrowheads="1"/>
          </p:cNvPicPr>
          <p:nvPr/>
        </p:nvPicPr>
        <p:blipFill>
          <a:blip r:embed="rId4" cstate="print">
            <a:lum bright="40000"/>
          </a:blip>
          <a:srcRect/>
          <a:stretch>
            <a:fillRect/>
          </a:stretch>
        </p:blipFill>
        <p:spPr bwMode="auto">
          <a:xfrm>
            <a:off x="7732854" y="4815841"/>
            <a:ext cx="1411146" cy="670559"/>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0000"/>
                </a:solidFill>
              </a:rPr>
              <a:t>Lumbee</a:t>
            </a:r>
            <a:r>
              <a:rPr lang="en-US" dirty="0" smtClean="0">
                <a:solidFill>
                  <a:srgbClr val="FF0000"/>
                </a:solidFill>
              </a:rPr>
              <a:t> Dialect and Identity </a:t>
            </a:r>
            <a:endParaRPr lang="en-US" dirty="0"/>
          </a:p>
        </p:txBody>
      </p:sp>
      <p:sp>
        <p:nvSpPr>
          <p:cNvPr id="3" name="Content Placeholder 2"/>
          <p:cNvSpPr>
            <a:spLocks noGrp="1"/>
          </p:cNvSpPr>
          <p:nvPr>
            <p:ph idx="1"/>
          </p:nvPr>
        </p:nvSpPr>
        <p:spPr/>
        <p:txBody>
          <a:bodyPr>
            <a:normAutofit/>
          </a:bodyPr>
          <a:lstStyle/>
          <a:p>
            <a:pPr marL="342900" lvl="1" indent="-342900">
              <a:buFont typeface="Arial" pitchFamily="34" charset="0"/>
              <a:buChar char="•"/>
            </a:pPr>
            <a:r>
              <a:rPr lang="en-US" sz="2400" dirty="0" smtClean="0">
                <a:solidFill>
                  <a:srgbClr val="000000"/>
                </a:solidFill>
              </a:rPr>
              <a:t>“[The dialect] is how we recognize who we are, not only by looking at someone”</a:t>
            </a:r>
          </a:p>
          <a:p>
            <a:pPr marL="342900" lvl="1" indent="-342900">
              <a:buNone/>
            </a:pPr>
            <a:endParaRPr lang="en-US" sz="2400" dirty="0" smtClean="0">
              <a:solidFill>
                <a:srgbClr val="000000"/>
              </a:solidFill>
            </a:endParaRPr>
          </a:p>
          <a:p>
            <a:r>
              <a:rPr lang="en-US" sz="2400" dirty="0" smtClean="0">
                <a:solidFill>
                  <a:srgbClr val="000000"/>
                </a:solidFill>
              </a:rPr>
              <a:t>“We know just who we are by our language. You recognize someone is from Spain because they speak Spanish, or from France because they speak French, and that’s how we recognize </a:t>
            </a:r>
            <a:r>
              <a:rPr lang="en-US" sz="2400" dirty="0" err="1" smtClean="0">
                <a:solidFill>
                  <a:srgbClr val="000000"/>
                </a:solidFill>
              </a:rPr>
              <a:t>Lumbees</a:t>
            </a:r>
            <a:r>
              <a:rPr lang="en-US" sz="2400" dirty="0" smtClean="0">
                <a:solidFill>
                  <a:srgbClr val="000000"/>
                </a:solidFill>
              </a:rPr>
              <a:t>.”  </a:t>
            </a:r>
          </a:p>
          <a:p>
            <a:pPr>
              <a:buNone/>
            </a:pPr>
            <a:r>
              <a:rPr lang="en-US" sz="2400" dirty="0" smtClean="0">
                <a:solidFill>
                  <a:srgbClr val="000000"/>
                </a:solidFill>
              </a:rPr>
              <a:t>			(35-year-old </a:t>
            </a:r>
            <a:r>
              <a:rPr lang="en-US" sz="2400" dirty="0" err="1" smtClean="0">
                <a:solidFill>
                  <a:srgbClr val="000000"/>
                </a:solidFill>
              </a:rPr>
              <a:t>Lumbee</a:t>
            </a:r>
            <a:r>
              <a:rPr lang="en-US" sz="2400" dirty="0" smtClean="0">
                <a:solidFill>
                  <a:srgbClr val="000000"/>
                </a:solidFill>
              </a:rPr>
              <a:t> artist)</a:t>
            </a:r>
          </a:p>
          <a:p>
            <a:pPr lvl="7">
              <a:buNone/>
            </a:pPr>
            <a:endParaRPr lang="en-US" sz="2400" dirty="0" smtClean="0">
              <a:solidFill>
                <a:srgbClr val="000000"/>
              </a:solidFill>
            </a:endParaRPr>
          </a:p>
        </p:txBody>
      </p:sp>
      <p:pic>
        <p:nvPicPr>
          <p:cNvPr id="4" name="Picture 2"/>
          <p:cNvPicPr>
            <a:picLocks noChangeAspect="1" noChangeArrowheads="1"/>
          </p:cNvPicPr>
          <p:nvPr/>
        </p:nvPicPr>
        <p:blipFill>
          <a:blip r:embed="rId3" cstate="print"/>
          <a:srcRect/>
          <a:stretch>
            <a:fillRect/>
          </a:stretch>
        </p:blipFill>
        <p:spPr bwMode="auto">
          <a:xfrm>
            <a:off x="1" y="0"/>
            <a:ext cx="1762125" cy="236220"/>
          </a:xfrm>
          <a:prstGeom prst="rect">
            <a:avLst/>
          </a:prstGeom>
          <a:noFill/>
          <a:ln w="9525">
            <a:noFill/>
            <a:miter lim="800000"/>
            <a:headEnd/>
            <a:tailEnd/>
          </a:ln>
        </p:spPr>
      </p:pic>
      <p:pic>
        <p:nvPicPr>
          <p:cNvPr id="11" name="Picture 4" descr="Lumbeekarl"/>
          <p:cNvPicPr>
            <a:picLocks noChangeAspect="1" noChangeArrowheads="1"/>
          </p:cNvPicPr>
          <p:nvPr/>
        </p:nvPicPr>
        <p:blipFill>
          <a:blip r:embed="rId4" cstate="print"/>
          <a:srcRect/>
          <a:stretch>
            <a:fillRect/>
          </a:stretch>
        </p:blipFill>
        <p:spPr bwMode="auto">
          <a:xfrm>
            <a:off x="6698392" y="4038600"/>
            <a:ext cx="2445608" cy="14478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0" y="975360"/>
            <a:ext cx="9144000" cy="4511040"/>
          </a:xfrm>
          <a:prstGeom prst="rect">
            <a:avLst/>
          </a:prstGeom>
          <a:gradFill rotWithShape="1">
            <a:gsLst>
              <a:gs pos="0">
                <a:srgbClr val="FFFFCC"/>
              </a:gs>
              <a:gs pos="100000">
                <a:srgbClr val="FFFFE9"/>
              </a:gs>
            </a:gsLst>
            <a:lin ang="5400000" scaled="1"/>
          </a:gradFill>
          <a:ln w="9525">
            <a:noFill/>
            <a:miter lim="800000"/>
            <a:headEnd/>
            <a:tailEnd/>
          </a:ln>
          <a:effectLst/>
        </p:spPr>
        <p:txBody>
          <a:bodyPr wrap="none" anchor="ctr"/>
          <a:lstStyle/>
          <a:p>
            <a:endParaRPr lang="en-US"/>
          </a:p>
        </p:txBody>
      </p:sp>
      <p:sp>
        <p:nvSpPr>
          <p:cNvPr id="66563" name="Rectangle 3"/>
          <p:cNvSpPr>
            <a:spLocks noChangeArrowheads="1"/>
          </p:cNvSpPr>
          <p:nvPr/>
        </p:nvSpPr>
        <p:spPr bwMode="auto">
          <a:xfrm>
            <a:off x="0" y="0"/>
            <a:ext cx="9144000" cy="975360"/>
          </a:xfrm>
          <a:prstGeom prst="rect">
            <a:avLst/>
          </a:prstGeom>
          <a:solidFill>
            <a:srgbClr val="A05000"/>
          </a:solidFill>
          <a:ln w="9525">
            <a:noFill/>
            <a:miter lim="800000"/>
            <a:headEnd/>
            <a:tailEnd/>
          </a:ln>
          <a:effectLst/>
        </p:spPr>
        <p:txBody>
          <a:bodyPr wrap="none" anchor="ctr"/>
          <a:lstStyle/>
          <a:p>
            <a:endParaRPr lang="en-US"/>
          </a:p>
        </p:txBody>
      </p:sp>
      <p:sp>
        <p:nvSpPr>
          <p:cNvPr id="66564" name="Text Box 4"/>
          <p:cNvSpPr txBox="1">
            <a:spLocks noChangeArrowheads="1"/>
          </p:cNvSpPr>
          <p:nvPr/>
        </p:nvSpPr>
        <p:spPr bwMode="auto">
          <a:xfrm>
            <a:off x="0" y="182880"/>
            <a:ext cx="9144000" cy="707886"/>
          </a:xfrm>
          <a:prstGeom prst="rect">
            <a:avLst/>
          </a:prstGeom>
          <a:solidFill>
            <a:srgbClr val="A05000"/>
          </a:solidFill>
          <a:ln w="9525">
            <a:noFill/>
            <a:miter lim="800000"/>
            <a:headEnd/>
            <a:tailEnd/>
          </a:ln>
          <a:effectLst/>
        </p:spPr>
        <p:txBody>
          <a:bodyPr>
            <a:spAutoFit/>
          </a:bodyPr>
          <a:lstStyle/>
          <a:p>
            <a:pPr algn="ctr">
              <a:spcBef>
                <a:spcPct val="50000"/>
              </a:spcBef>
            </a:pPr>
            <a:r>
              <a:rPr lang="en-US" sz="4000">
                <a:solidFill>
                  <a:srgbClr val="FFFFCC"/>
                </a:solidFill>
                <a:effectLst>
                  <a:outerShdw blurRad="38100" dist="38100" dir="2700000" algn="tl">
                    <a:srgbClr val="000000"/>
                  </a:outerShdw>
                </a:effectLst>
              </a:rPr>
              <a:t>Sample:  Robeson County Lumbee</a:t>
            </a:r>
          </a:p>
        </p:txBody>
      </p:sp>
      <p:sp>
        <p:nvSpPr>
          <p:cNvPr id="66565" name="Rectangle 5"/>
          <p:cNvSpPr>
            <a:spLocks noChangeArrowheads="1"/>
          </p:cNvSpPr>
          <p:nvPr/>
        </p:nvSpPr>
        <p:spPr bwMode="auto">
          <a:xfrm>
            <a:off x="0" y="853440"/>
            <a:ext cx="9144000" cy="121920"/>
          </a:xfrm>
          <a:prstGeom prst="rect">
            <a:avLst/>
          </a:prstGeom>
          <a:gradFill rotWithShape="1">
            <a:gsLst>
              <a:gs pos="0">
                <a:srgbClr val="CC6600"/>
              </a:gs>
              <a:gs pos="100000">
                <a:schemeClr val="bg1"/>
              </a:gs>
            </a:gsLst>
            <a:lin ang="5400000" scaled="1"/>
          </a:gradFill>
          <a:ln w="9525">
            <a:noFill/>
            <a:miter lim="800000"/>
            <a:headEnd/>
            <a:tailEnd/>
          </a:ln>
          <a:effectLst/>
        </p:spPr>
        <p:txBody>
          <a:bodyPr wrap="none" anchor="ctr"/>
          <a:lstStyle/>
          <a:p>
            <a:pPr algn="ctr"/>
            <a:endParaRPr lang="en-US" sz="1800">
              <a:solidFill>
                <a:srgbClr val="000000"/>
              </a:solidFill>
            </a:endParaRPr>
          </a:p>
        </p:txBody>
      </p:sp>
      <p:sp>
        <p:nvSpPr>
          <p:cNvPr id="66567" name="Text Box 7"/>
          <p:cNvSpPr txBox="1">
            <a:spLocks noChangeArrowheads="1"/>
          </p:cNvSpPr>
          <p:nvPr/>
        </p:nvSpPr>
        <p:spPr bwMode="auto">
          <a:xfrm>
            <a:off x="152400" y="1097280"/>
            <a:ext cx="8991600" cy="4363041"/>
          </a:xfrm>
          <a:prstGeom prst="rect">
            <a:avLst/>
          </a:prstGeom>
          <a:noFill/>
          <a:ln w="9525">
            <a:noFill/>
            <a:miter lim="800000"/>
            <a:headEnd/>
            <a:tailEnd/>
          </a:ln>
          <a:effectLst/>
        </p:spPr>
        <p:txBody>
          <a:bodyPr wrap="square">
            <a:spAutoFit/>
          </a:bodyPr>
          <a:lstStyle/>
          <a:p>
            <a:pPr algn="ctr">
              <a:spcBef>
                <a:spcPct val="30000"/>
              </a:spcBef>
            </a:pPr>
            <a:r>
              <a:rPr lang="en-US" b="1" dirty="0">
                <a:solidFill>
                  <a:schemeClr val="tx2"/>
                </a:solidFill>
                <a:latin typeface="Arial Narrow" pitchFamily="34" charset="0"/>
              </a:rPr>
              <a:t>(70-year-old </a:t>
            </a:r>
            <a:r>
              <a:rPr lang="en-US" b="1" dirty="0" err="1">
                <a:solidFill>
                  <a:schemeClr val="tx2"/>
                </a:solidFill>
                <a:latin typeface="Arial Narrow" pitchFamily="34" charset="0"/>
              </a:rPr>
              <a:t>Lumbee</a:t>
            </a:r>
            <a:r>
              <a:rPr lang="en-US" b="1" dirty="0">
                <a:solidFill>
                  <a:schemeClr val="tx2"/>
                </a:solidFill>
                <a:latin typeface="Arial Narrow" pitchFamily="34" charset="0"/>
              </a:rPr>
              <a:t> woman, Prospect)</a:t>
            </a:r>
          </a:p>
          <a:p>
            <a:pPr>
              <a:spcBef>
                <a:spcPct val="30000"/>
              </a:spcBef>
            </a:pPr>
            <a:r>
              <a:rPr lang="en-US" sz="2800" dirty="0">
                <a:solidFill>
                  <a:schemeClr val="tx2"/>
                </a:solidFill>
              </a:rPr>
              <a:t>And, children, there </a:t>
            </a:r>
            <a:r>
              <a:rPr lang="en-US" sz="2800" b="1" i="1" dirty="0">
                <a:solidFill>
                  <a:schemeClr val="tx2"/>
                </a:solidFill>
              </a:rPr>
              <a:t>come</a:t>
            </a:r>
            <a:r>
              <a:rPr lang="en-US" sz="2800" dirty="0">
                <a:solidFill>
                  <a:schemeClr val="tx2"/>
                </a:solidFill>
              </a:rPr>
              <a:t> a man in the big broad daylight. I could see him as pretty as I'm </a:t>
            </a:r>
            <a:r>
              <a:rPr lang="en-US" sz="2800" b="1" i="1" dirty="0">
                <a:solidFill>
                  <a:schemeClr val="tx2"/>
                </a:solidFill>
              </a:rPr>
              <a:t>a-</a:t>
            </a:r>
            <a:r>
              <a:rPr lang="en-US" sz="2800" b="1" i="1" dirty="0" err="1">
                <a:solidFill>
                  <a:schemeClr val="tx2"/>
                </a:solidFill>
              </a:rPr>
              <a:t>lookin</a:t>
            </a:r>
            <a:r>
              <a:rPr lang="en-US" sz="2800" b="1" i="1" dirty="0">
                <a:solidFill>
                  <a:schemeClr val="tx2"/>
                </a:solidFill>
              </a:rPr>
              <a:t>'</a:t>
            </a:r>
            <a:r>
              <a:rPr lang="en-US" sz="2800" dirty="0">
                <a:solidFill>
                  <a:schemeClr val="tx2"/>
                </a:solidFill>
              </a:rPr>
              <a:t> at you.  </a:t>
            </a:r>
            <a:r>
              <a:rPr lang="en-US" sz="2800" b="1" i="1" dirty="0">
                <a:solidFill>
                  <a:schemeClr val="tx2"/>
                </a:solidFill>
              </a:rPr>
              <a:t>Come</a:t>
            </a:r>
            <a:r>
              <a:rPr lang="en-US" sz="2800" dirty="0">
                <a:solidFill>
                  <a:schemeClr val="tx2"/>
                </a:solidFill>
              </a:rPr>
              <a:t> all the way down that ditch bank.  I </a:t>
            </a:r>
            <a:r>
              <a:rPr lang="en-US" sz="2800" b="1" i="1" dirty="0">
                <a:solidFill>
                  <a:schemeClr val="tx2"/>
                </a:solidFill>
              </a:rPr>
              <a:t>says </a:t>
            </a:r>
            <a:r>
              <a:rPr lang="en-US" sz="2800" dirty="0">
                <a:solidFill>
                  <a:schemeClr val="tx2"/>
                </a:solidFill>
              </a:rPr>
              <a:t>to myself, I </a:t>
            </a:r>
            <a:r>
              <a:rPr lang="en-US" sz="2800" b="1" i="1" dirty="0">
                <a:solidFill>
                  <a:schemeClr val="tx2"/>
                </a:solidFill>
              </a:rPr>
              <a:t>says</a:t>
            </a:r>
            <a:r>
              <a:rPr lang="en-US" sz="2800" dirty="0">
                <a:solidFill>
                  <a:schemeClr val="tx2"/>
                </a:solidFill>
              </a:rPr>
              <a:t>, I kept </a:t>
            </a:r>
            <a:r>
              <a:rPr lang="en-US" sz="2800" b="1" i="1" dirty="0">
                <a:solidFill>
                  <a:schemeClr val="tx2"/>
                </a:solidFill>
              </a:rPr>
              <a:t>a-</a:t>
            </a:r>
            <a:r>
              <a:rPr lang="en-US" sz="2800" b="1" i="1" dirty="0" err="1">
                <a:solidFill>
                  <a:schemeClr val="tx2"/>
                </a:solidFill>
              </a:rPr>
              <a:t>lookin</a:t>
            </a:r>
            <a:r>
              <a:rPr lang="en-US" sz="2800" dirty="0">
                <a:solidFill>
                  <a:schemeClr val="tx2"/>
                </a:solidFill>
              </a:rPr>
              <a:t>' at the man; he was </a:t>
            </a:r>
            <a:r>
              <a:rPr lang="en-US" sz="2800" b="1" i="1" dirty="0">
                <a:solidFill>
                  <a:schemeClr val="tx2"/>
                </a:solidFill>
              </a:rPr>
              <a:t>a-</a:t>
            </a:r>
            <a:r>
              <a:rPr lang="en-US" sz="2800" b="1" i="1" dirty="0" err="1">
                <a:solidFill>
                  <a:schemeClr val="tx2"/>
                </a:solidFill>
              </a:rPr>
              <a:t>lookin</a:t>
            </a:r>
            <a:r>
              <a:rPr lang="en-US" sz="2800" dirty="0">
                <a:solidFill>
                  <a:schemeClr val="tx2"/>
                </a:solidFill>
              </a:rPr>
              <a:t>' in the ditch just like there was somebody in there </a:t>
            </a:r>
            <a:r>
              <a:rPr lang="en-US" sz="2800" dirty="0" err="1">
                <a:solidFill>
                  <a:schemeClr val="tx2"/>
                </a:solidFill>
              </a:rPr>
              <a:t>ditchin</a:t>
            </a:r>
            <a:r>
              <a:rPr lang="en-US" sz="2800" dirty="0">
                <a:solidFill>
                  <a:schemeClr val="tx2"/>
                </a:solidFill>
              </a:rPr>
              <a:t>'.  You know how a man would walk.  Could you imagine a man--two men in the ditch </a:t>
            </a:r>
            <a:r>
              <a:rPr lang="en-US" sz="2800" b="1" i="1" dirty="0">
                <a:solidFill>
                  <a:schemeClr val="tx2"/>
                </a:solidFill>
              </a:rPr>
              <a:t>a-</a:t>
            </a:r>
            <a:r>
              <a:rPr lang="en-US" sz="2800" b="1" i="1" dirty="0" err="1">
                <a:solidFill>
                  <a:schemeClr val="tx2"/>
                </a:solidFill>
              </a:rPr>
              <a:t>ditchin</a:t>
            </a:r>
            <a:r>
              <a:rPr lang="en-US" sz="2800" dirty="0">
                <a:solidFill>
                  <a:schemeClr val="tx2"/>
                </a:solidFill>
              </a:rPr>
              <a:t>' and a man </a:t>
            </a:r>
            <a:r>
              <a:rPr lang="en-US" sz="2800" b="1" i="1" dirty="0">
                <a:solidFill>
                  <a:schemeClr val="tx2"/>
                </a:solidFill>
              </a:rPr>
              <a:t>a-</a:t>
            </a:r>
            <a:r>
              <a:rPr lang="en-US" sz="2800" b="1" i="1" dirty="0" err="1">
                <a:solidFill>
                  <a:schemeClr val="tx2"/>
                </a:solidFill>
              </a:rPr>
              <a:t>walkin</a:t>
            </a:r>
            <a:r>
              <a:rPr lang="en-US" sz="2800" dirty="0">
                <a:solidFill>
                  <a:schemeClr val="tx2"/>
                </a:solidFill>
              </a:rPr>
              <a:t>' down side of that ditch </a:t>
            </a:r>
            <a:r>
              <a:rPr lang="en-US" sz="2800" b="1" i="1" dirty="0">
                <a:solidFill>
                  <a:schemeClr val="tx2"/>
                </a:solidFill>
              </a:rPr>
              <a:t>a-</a:t>
            </a:r>
            <a:r>
              <a:rPr lang="en-US" sz="2800" b="1" i="1" dirty="0" err="1">
                <a:solidFill>
                  <a:schemeClr val="tx2"/>
                </a:solidFill>
              </a:rPr>
              <a:t>lookin</a:t>
            </a:r>
            <a:r>
              <a:rPr lang="en-US" sz="2800" dirty="0">
                <a:solidFill>
                  <a:schemeClr val="tx2"/>
                </a:solidFill>
              </a:rPr>
              <a:t>' at them in there throwing that dirt?  </a:t>
            </a:r>
          </a:p>
        </p:txBody>
      </p:sp>
      <p:pic>
        <p:nvPicPr>
          <p:cNvPr id="66570" name="OldLum.wav">
            <a:hlinkClick r:id="" action="ppaction://media"/>
          </p:cNvPr>
          <p:cNvPicPr>
            <a:picLocks noRot="1" noChangeAspect="1" noChangeArrowheads="1"/>
          </p:cNvPicPr>
          <p:nvPr>
            <a:audioFile r:link="rId1"/>
          </p:nvPr>
        </p:nvPicPr>
        <p:blipFill>
          <a:blip r:embed="rId4" cstate="print"/>
          <a:srcRect/>
          <a:stretch>
            <a:fillRect/>
          </a:stretch>
        </p:blipFill>
        <p:spPr bwMode="auto">
          <a:xfrm>
            <a:off x="8077200" y="670560"/>
            <a:ext cx="533400" cy="42672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6567">
                                            <p:txEl>
                                              <p:pRg st="0" end="0"/>
                                            </p:txEl>
                                          </p:spTgt>
                                        </p:tgtEl>
                                        <p:attrNameLst>
                                          <p:attrName>style.visibility</p:attrName>
                                        </p:attrNameLst>
                                      </p:cBhvr>
                                      <p:to>
                                        <p:strVal val="visible"/>
                                      </p:to>
                                    </p:set>
                                    <p:animEffect transition="in" filter="wipe(left)">
                                      <p:cBhvr>
                                        <p:cTn id="7" dur="500"/>
                                        <p:tgtEl>
                                          <p:spTgt spid="66567">
                                            <p:txEl>
                                              <p:pRg st="0" end="0"/>
                                            </p:txEl>
                                          </p:spTgt>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66567">
                                            <p:txEl>
                                              <p:pRg st="1" end="1"/>
                                            </p:txEl>
                                          </p:spTgt>
                                        </p:tgtEl>
                                        <p:attrNameLst>
                                          <p:attrName>style.visibility</p:attrName>
                                        </p:attrNameLst>
                                      </p:cBhvr>
                                      <p:to>
                                        <p:strVal val="visible"/>
                                      </p:to>
                                    </p:set>
                                    <p:animEffect transition="in" filter="box(out)">
                                      <p:cBhvr>
                                        <p:cTn id="11" dur="500"/>
                                        <p:tgtEl>
                                          <p:spTgt spid="66567">
                                            <p:txEl>
                                              <p:pRg st="1" end="1"/>
                                            </p:txEl>
                                          </p:spTgt>
                                        </p:tgtEl>
                                      </p:cBhvr>
                                    </p:animEffect>
                                  </p:childTnLst>
                                </p:cTn>
                              </p:par>
                            </p:childTnLst>
                          </p:cTn>
                        </p:par>
                        <p:par>
                          <p:cTn id="12" fill="hold">
                            <p:stCondLst>
                              <p:cond delay="1000"/>
                            </p:stCondLst>
                            <p:childTnLst>
                              <p:par>
                                <p:cTn id="13" presetID="10" presetClass="exit" presetSubtype="0" fill="hold" grpId="0" nodeType="afterEffect">
                                  <p:stCondLst>
                                    <p:cond delay="0"/>
                                  </p:stCondLst>
                                  <p:childTnLst>
                                    <p:animEffect transition="out" filter="fade">
                                      <p:cBhvr>
                                        <p:cTn id="14" dur="1000"/>
                                        <p:tgtEl>
                                          <p:spTgt spid="66562"/>
                                        </p:tgtEl>
                                      </p:cBhvr>
                                    </p:animEffect>
                                    <p:set>
                                      <p:cBhvr>
                                        <p:cTn id="15" dur="1" fill="hold">
                                          <p:stCondLst>
                                            <p:cond delay="999"/>
                                          </p:stCondLst>
                                        </p:cTn>
                                        <p:tgtEl>
                                          <p:spTgt spid="665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66570"/>
                    </p:tgtEl>
                  </p:cond>
                </p:stCondLst>
                <p:endSync evt="end" delay="0">
                  <p:rtn val="all"/>
                </p:endSync>
                <p:childTnLst>
                  <p:par>
                    <p:cTn id="17" fill="hold">
                      <p:stCondLst>
                        <p:cond delay="0"/>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1" fill="hold"/>
                                        <p:tgtEl>
                                          <p:spTgt spid="66570"/>
                                        </p:tgtEl>
                                      </p:cBhvr>
                                    </p:cmd>
                                  </p:childTnLst>
                                </p:cTn>
                              </p:par>
                            </p:childTnLst>
                          </p:cTn>
                        </p:par>
                      </p:childTnLst>
                    </p:cTn>
                  </p:par>
                </p:childTnLst>
              </p:cTn>
              <p:nextCondLst>
                <p:cond evt="onClick" delay="0">
                  <p:tgtEl>
                    <p:spTgt spid="66570"/>
                  </p:tgtEl>
                </p:cond>
              </p:nextCondLst>
            </p:seq>
            <p:audio>
              <p:cMediaNode numSld="4">
                <p:cTn id="21" fill="hold" display="0">
                  <p:stCondLst>
                    <p:cond delay="indefinite"/>
                  </p:stCondLst>
                  <p:endCondLst>
                    <p:cond evt="onPrev" delay="0">
                      <p:tgtEl>
                        <p:sldTgt/>
                      </p:tgtEl>
                    </p:cond>
                    <p:cond evt="onStopAudio" delay="0">
                      <p:tgtEl>
                        <p:sldTgt/>
                      </p:tgtEl>
                    </p:cond>
                  </p:endCondLst>
                </p:cTn>
                <p:tgtEl>
                  <p:spTgt spid="66570"/>
                </p:tgtEl>
              </p:cMediaNode>
            </p:audio>
          </p:childTnLst>
        </p:cTn>
      </p:par>
    </p:tnLst>
    <p:bldLst>
      <p:bldP spid="6656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ChangeArrowheads="1"/>
          </p:cNvSpPr>
          <p:nvPr/>
        </p:nvSpPr>
        <p:spPr bwMode="auto">
          <a:xfrm>
            <a:off x="0" y="975360"/>
            <a:ext cx="9144000" cy="4511040"/>
          </a:xfrm>
          <a:prstGeom prst="rect">
            <a:avLst/>
          </a:prstGeom>
          <a:gradFill rotWithShape="1">
            <a:gsLst>
              <a:gs pos="0">
                <a:srgbClr val="FFFFCC"/>
              </a:gs>
              <a:gs pos="100000">
                <a:srgbClr val="FFFFE9"/>
              </a:gs>
            </a:gsLst>
            <a:lin ang="5400000" scaled="1"/>
          </a:gradFill>
          <a:ln w="9525">
            <a:noFill/>
            <a:miter lim="800000"/>
            <a:headEnd/>
            <a:tailEnd/>
          </a:ln>
          <a:effectLst/>
        </p:spPr>
        <p:txBody>
          <a:bodyPr wrap="none" anchor="ctr"/>
          <a:lstStyle/>
          <a:p>
            <a:endParaRPr lang="en-US"/>
          </a:p>
        </p:txBody>
      </p:sp>
      <p:sp>
        <p:nvSpPr>
          <p:cNvPr id="117763" name="Rectangle 3"/>
          <p:cNvSpPr>
            <a:spLocks noChangeArrowheads="1"/>
          </p:cNvSpPr>
          <p:nvPr/>
        </p:nvSpPr>
        <p:spPr bwMode="auto">
          <a:xfrm>
            <a:off x="0" y="0"/>
            <a:ext cx="9144000" cy="975360"/>
          </a:xfrm>
          <a:prstGeom prst="rect">
            <a:avLst/>
          </a:prstGeom>
          <a:solidFill>
            <a:srgbClr val="A05000"/>
          </a:solidFill>
          <a:ln w="9525">
            <a:noFill/>
            <a:miter lim="800000"/>
            <a:headEnd/>
            <a:tailEnd/>
          </a:ln>
          <a:effectLst/>
        </p:spPr>
        <p:txBody>
          <a:bodyPr wrap="none" anchor="ctr"/>
          <a:lstStyle/>
          <a:p>
            <a:endParaRPr lang="en-US"/>
          </a:p>
        </p:txBody>
      </p:sp>
      <p:sp>
        <p:nvSpPr>
          <p:cNvPr id="117764" name="Text Box 4"/>
          <p:cNvSpPr txBox="1">
            <a:spLocks noChangeArrowheads="1"/>
          </p:cNvSpPr>
          <p:nvPr/>
        </p:nvSpPr>
        <p:spPr bwMode="auto">
          <a:xfrm>
            <a:off x="0" y="182880"/>
            <a:ext cx="9144000" cy="707886"/>
          </a:xfrm>
          <a:prstGeom prst="rect">
            <a:avLst/>
          </a:prstGeom>
          <a:solidFill>
            <a:srgbClr val="A05000"/>
          </a:solidFill>
          <a:ln w="9525">
            <a:noFill/>
            <a:miter lim="800000"/>
            <a:headEnd/>
            <a:tailEnd/>
          </a:ln>
          <a:effectLst/>
        </p:spPr>
        <p:txBody>
          <a:bodyPr>
            <a:spAutoFit/>
          </a:bodyPr>
          <a:lstStyle/>
          <a:p>
            <a:pPr algn="ctr">
              <a:spcBef>
                <a:spcPct val="50000"/>
              </a:spcBef>
            </a:pPr>
            <a:r>
              <a:rPr lang="en-US" sz="4000">
                <a:solidFill>
                  <a:srgbClr val="FFFFCC"/>
                </a:solidFill>
                <a:effectLst>
                  <a:outerShdw blurRad="38100" dist="38100" dir="2700000" algn="tl">
                    <a:srgbClr val="000000"/>
                  </a:outerShdw>
                </a:effectLst>
              </a:rPr>
              <a:t>Sample:  Robeson County Lumbee</a:t>
            </a:r>
          </a:p>
        </p:txBody>
      </p:sp>
      <p:sp>
        <p:nvSpPr>
          <p:cNvPr id="117765" name="Rectangle 5"/>
          <p:cNvSpPr>
            <a:spLocks noChangeArrowheads="1"/>
          </p:cNvSpPr>
          <p:nvPr/>
        </p:nvSpPr>
        <p:spPr bwMode="auto">
          <a:xfrm>
            <a:off x="0" y="853440"/>
            <a:ext cx="9144000" cy="121920"/>
          </a:xfrm>
          <a:prstGeom prst="rect">
            <a:avLst/>
          </a:prstGeom>
          <a:gradFill rotWithShape="1">
            <a:gsLst>
              <a:gs pos="0">
                <a:srgbClr val="CC6600"/>
              </a:gs>
              <a:gs pos="100000">
                <a:schemeClr val="bg1"/>
              </a:gs>
            </a:gsLst>
            <a:lin ang="5400000" scaled="1"/>
          </a:gradFill>
          <a:ln w="9525">
            <a:noFill/>
            <a:miter lim="800000"/>
            <a:headEnd/>
            <a:tailEnd/>
          </a:ln>
          <a:effectLst/>
        </p:spPr>
        <p:txBody>
          <a:bodyPr wrap="none" anchor="ctr"/>
          <a:lstStyle/>
          <a:p>
            <a:pPr algn="ctr"/>
            <a:endParaRPr lang="en-US" sz="1800">
              <a:solidFill>
                <a:srgbClr val="000000"/>
              </a:solidFill>
            </a:endParaRPr>
          </a:p>
        </p:txBody>
      </p:sp>
      <p:sp>
        <p:nvSpPr>
          <p:cNvPr id="117766" name="Text Box 6"/>
          <p:cNvSpPr txBox="1">
            <a:spLocks noChangeArrowheads="1"/>
          </p:cNvSpPr>
          <p:nvPr/>
        </p:nvSpPr>
        <p:spPr bwMode="auto">
          <a:xfrm>
            <a:off x="533400" y="1371600"/>
            <a:ext cx="8458200" cy="4247317"/>
          </a:xfrm>
          <a:prstGeom prst="rect">
            <a:avLst/>
          </a:prstGeom>
          <a:noFill/>
          <a:ln w="9525">
            <a:noFill/>
            <a:miter lim="800000"/>
            <a:headEnd/>
            <a:tailEnd/>
          </a:ln>
          <a:effectLst/>
        </p:spPr>
        <p:txBody>
          <a:bodyPr>
            <a:spAutoFit/>
          </a:bodyPr>
          <a:lstStyle/>
          <a:p>
            <a:pPr>
              <a:spcBef>
                <a:spcPct val="30000"/>
              </a:spcBef>
            </a:pPr>
            <a:r>
              <a:rPr lang="en-US" sz="3000" dirty="0">
                <a:solidFill>
                  <a:schemeClr val="tx2"/>
                </a:solidFill>
              </a:rPr>
              <a:t>That's just the way he was </a:t>
            </a:r>
            <a:r>
              <a:rPr lang="en-US" sz="3000" b="1" i="1" dirty="0">
                <a:solidFill>
                  <a:schemeClr val="tx2"/>
                </a:solidFill>
              </a:rPr>
              <a:t>a-</a:t>
            </a:r>
            <a:r>
              <a:rPr lang="en-US" sz="3000" b="1" i="1" dirty="0" err="1">
                <a:solidFill>
                  <a:schemeClr val="tx2"/>
                </a:solidFill>
              </a:rPr>
              <a:t>lookin</a:t>
            </a:r>
            <a:r>
              <a:rPr lang="en-US" sz="3000" b="1" i="1" dirty="0">
                <a:solidFill>
                  <a:schemeClr val="tx2"/>
                </a:solidFill>
              </a:rPr>
              <a:t>'</a:t>
            </a:r>
            <a:r>
              <a:rPr lang="en-US" sz="3000" dirty="0">
                <a:solidFill>
                  <a:schemeClr val="tx2"/>
                </a:solidFill>
              </a:rPr>
              <a:t> into this ditch, this man was, in the broad open daytime.  And, honey, he</a:t>
            </a:r>
            <a:r>
              <a:rPr lang="en-US" sz="3000" b="1" i="1" dirty="0">
                <a:solidFill>
                  <a:schemeClr val="tx2"/>
                </a:solidFill>
              </a:rPr>
              <a:t> come</a:t>
            </a:r>
            <a:r>
              <a:rPr lang="en-US" sz="3000" dirty="0">
                <a:solidFill>
                  <a:schemeClr val="tx2"/>
                </a:solidFill>
              </a:rPr>
              <a:t> right on down that ditch. And I spoke and I </a:t>
            </a:r>
            <a:r>
              <a:rPr lang="en-US" sz="3000" b="1" i="1" dirty="0">
                <a:solidFill>
                  <a:schemeClr val="tx2"/>
                </a:solidFill>
              </a:rPr>
              <a:t>says</a:t>
            </a:r>
            <a:r>
              <a:rPr lang="en-US" sz="3000" dirty="0">
                <a:solidFill>
                  <a:schemeClr val="tx2"/>
                </a:solidFill>
              </a:rPr>
              <a:t>, "How in the world did Uncle Pat get through in here by mule?"  I knew he couldn't 'cause there </a:t>
            </a:r>
            <a:r>
              <a:rPr lang="en-US" sz="3000" b="1" i="1" dirty="0">
                <a:solidFill>
                  <a:schemeClr val="tx2"/>
                </a:solidFill>
              </a:rPr>
              <a:t>wasn't but one road a-</a:t>
            </a:r>
            <a:r>
              <a:rPr lang="en-US" sz="3000" b="1" i="1" dirty="0" err="1">
                <a:solidFill>
                  <a:schemeClr val="tx2"/>
                </a:solidFill>
              </a:rPr>
              <a:t>comin</a:t>
            </a:r>
            <a:r>
              <a:rPr lang="en-US" sz="3000" dirty="0">
                <a:solidFill>
                  <a:schemeClr val="tx2"/>
                </a:solidFill>
              </a:rPr>
              <a:t>' into my place, back in them </a:t>
            </a:r>
            <a:r>
              <a:rPr lang="en-US" sz="3000" b="1" i="1" dirty="0" err="1">
                <a:solidFill>
                  <a:schemeClr val="tx2"/>
                </a:solidFill>
              </a:rPr>
              <a:t>woodses</a:t>
            </a:r>
            <a:r>
              <a:rPr lang="en-US" sz="3000" dirty="0">
                <a:solidFill>
                  <a:schemeClr val="tx2"/>
                </a:solidFill>
              </a:rPr>
              <a:t>. I says "He couldn't, I </a:t>
            </a:r>
            <a:r>
              <a:rPr lang="en-US" sz="3000" b="1" i="1" dirty="0">
                <a:solidFill>
                  <a:schemeClr val="tx2"/>
                </a:solidFill>
              </a:rPr>
              <a:t>don't see no car nor </a:t>
            </a:r>
            <a:r>
              <a:rPr lang="en-US" sz="3000" b="1" i="1" dirty="0" err="1">
                <a:solidFill>
                  <a:schemeClr val="tx2"/>
                </a:solidFill>
              </a:rPr>
              <a:t>nothin</a:t>
            </a:r>
            <a:r>
              <a:rPr lang="en-US" sz="3000" dirty="0">
                <a:solidFill>
                  <a:schemeClr val="tx2"/>
                </a:solidFill>
              </a:rPr>
              <a:t>'." </a:t>
            </a:r>
          </a:p>
        </p:txBody>
      </p:sp>
      <p:sp>
        <p:nvSpPr>
          <p:cNvPr id="117768" name="Text Box 8"/>
          <p:cNvSpPr txBox="1">
            <a:spLocks noChangeArrowheads="1"/>
          </p:cNvSpPr>
          <p:nvPr/>
        </p:nvSpPr>
        <p:spPr bwMode="auto">
          <a:xfrm>
            <a:off x="1676400" y="975361"/>
            <a:ext cx="5410200" cy="369332"/>
          </a:xfrm>
          <a:prstGeom prst="rect">
            <a:avLst/>
          </a:prstGeom>
          <a:noFill/>
          <a:ln w="9525">
            <a:noFill/>
            <a:miter lim="800000"/>
            <a:headEnd/>
            <a:tailEnd/>
          </a:ln>
          <a:effectLst/>
        </p:spPr>
        <p:txBody>
          <a:bodyPr>
            <a:spAutoFit/>
          </a:bodyPr>
          <a:lstStyle/>
          <a:p>
            <a:pPr algn="ctr">
              <a:spcBef>
                <a:spcPct val="30000"/>
              </a:spcBef>
            </a:pPr>
            <a:r>
              <a:rPr lang="en-US" sz="1800" b="1" dirty="0"/>
              <a:t>(70-year-old </a:t>
            </a:r>
            <a:r>
              <a:rPr lang="en-US" sz="1800" b="1" dirty="0" err="1"/>
              <a:t>Lumbee</a:t>
            </a:r>
            <a:r>
              <a:rPr lang="en-US" sz="1800" b="1" dirty="0"/>
              <a:t> woman, Prospect)</a:t>
            </a:r>
            <a:endParaRPr lang="en-US" sz="1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17766">
                                            <p:txEl>
                                              <p:pRg st="0" end="0"/>
                                            </p:txEl>
                                          </p:spTgt>
                                        </p:tgtEl>
                                        <p:attrNameLst>
                                          <p:attrName>style.visibility</p:attrName>
                                        </p:attrNameLst>
                                      </p:cBhvr>
                                      <p:to>
                                        <p:strVal val="visible"/>
                                      </p:to>
                                    </p:set>
                                    <p:animEffect transition="in" filter="box(out)">
                                      <p:cBhvr>
                                        <p:cTn id="7" dur="500"/>
                                        <p:tgtEl>
                                          <p:spTgt spid="117766">
                                            <p:txEl>
                                              <p:pRg st="0" end="0"/>
                                            </p:txEl>
                                          </p:spTgt>
                                        </p:tgtEl>
                                      </p:cBhvr>
                                    </p:animEffec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117762"/>
                                        </p:tgtEl>
                                      </p:cBhvr>
                                    </p:animEffect>
                                    <p:set>
                                      <p:cBhvr>
                                        <p:cTn id="11" dur="1" fill="hold">
                                          <p:stCondLst>
                                            <p:cond delay="499"/>
                                          </p:stCondLst>
                                        </p:cTn>
                                        <p:tgtEl>
                                          <p:spTgt spid="1177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0" y="0"/>
            <a:ext cx="9144000" cy="5486400"/>
          </a:xfrm>
          <a:prstGeom prst="rect">
            <a:avLst/>
          </a:prstGeom>
          <a:gradFill rotWithShape="1">
            <a:gsLst>
              <a:gs pos="0">
                <a:srgbClr val="FFFFCC"/>
              </a:gs>
              <a:gs pos="100000">
                <a:srgbClr val="FFFFE9"/>
              </a:gs>
            </a:gsLst>
            <a:lin ang="5400000" scaled="1"/>
          </a:gradFill>
          <a:ln w="9525">
            <a:noFill/>
            <a:miter lim="800000"/>
            <a:headEnd/>
            <a:tailEnd/>
          </a:ln>
          <a:effectLst/>
        </p:spPr>
        <p:txBody>
          <a:bodyPr wrap="none" anchor="ctr"/>
          <a:lstStyle/>
          <a:p>
            <a:endParaRPr lang="en-US"/>
          </a:p>
        </p:txBody>
      </p:sp>
      <p:sp>
        <p:nvSpPr>
          <p:cNvPr id="67587" name="Rectangle 3"/>
          <p:cNvSpPr>
            <a:spLocks noChangeArrowheads="1"/>
          </p:cNvSpPr>
          <p:nvPr/>
        </p:nvSpPr>
        <p:spPr bwMode="auto">
          <a:xfrm>
            <a:off x="0" y="0"/>
            <a:ext cx="9144000" cy="792480"/>
          </a:xfrm>
          <a:prstGeom prst="rect">
            <a:avLst/>
          </a:prstGeom>
          <a:solidFill>
            <a:srgbClr val="A05000"/>
          </a:solidFill>
          <a:ln w="9525">
            <a:noFill/>
            <a:miter lim="800000"/>
            <a:headEnd/>
            <a:tailEnd/>
          </a:ln>
          <a:effectLst/>
        </p:spPr>
        <p:txBody>
          <a:bodyPr wrap="none" anchor="ctr"/>
          <a:lstStyle/>
          <a:p>
            <a:endParaRPr lang="en-US"/>
          </a:p>
        </p:txBody>
      </p:sp>
      <p:sp>
        <p:nvSpPr>
          <p:cNvPr id="67588" name="Text Box 4"/>
          <p:cNvSpPr txBox="1">
            <a:spLocks noChangeArrowheads="1"/>
          </p:cNvSpPr>
          <p:nvPr/>
        </p:nvSpPr>
        <p:spPr bwMode="auto">
          <a:xfrm>
            <a:off x="0" y="121920"/>
            <a:ext cx="9144000" cy="707886"/>
          </a:xfrm>
          <a:prstGeom prst="rect">
            <a:avLst/>
          </a:prstGeom>
          <a:noFill/>
          <a:ln w="9525">
            <a:noFill/>
            <a:miter lim="800000"/>
            <a:headEnd/>
            <a:tailEnd/>
          </a:ln>
          <a:effectLst>
            <a:outerShdw dist="35921" dir="13500000" algn="ctr" rotWithShape="0">
              <a:schemeClr val="tx1">
                <a:alpha val="50000"/>
              </a:schemeClr>
            </a:outerShdw>
          </a:effectLst>
        </p:spPr>
        <p:txBody>
          <a:bodyPr>
            <a:spAutoFit/>
          </a:bodyPr>
          <a:lstStyle/>
          <a:p>
            <a:pPr algn="ctr">
              <a:spcBef>
                <a:spcPct val="50000"/>
              </a:spcBef>
            </a:pPr>
            <a:r>
              <a:rPr lang="en-US" sz="4000">
                <a:solidFill>
                  <a:srgbClr val="FFFFCC"/>
                </a:solidFill>
                <a:effectLst>
                  <a:outerShdw blurRad="38100" dist="38100" dir="2700000" algn="tl">
                    <a:srgbClr val="C0C0C0"/>
                  </a:outerShdw>
                </a:effectLst>
              </a:rPr>
              <a:t>Sample:  Robeson County Lumbee</a:t>
            </a:r>
          </a:p>
        </p:txBody>
      </p:sp>
      <p:sp>
        <p:nvSpPr>
          <p:cNvPr id="67589" name="Rectangle 5"/>
          <p:cNvSpPr>
            <a:spLocks noChangeArrowheads="1"/>
          </p:cNvSpPr>
          <p:nvPr/>
        </p:nvSpPr>
        <p:spPr bwMode="auto">
          <a:xfrm>
            <a:off x="0" y="670560"/>
            <a:ext cx="9144000" cy="121920"/>
          </a:xfrm>
          <a:prstGeom prst="rect">
            <a:avLst/>
          </a:prstGeom>
          <a:gradFill rotWithShape="1">
            <a:gsLst>
              <a:gs pos="0">
                <a:srgbClr val="CC6600"/>
              </a:gs>
              <a:gs pos="100000">
                <a:schemeClr val="bg1"/>
              </a:gs>
            </a:gsLst>
            <a:lin ang="5400000" scaled="1"/>
          </a:gradFill>
          <a:ln w="9525">
            <a:noFill/>
            <a:miter lim="800000"/>
            <a:headEnd/>
            <a:tailEnd/>
          </a:ln>
          <a:effectLst/>
        </p:spPr>
        <p:txBody>
          <a:bodyPr wrap="none" anchor="ctr"/>
          <a:lstStyle/>
          <a:p>
            <a:pPr algn="ctr"/>
            <a:endParaRPr lang="en-US" sz="1800">
              <a:solidFill>
                <a:srgbClr val="000000"/>
              </a:solidFill>
            </a:endParaRPr>
          </a:p>
        </p:txBody>
      </p:sp>
      <p:sp>
        <p:nvSpPr>
          <p:cNvPr id="67590" name="Text Box 6"/>
          <p:cNvSpPr txBox="1">
            <a:spLocks noChangeArrowheads="1"/>
          </p:cNvSpPr>
          <p:nvPr/>
        </p:nvSpPr>
        <p:spPr bwMode="auto">
          <a:xfrm>
            <a:off x="381000" y="1219200"/>
            <a:ext cx="8305800" cy="4247317"/>
          </a:xfrm>
          <a:prstGeom prst="rect">
            <a:avLst/>
          </a:prstGeom>
          <a:noFill/>
          <a:ln w="9525">
            <a:noFill/>
            <a:miter lim="800000"/>
            <a:headEnd/>
            <a:tailEnd/>
          </a:ln>
          <a:effectLst/>
        </p:spPr>
        <p:txBody>
          <a:bodyPr>
            <a:spAutoFit/>
          </a:bodyPr>
          <a:lstStyle/>
          <a:p>
            <a:pPr>
              <a:spcBef>
                <a:spcPct val="50000"/>
              </a:spcBef>
            </a:pPr>
            <a:r>
              <a:rPr lang="en-US" sz="3000" dirty="0">
                <a:solidFill>
                  <a:schemeClr val="tx2"/>
                </a:solidFill>
              </a:rPr>
              <a:t>And when he got to the--uh, crossed this ditch.  He crossed the ditch and went halfway to the field and come on down this other ditch.  There was a little path through, went through my yard and went all across the </a:t>
            </a:r>
            <a:r>
              <a:rPr lang="en-US" sz="3000" b="1" i="1" dirty="0" err="1">
                <a:solidFill>
                  <a:schemeClr val="tx2"/>
                </a:solidFill>
              </a:rPr>
              <a:t>woodses</a:t>
            </a:r>
            <a:r>
              <a:rPr lang="en-US" sz="3000" dirty="0">
                <a:solidFill>
                  <a:schemeClr val="tx2"/>
                </a:solidFill>
              </a:rPr>
              <a:t> there.  Well, when he got halfway to that little ditch on this </a:t>
            </a:r>
            <a:r>
              <a:rPr lang="en-US" sz="3000" b="1" i="1" dirty="0">
                <a:solidFill>
                  <a:schemeClr val="tx2"/>
                </a:solidFill>
              </a:rPr>
              <a:t>side</a:t>
            </a:r>
            <a:r>
              <a:rPr lang="en-US" sz="3000" dirty="0">
                <a:solidFill>
                  <a:schemeClr val="tx2"/>
                </a:solidFill>
              </a:rPr>
              <a:t>, before it </a:t>
            </a:r>
            <a:r>
              <a:rPr lang="en-US" sz="3000" b="1" i="1" dirty="0">
                <a:solidFill>
                  <a:schemeClr val="tx2"/>
                </a:solidFill>
              </a:rPr>
              <a:t>come</a:t>
            </a:r>
            <a:r>
              <a:rPr lang="en-US" sz="3000" dirty="0">
                <a:solidFill>
                  <a:schemeClr val="tx2"/>
                </a:solidFill>
              </a:rPr>
              <a:t> out here to the road.  I was </a:t>
            </a:r>
            <a:r>
              <a:rPr lang="en-US" sz="3000" b="1" i="1" dirty="0">
                <a:solidFill>
                  <a:schemeClr val="tx2"/>
                </a:solidFill>
              </a:rPr>
              <a:t>a-</a:t>
            </a:r>
            <a:r>
              <a:rPr lang="en-US" sz="3000" b="1" i="1" dirty="0" err="1">
                <a:solidFill>
                  <a:schemeClr val="tx2"/>
                </a:solidFill>
              </a:rPr>
              <a:t>lookin</a:t>
            </a:r>
            <a:r>
              <a:rPr lang="en-US" sz="3000" b="1" i="1" dirty="0">
                <a:solidFill>
                  <a:schemeClr val="tx2"/>
                </a:solidFill>
              </a:rPr>
              <a:t>'</a:t>
            </a:r>
            <a:r>
              <a:rPr lang="en-US" sz="3000" dirty="0">
                <a:solidFill>
                  <a:schemeClr val="tx2"/>
                </a:solidFill>
              </a:rPr>
              <a:t> at him </a:t>
            </a:r>
            <a:r>
              <a:rPr lang="en-US" sz="3000" b="1" i="1" dirty="0">
                <a:solidFill>
                  <a:schemeClr val="tx2"/>
                </a:solidFill>
              </a:rPr>
              <a:t>plumb</a:t>
            </a:r>
            <a:r>
              <a:rPr lang="en-US" sz="3000" dirty="0">
                <a:solidFill>
                  <a:schemeClr val="tx2"/>
                </a:solidFill>
              </a:rPr>
              <a:t> good. Honey, just as </a:t>
            </a:r>
            <a:r>
              <a:rPr lang="en-US" sz="3000" dirty="0" err="1">
                <a:solidFill>
                  <a:schemeClr val="tx2"/>
                </a:solidFill>
              </a:rPr>
              <a:t>su</a:t>
            </a:r>
            <a:r>
              <a:rPr lang="en-US" sz="3000" dirty="0">
                <a:solidFill>
                  <a:schemeClr val="tx2"/>
                </a:solidFill>
              </a:rPr>
              <a:t>-by the time you- </a:t>
            </a:r>
          </a:p>
        </p:txBody>
      </p:sp>
      <p:sp>
        <p:nvSpPr>
          <p:cNvPr id="67591" name="Text Box 7"/>
          <p:cNvSpPr txBox="1">
            <a:spLocks noChangeArrowheads="1"/>
          </p:cNvSpPr>
          <p:nvPr/>
        </p:nvSpPr>
        <p:spPr bwMode="auto">
          <a:xfrm>
            <a:off x="1447800" y="731521"/>
            <a:ext cx="5867400" cy="369332"/>
          </a:xfrm>
          <a:prstGeom prst="rect">
            <a:avLst/>
          </a:prstGeom>
          <a:noFill/>
          <a:ln w="9525">
            <a:noFill/>
            <a:miter lim="800000"/>
            <a:headEnd/>
            <a:tailEnd/>
          </a:ln>
          <a:effectLst/>
        </p:spPr>
        <p:txBody>
          <a:bodyPr>
            <a:spAutoFit/>
          </a:bodyPr>
          <a:lstStyle/>
          <a:p>
            <a:pPr algn="ctr"/>
            <a:r>
              <a:rPr lang="en-US" sz="1800" b="1"/>
              <a:t>(70-year-old Lumbee woman, Prospect)</a:t>
            </a:r>
            <a:endParaRPr lang="en-US" sz="18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67590"/>
                                        </p:tgtEl>
                                        <p:attrNameLst>
                                          <p:attrName>style.visibility</p:attrName>
                                        </p:attrNameLst>
                                      </p:cBhvr>
                                      <p:to>
                                        <p:strVal val="visible"/>
                                      </p:to>
                                    </p:set>
                                    <p:animEffect transition="in" filter="box(out)">
                                      <p:cBhvr>
                                        <p:cTn id="7" dur="500"/>
                                        <p:tgtEl>
                                          <p:spTgt spid="67590"/>
                                        </p:tgtEl>
                                      </p:cBhvr>
                                    </p:animEffec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67586"/>
                                        </p:tgtEl>
                                      </p:cBhvr>
                                    </p:animEffect>
                                    <p:set>
                                      <p:cBhvr>
                                        <p:cTn id="11" dur="1" fill="hold">
                                          <p:stCondLst>
                                            <p:cond delay="499"/>
                                          </p:stCondLst>
                                        </p:cTn>
                                        <p:tgtEl>
                                          <p:spTgt spid="675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animBg="1"/>
      <p:bldP spid="6759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p:cNvSpPr>
          <p:nvPr/>
        </p:nvSpPr>
        <p:spPr bwMode="auto">
          <a:xfrm>
            <a:off x="0" y="0"/>
            <a:ext cx="9144000" cy="5486400"/>
          </a:xfrm>
          <a:prstGeom prst="rect">
            <a:avLst/>
          </a:prstGeom>
          <a:gradFill rotWithShape="1">
            <a:gsLst>
              <a:gs pos="0">
                <a:srgbClr val="FFFFCC"/>
              </a:gs>
              <a:gs pos="100000">
                <a:srgbClr val="FFFFE9"/>
              </a:gs>
            </a:gsLst>
            <a:lin ang="5400000" scaled="1"/>
          </a:gradFill>
          <a:ln w="9525">
            <a:noFill/>
            <a:miter lim="800000"/>
            <a:headEnd/>
            <a:tailEnd/>
          </a:ln>
          <a:effectLst/>
        </p:spPr>
        <p:txBody>
          <a:bodyPr wrap="none" anchor="ctr"/>
          <a:lstStyle/>
          <a:p>
            <a:endParaRPr lang="en-US"/>
          </a:p>
        </p:txBody>
      </p:sp>
      <p:sp>
        <p:nvSpPr>
          <p:cNvPr id="119811" name="Rectangle 3"/>
          <p:cNvSpPr>
            <a:spLocks noChangeArrowheads="1"/>
          </p:cNvSpPr>
          <p:nvPr/>
        </p:nvSpPr>
        <p:spPr bwMode="auto">
          <a:xfrm>
            <a:off x="0" y="0"/>
            <a:ext cx="9144000" cy="792480"/>
          </a:xfrm>
          <a:prstGeom prst="rect">
            <a:avLst/>
          </a:prstGeom>
          <a:solidFill>
            <a:srgbClr val="A05000"/>
          </a:solidFill>
          <a:ln w="9525">
            <a:noFill/>
            <a:miter lim="800000"/>
            <a:headEnd/>
            <a:tailEnd/>
          </a:ln>
          <a:effectLst/>
        </p:spPr>
        <p:txBody>
          <a:bodyPr wrap="none" anchor="ctr"/>
          <a:lstStyle/>
          <a:p>
            <a:endParaRPr lang="en-US"/>
          </a:p>
        </p:txBody>
      </p:sp>
      <p:sp>
        <p:nvSpPr>
          <p:cNvPr id="119812" name="Text Box 4"/>
          <p:cNvSpPr txBox="1">
            <a:spLocks noChangeArrowheads="1"/>
          </p:cNvSpPr>
          <p:nvPr/>
        </p:nvSpPr>
        <p:spPr bwMode="auto">
          <a:xfrm>
            <a:off x="0" y="121920"/>
            <a:ext cx="9144000" cy="707886"/>
          </a:xfrm>
          <a:prstGeom prst="rect">
            <a:avLst/>
          </a:prstGeom>
          <a:noFill/>
          <a:ln w="9525">
            <a:noFill/>
            <a:miter lim="800000"/>
            <a:headEnd/>
            <a:tailEnd/>
          </a:ln>
          <a:effectLst>
            <a:outerShdw dist="45791" dir="12821404" algn="ctr" rotWithShape="0">
              <a:schemeClr val="tx1">
                <a:alpha val="50000"/>
              </a:schemeClr>
            </a:outerShdw>
          </a:effectLst>
        </p:spPr>
        <p:txBody>
          <a:bodyPr>
            <a:spAutoFit/>
          </a:bodyPr>
          <a:lstStyle/>
          <a:p>
            <a:pPr algn="ctr">
              <a:spcBef>
                <a:spcPct val="50000"/>
              </a:spcBef>
            </a:pPr>
            <a:r>
              <a:rPr lang="en-US" sz="4000">
                <a:solidFill>
                  <a:srgbClr val="FFFFCC"/>
                </a:solidFill>
                <a:effectLst>
                  <a:outerShdw blurRad="38100" dist="38100" dir="2700000" algn="tl">
                    <a:srgbClr val="C0C0C0"/>
                  </a:outerShdw>
                </a:effectLst>
              </a:rPr>
              <a:t>Sample:  Robeson County Lumbee</a:t>
            </a:r>
          </a:p>
        </p:txBody>
      </p:sp>
      <p:sp>
        <p:nvSpPr>
          <p:cNvPr id="119813" name="Rectangle 5"/>
          <p:cNvSpPr>
            <a:spLocks noChangeArrowheads="1"/>
          </p:cNvSpPr>
          <p:nvPr/>
        </p:nvSpPr>
        <p:spPr bwMode="auto">
          <a:xfrm>
            <a:off x="0" y="670560"/>
            <a:ext cx="9144000" cy="121920"/>
          </a:xfrm>
          <a:prstGeom prst="rect">
            <a:avLst/>
          </a:prstGeom>
          <a:gradFill rotWithShape="1">
            <a:gsLst>
              <a:gs pos="0">
                <a:srgbClr val="CC6600"/>
              </a:gs>
              <a:gs pos="100000">
                <a:schemeClr val="bg1"/>
              </a:gs>
            </a:gsLst>
            <a:lin ang="5400000" scaled="1"/>
          </a:gradFill>
          <a:ln w="9525">
            <a:noFill/>
            <a:miter lim="800000"/>
            <a:headEnd/>
            <a:tailEnd/>
          </a:ln>
          <a:effectLst/>
        </p:spPr>
        <p:txBody>
          <a:bodyPr wrap="none" anchor="ctr"/>
          <a:lstStyle/>
          <a:p>
            <a:pPr algn="ctr"/>
            <a:endParaRPr lang="en-US" sz="1800">
              <a:solidFill>
                <a:srgbClr val="000000"/>
              </a:solidFill>
            </a:endParaRPr>
          </a:p>
        </p:txBody>
      </p:sp>
      <p:sp>
        <p:nvSpPr>
          <p:cNvPr id="119814" name="Text Box 6"/>
          <p:cNvSpPr txBox="1">
            <a:spLocks noChangeArrowheads="1"/>
          </p:cNvSpPr>
          <p:nvPr/>
        </p:nvSpPr>
        <p:spPr bwMode="auto">
          <a:xfrm>
            <a:off x="381000" y="1219200"/>
            <a:ext cx="8305800" cy="3365500"/>
          </a:xfrm>
          <a:prstGeom prst="rect">
            <a:avLst/>
          </a:prstGeom>
          <a:noFill/>
          <a:ln w="9525">
            <a:noFill/>
            <a:miter lim="800000"/>
            <a:headEnd/>
            <a:tailEnd/>
          </a:ln>
          <a:effectLst/>
        </p:spPr>
        <p:txBody>
          <a:bodyPr>
            <a:spAutoFit/>
          </a:bodyPr>
          <a:lstStyle/>
          <a:p>
            <a:pPr>
              <a:spcBef>
                <a:spcPct val="50000"/>
              </a:spcBef>
            </a:pPr>
            <a:r>
              <a:rPr lang="en-US" sz="3000" dirty="0">
                <a:solidFill>
                  <a:schemeClr val="tx2"/>
                </a:solidFill>
              </a:rPr>
              <a:t>just as say, if you'd have said to me, "Lucille, that's Harley Locklear."  Honey, I </a:t>
            </a:r>
            <a:r>
              <a:rPr lang="en-US" sz="3000" b="1" i="1" dirty="0" err="1">
                <a:solidFill>
                  <a:schemeClr val="tx2"/>
                </a:solidFill>
              </a:rPr>
              <a:t>ain't</a:t>
            </a:r>
            <a:r>
              <a:rPr lang="en-US" sz="3000" b="1" i="1" dirty="0">
                <a:solidFill>
                  <a:schemeClr val="tx2"/>
                </a:solidFill>
              </a:rPr>
              <a:t> </a:t>
            </a:r>
            <a:r>
              <a:rPr lang="en-US" sz="3000" dirty="0">
                <a:solidFill>
                  <a:schemeClr val="tx2"/>
                </a:solidFill>
              </a:rPr>
              <a:t>never got so--He had on a brown coat, he had on a pair of brown britches, he had on a brown hat, just like if you'd have spoke to me and said, "Lucille, that's Harley Locklear."  Honey, I </a:t>
            </a:r>
            <a:r>
              <a:rPr lang="en-US" sz="3000" b="1" i="1" dirty="0" err="1">
                <a:solidFill>
                  <a:schemeClr val="tx2"/>
                </a:solidFill>
              </a:rPr>
              <a:t>ain't</a:t>
            </a:r>
            <a:r>
              <a:rPr lang="en-US" sz="3000" b="1" i="1" dirty="0">
                <a:solidFill>
                  <a:schemeClr val="tx2"/>
                </a:solidFill>
              </a:rPr>
              <a:t> never</a:t>
            </a:r>
            <a:r>
              <a:rPr lang="en-US" sz="3000" dirty="0">
                <a:solidFill>
                  <a:schemeClr val="tx2"/>
                </a:solidFill>
              </a:rPr>
              <a:t> got so scared in all the days of my life. </a:t>
            </a:r>
          </a:p>
        </p:txBody>
      </p:sp>
      <p:sp>
        <p:nvSpPr>
          <p:cNvPr id="119815" name="Text Box 7"/>
          <p:cNvSpPr txBox="1">
            <a:spLocks noChangeArrowheads="1"/>
          </p:cNvSpPr>
          <p:nvPr/>
        </p:nvSpPr>
        <p:spPr bwMode="auto">
          <a:xfrm>
            <a:off x="1295400" y="792481"/>
            <a:ext cx="6096000" cy="369332"/>
          </a:xfrm>
          <a:prstGeom prst="rect">
            <a:avLst/>
          </a:prstGeom>
          <a:noFill/>
          <a:ln w="9525">
            <a:noFill/>
            <a:miter lim="800000"/>
            <a:headEnd/>
            <a:tailEnd/>
          </a:ln>
          <a:effectLst/>
        </p:spPr>
        <p:txBody>
          <a:bodyPr>
            <a:spAutoFit/>
          </a:bodyPr>
          <a:lstStyle/>
          <a:p>
            <a:pPr algn="ctr"/>
            <a:r>
              <a:rPr lang="en-US" sz="1800" b="1"/>
              <a:t>(70-year-old Lumbee woman, Prospect)</a:t>
            </a:r>
            <a:endParaRPr lang="en-US" sz="1800"/>
          </a:p>
        </p:txBody>
      </p:sp>
      <p:pic>
        <p:nvPicPr>
          <p:cNvPr id="119816" name="Picture 8" descr="Lumbeebar"/>
          <p:cNvPicPr>
            <a:picLocks noChangeAspect="1" noChangeArrowheads="1"/>
          </p:cNvPicPr>
          <p:nvPr/>
        </p:nvPicPr>
        <p:blipFill>
          <a:blip r:embed="rId3" cstate="print"/>
          <a:srcRect/>
          <a:stretch>
            <a:fillRect/>
          </a:stretch>
        </p:blipFill>
        <p:spPr bwMode="auto">
          <a:xfrm>
            <a:off x="2590800" y="4511040"/>
            <a:ext cx="3810000" cy="75184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19814"/>
                                        </p:tgtEl>
                                        <p:attrNameLst>
                                          <p:attrName>style.visibility</p:attrName>
                                        </p:attrNameLst>
                                      </p:cBhvr>
                                      <p:to>
                                        <p:strVal val="visible"/>
                                      </p:to>
                                    </p:set>
                                    <p:animEffect transition="in" filter="box(out)">
                                      <p:cBhvr>
                                        <p:cTn id="7" dur="500"/>
                                        <p:tgtEl>
                                          <p:spTgt spid="119814"/>
                                        </p:tgtEl>
                                      </p:cBhvr>
                                    </p:animEffec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119810"/>
                                        </p:tgtEl>
                                      </p:cBhvr>
                                    </p:animEffect>
                                    <p:set>
                                      <p:cBhvr>
                                        <p:cTn id="11" dur="1" fill="hold">
                                          <p:stCondLst>
                                            <p:cond delay="499"/>
                                          </p:stCondLst>
                                        </p:cTn>
                                        <p:tgtEl>
                                          <p:spTgt spid="119810"/>
                                        </p:tgtEl>
                                        <p:attrNameLst>
                                          <p:attrName>style.visibility</p:attrName>
                                        </p:attrNameLst>
                                      </p:cBhvr>
                                      <p:to>
                                        <p:strVal val="hidden"/>
                                      </p:to>
                                    </p:se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19816"/>
                                        </p:tgtEl>
                                        <p:attrNameLst>
                                          <p:attrName>style.visibility</p:attrName>
                                        </p:attrNameLst>
                                      </p:cBhvr>
                                      <p:to>
                                        <p:strVal val="visible"/>
                                      </p:to>
                                    </p:set>
                                    <p:animEffect transition="in" filter="dissolve">
                                      <p:cBhvr>
                                        <p:cTn id="15" dur="500"/>
                                        <p:tgtEl>
                                          <p:spTgt spid="1198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animBg="1"/>
      <p:bldP spid="1198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0" y="0"/>
            <a:ext cx="9144000" cy="5486400"/>
          </a:xfrm>
          <a:prstGeom prst="rect">
            <a:avLst/>
          </a:prstGeom>
          <a:gradFill rotWithShape="1">
            <a:gsLst>
              <a:gs pos="0">
                <a:srgbClr val="FFFFCC"/>
              </a:gs>
              <a:gs pos="100000">
                <a:srgbClr val="FFFFE9"/>
              </a:gs>
            </a:gsLst>
            <a:lin ang="5400000" scaled="1"/>
          </a:gradFill>
          <a:ln w="9525">
            <a:noFill/>
            <a:miter lim="800000"/>
            <a:headEnd/>
            <a:tailEnd/>
          </a:ln>
          <a:effectLst/>
        </p:spPr>
        <p:txBody>
          <a:bodyPr wrap="none" anchor="ctr"/>
          <a:lstStyle/>
          <a:p>
            <a:endParaRPr lang="en-US"/>
          </a:p>
        </p:txBody>
      </p:sp>
      <p:sp>
        <p:nvSpPr>
          <p:cNvPr id="73731" name="Rectangle 3"/>
          <p:cNvSpPr>
            <a:spLocks noChangeArrowheads="1"/>
          </p:cNvSpPr>
          <p:nvPr/>
        </p:nvSpPr>
        <p:spPr bwMode="auto">
          <a:xfrm>
            <a:off x="0" y="0"/>
            <a:ext cx="9144000" cy="1097280"/>
          </a:xfrm>
          <a:prstGeom prst="rect">
            <a:avLst/>
          </a:prstGeom>
          <a:solidFill>
            <a:srgbClr val="A05000"/>
          </a:solidFill>
          <a:ln w="9525">
            <a:noFill/>
            <a:miter lim="800000"/>
            <a:headEnd/>
            <a:tailEnd/>
          </a:ln>
          <a:effectLst/>
        </p:spPr>
        <p:txBody>
          <a:bodyPr wrap="none" anchor="ctr"/>
          <a:lstStyle/>
          <a:p>
            <a:endParaRPr lang="en-US"/>
          </a:p>
        </p:txBody>
      </p:sp>
      <p:sp>
        <p:nvSpPr>
          <p:cNvPr id="73732" name="Text Box 4"/>
          <p:cNvSpPr txBox="1">
            <a:spLocks noChangeArrowheads="1"/>
          </p:cNvSpPr>
          <p:nvPr/>
        </p:nvSpPr>
        <p:spPr bwMode="auto">
          <a:xfrm>
            <a:off x="0" y="0"/>
            <a:ext cx="9144000" cy="1077218"/>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3200" dirty="0">
                <a:solidFill>
                  <a:srgbClr val="FFFFCC"/>
                </a:solidFill>
              </a:rPr>
              <a:t>Sample:  Robeson County </a:t>
            </a:r>
          </a:p>
          <a:p>
            <a:pPr algn="ctr"/>
            <a:r>
              <a:rPr lang="en-US" sz="3200" dirty="0">
                <a:solidFill>
                  <a:srgbClr val="FFFFCC"/>
                </a:solidFill>
              </a:rPr>
              <a:t>Younger </a:t>
            </a:r>
            <a:r>
              <a:rPr lang="en-US" sz="3200" dirty="0" err="1">
                <a:solidFill>
                  <a:srgbClr val="FFFFCC"/>
                </a:solidFill>
              </a:rPr>
              <a:t>Lumbee</a:t>
            </a:r>
            <a:endParaRPr lang="en-US" sz="3200" dirty="0">
              <a:solidFill>
                <a:srgbClr val="FFFFCC"/>
              </a:solidFill>
            </a:endParaRPr>
          </a:p>
        </p:txBody>
      </p:sp>
      <p:sp>
        <p:nvSpPr>
          <p:cNvPr id="73733" name="Rectangle 5"/>
          <p:cNvSpPr>
            <a:spLocks noChangeArrowheads="1"/>
          </p:cNvSpPr>
          <p:nvPr/>
        </p:nvSpPr>
        <p:spPr bwMode="auto">
          <a:xfrm>
            <a:off x="0" y="1021080"/>
            <a:ext cx="9144000" cy="121920"/>
          </a:xfrm>
          <a:prstGeom prst="rect">
            <a:avLst/>
          </a:prstGeom>
          <a:gradFill rotWithShape="1">
            <a:gsLst>
              <a:gs pos="0">
                <a:srgbClr val="CC6600"/>
              </a:gs>
              <a:gs pos="100000">
                <a:schemeClr val="bg1"/>
              </a:gs>
            </a:gsLst>
            <a:lin ang="5400000" scaled="1"/>
          </a:gradFill>
          <a:ln w="9525">
            <a:noFill/>
            <a:miter lim="800000"/>
            <a:headEnd/>
            <a:tailEnd/>
          </a:ln>
          <a:effectLst/>
        </p:spPr>
        <p:txBody>
          <a:bodyPr wrap="none" anchor="ctr"/>
          <a:lstStyle/>
          <a:p>
            <a:pPr algn="ctr"/>
            <a:endParaRPr lang="en-US" sz="1800">
              <a:solidFill>
                <a:srgbClr val="000000"/>
              </a:solidFill>
            </a:endParaRPr>
          </a:p>
        </p:txBody>
      </p:sp>
      <p:sp>
        <p:nvSpPr>
          <p:cNvPr id="73735" name="Text Box 7"/>
          <p:cNvSpPr txBox="1">
            <a:spLocks noChangeArrowheads="1"/>
          </p:cNvSpPr>
          <p:nvPr/>
        </p:nvSpPr>
        <p:spPr bwMode="auto">
          <a:xfrm>
            <a:off x="228600" y="1280160"/>
            <a:ext cx="8534400" cy="3908762"/>
          </a:xfrm>
          <a:prstGeom prst="rect">
            <a:avLst/>
          </a:prstGeom>
          <a:noFill/>
          <a:ln w="9525">
            <a:noFill/>
            <a:miter lim="800000"/>
            <a:headEnd/>
            <a:tailEnd/>
          </a:ln>
          <a:effectLst/>
        </p:spPr>
        <p:txBody>
          <a:bodyPr>
            <a:spAutoFit/>
          </a:bodyPr>
          <a:lstStyle/>
          <a:p>
            <a:pPr algn="ctr"/>
            <a:r>
              <a:rPr lang="en-US" sz="2400" b="1" dirty="0">
                <a:solidFill>
                  <a:schemeClr val="tx2"/>
                </a:solidFill>
              </a:rPr>
              <a:t>(11-year-old boy, Prospect)</a:t>
            </a:r>
            <a:r>
              <a:rPr lang="en-US" sz="2400" dirty="0">
                <a:solidFill>
                  <a:schemeClr val="tx2"/>
                </a:solidFill>
              </a:rPr>
              <a:t> </a:t>
            </a:r>
          </a:p>
          <a:p>
            <a:pPr algn="ctr"/>
            <a:endParaRPr lang="en-US" sz="3200" dirty="0">
              <a:solidFill>
                <a:schemeClr val="tx2"/>
              </a:solidFill>
            </a:endParaRPr>
          </a:p>
          <a:p>
            <a:r>
              <a:rPr lang="en-US" sz="3200" dirty="0">
                <a:solidFill>
                  <a:schemeClr val="tx2"/>
                </a:solidFill>
              </a:rPr>
              <a:t>One time </a:t>
            </a:r>
            <a:r>
              <a:rPr lang="en-US" sz="3200" b="1" i="1" dirty="0">
                <a:solidFill>
                  <a:schemeClr val="tx2"/>
                </a:solidFill>
              </a:rPr>
              <a:t>we was</a:t>
            </a:r>
            <a:r>
              <a:rPr lang="en-US" sz="3200" dirty="0">
                <a:solidFill>
                  <a:schemeClr val="tx2"/>
                </a:solidFill>
              </a:rPr>
              <a:t> watching this game on T.V. and we heard this knock on the door.  So the man </a:t>
            </a:r>
            <a:r>
              <a:rPr lang="en-US" sz="3200" b="1" i="1" dirty="0">
                <a:solidFill>
                  <a:schemeClr val="tx2"/>
                </a:solidFill>
              </a:rPr>
              <a:t>come</a:t>
            </a:r>
            <a:r>
              <a:rPr lang="en-US" sz="3200" dirty="0">
                <a:solidFill>
                  <a:schemeClr val="tx2"/>
                </a:solidFill>
              </a:rPr>
              <a:t> in--it was a man that we never had seen him before--he </a:t>
            </a:r>
            <a:r>
              <a:rPr lang="en-US" sz="3200" b="1" i="1" dirty="0">
                <a:solidFill>
                  <a:schemeClr val="tx2"/>
                </a:solidFill>
              </a:rPr>
              <a:t>come</a:t>
            </a:r>
            <a:r>
              <a:rPr lang="en-US" sz="3200" dirty="0">
                <a:solidFill>
                  <a:schemeClr val="tx2"/>
                </a:solidFill>
              </a:rPr>
              <a:t> in and he says, "Can I use your telephone? Can I use your telephone?"</a:t>
            </a:r>
          </a:p>
        </p:txBody>
      </p:sp>
      <p:pic>
        <p:nvPicPr>
          <p:cNvPr id="73738" name="YoungLum .wav">
            <a:hlinkClick r:id="" action="ppaction://media"/>
          </p:cNvPr>
          <p:cNvPicPr>
            <a:picLocks noRot="1" noChangeAspect="1" noChangeArrowheads="1"/>
          </p:cNvPicPr>
          <p:nvPr>
            <a:audioFile r:link="rId1"/>
          </p:nvPr>
        </p:nvPicPr>
        <p:blipFill>
          <a:blip r:embed="rId4" cstate="print"/>
          <a:srcRect/>
          <a:stretch>
            <a:fillRect/>
          </a:stretch>
        </p:blipFill>
        <p:spPr bwMode="auto">
          <a:xfrm>
            <a:off x="8305800" y="609600"/>
            <a:ext cx="533400" cy="42672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3735">
                                            <p:txEl>
                                              <p:pRg st="0" end="0"/>
                                            </p:txEl>
                                          </p:spTgt>
                                        </p:tgtEl>
                                        <p:attrNameLst>
                                          <p:attrName>style.visibility</p:attrName>
                                        </p:attrNameLst>
                                      </p:cBhvr>
                                      <p:to>
                                        <p:strVal val="visible"/>
                                      </p:to>
                                    </p:set>
                                    <p:animEffect transition="in" filter="wipe(left)">
                                      <p:cBhvr>
                                        <p:cTn id="7" dur="500"/>
                                        <p:tgtEl>
                                          <p:spTgt spid="73735">
                                            <p:txEl>
                                              <p:pRg st="0" end="0"/>
                                            </p:txEl>
                                          </p:spTgt>
                                        </p:tgtEl>
                                      </p:cBhvr>
                                    </p:animEffect>
                                  </p:childTnLst>
                                </p:cTn>
                              </p:par>
                            </p:childTnLst>
                          </p:cTn>
                        </p:par>
                        <p:par>
                          <p:cTn id="8" fill="hold">
                            <p:stCondLst>
                              <p:cond delay="500"/>
                            </p:stCondLst>
                            <p:childTnLst>
                              <p:par>
                                <p:cTn id="9" presetID="17" presetClass="entr" presetSubtype="10" fill="hold" nodeType="afterEffect">
                                  <p:stCondLst>
                                    <p:cond delay="0"/>
                                  </p:stCondLst>
                                  <p:childTnLst>
                                    <p:set>
                                      <p:cBhvr>
                                        <p:cTn id="10" dur="1" fill="hold">
                                          <p:stCondLst>
                                            <p:cond delay="0"/>
                                          </p:stCondLst>
                                        </p:cTn>
                                        <p:tgtEl>
                                          <p:spTgt spid="73735">
                                            <p:txEl>
                                              <p:pRg st="2" end="2"/>
                                            </p:txEl>
                                          </p:spTgt>
                                        </p:tgtEl>
                                        <p:attrNameLst>
                                          <p:attrName>style.visibility</p:attrName>
                                        </p:attrNameLst>
                                      </p:cBhvr>
                                      <p:to>
                                        <p:strVal val="visible"/>
                                      </p:to>
                                    </p:set>
                                    <p:anim calcmode="lin" valueType="num">
                                      <p:cBhvr>
                                        <p:cTn id="11" dur="500" fill="hold"/>
                                        <p:tgtEl>
                                          <p:spTgt spid="73735">
                                            <p:txEl>
                                              <p:pRg st="2" end="2"/>
                                            </p:txEl>
                                          </p:spTgt>
                                        </p:tgtEl>
                                        <p:attrNameLst>
                                          <p:attrName>ppt_w</p:attrName>
                                        </p:attrNameLst>
                                      </p:cBhvr>
                                      <p:tavLst>
                                        <p:tav tm="0">
                                          <p:val>
                                            <p:fltVal val="0"/>
                                          </p:val>
                                        </p:tav>
                                        <p:tav tm="100000">
                                          <p:val>
                                            <p:strVal val="#ppt_w"/>
                                          </p:val>
                                        </p:tav>
                                      </p:tavLst>
                                    </p:anim>
                                    <p:anim calcmode="lin" valueType="num">
                                      <p:cBhvr>
                                        <p:cTn id="12" dur="500" fill="hold"/>
                                        <p:tgtEl>
                                          <p:spTgt spid="73735">
                                            <p:txEl>
                                              <p:pRg st="2" end="2"/>
                                            </p:txEl>
                                          </p:spTgt>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10" presetClass="exit" presetSubtype="0" fill="hold" grpId="0" nodeType="afterEffect">
                                  <p:stCondLst>
                                    <p:cond delay="0"/>
                                  </p:stCondLst>
                                  <p:childTnLst>
                                    <p:animEffect transition="out" filter="fade">
                                      <p:cBhvr>
                                        <p:cTn id="15" dur="1000"/>
                                        <p:tgtEl>
                                          <p:spTgt spid="73730"/>
                                        </p:tgtEl>
                                      </p:cBhvr>
                                    </p:animEffect>
                                    <p:set>
                                      <p:cBhvr>
                                        <p:cTn id="16" dur="1" fill="hold">
                                          <p:stCondLst>
                                            <p:cond delay="999"/>
                                          </p:stCondLst>
                                        </p:cTn>
                                        <p:tgtEl>
                                          <p:spTgt spid="737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3738"/>
                    </p:tgtEl>
                  </p:cond>
                </p:stCondLst>
                <p:endSync evt="end" delay="0">
                  <p:rtn val="all"/>
                </p:endSync>
                <p:childTnLst>
                  <p:par>
                    <p:cTn id="18" fill="hold">
                      <p:stCondLst>
                        <p:cond delay="0"/>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1" fill="hold"/>
                                        <p:tgtEl>
                                          <p:spTgt spid="73738"/>
                                        </p:tgtEl>
                                      </p:cBhvr>
                                    </p:cmd>
                                  </p:childTnLst>
                                </p:cTn>
                              </p:par>
                            </p:childTnLst>
                          </p:cTn>
                        </p:par>
                      </p:childTnLst>
                    </p:cTn>
                  </p:par>
                </p:childTnLst>
              </p:cTn>
              <p:nextCondLst>
                <p:cond evt="onClick" delay="0">
                  <p:tgtEl>
                    <p:spTgt spid="73738"/>
                  </p:tgtEl>
                </p:cond>
              </p:nextCondLst>
            </p:seq>
            <p:audio>
              <p:cMediaNode numSld="4">
                <p:cTn id="22" fill="hold" display="0">
                  <p:stCondLst>
                    <p:cond delay="indefinite"/>
                  </p:stCondLst>
                  <p:endCondLst>
                    <p:cond evt="onPrev" delay="0">
                      <p:tgtEl>
                        <p:sldTgt/>
                      </p:tgtEl>
                    </p:cond>
                    <p:cond evt="onStopAudio" delay="0">
                      <p:tgtEl>
                        <p:sldTgt/>
                      </p:tgtEl>
                    </p:cond>
                  </p:endCondLst>
                </p:cTn>
                <p:tgtEl>
                  <p:spTgt spid="73738"/>
                </p:tgtEl>
              </p:cMediaNode>
            </p:audio>
          </p:childTnLst>
        </p:cTn>
      </p:par>
    </p:tnLst>
    <p:bldLst>
      <p:bldP spid="737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ChangeArrowheads="1"/>
          </p:cNvSpPr>
          <p:nvPr/>
        </p:nvSpPr>
        <p:spPr bwMode="auto">
          <a:xfrm>
            <a:off x="0" y="0"/>
            <a:ext cx="9144000" cy="5486400"/>
          </a:xfrm>
          <a:prstGeom prst="rect">
            <a:avLst/>
          </a:prstGeom>
          <a:gradFill rotWithShape="1">
            <a:gsLst>
              <a:gs pos="0">
                <a:srgbClr val="FFFFCC"/>
              </a:gs>
              <a:gs pos="100000">
                <a:srgbClr val="FFFFE9"/>
              </a:gs>
            </a:gsLst>
            <a:lin ang="5400000" scaled="1"/>
          </a:gradFill>
          <a:ln w="9525">
            <a:noFill/>
            <a:miter lim="800000"/>
            <a:headEnd/>
            <a:tailEnd/>
          </a:ln>
          <a:effectLst/>
        </p:spPr>
        <p:txBody>
          <a:bodyPr wrap="none" anchor="ctr"/>
          <a:lstStyle/>
          <a:p>
            <a:endParaRPr lang="en-US"/>
          </a:p>
        </p:txBody>
      </p:sp>
      <p:sp>
        <p:nvSpPr>
          <p:cNvPr id="128003" name="Rectangle 3"/>
          <p:cNvSpPr>
            <a:spLocks noChangeArrowheads="1"/>
          </p:cNvSpPr>
          <p:nvPr/>
        </p:nvSpPr>
        <p:spPr bwMode="auto">
          <a:xfrm>
            <a:off x="0" y="0"/>
            <a:ext cx="9144000" cy="609600"/>
          </a:xfrm>
          <a:prstGeom prst="rect">
            <a:avLst/>
          </a:prstGeom>
          <a:solidFill>
            <a:srgbClr val="A05000"/>
          </a:solidFill>
          <a:ln w="9525">
            <a:noFill/>
            <a:miter lim="800000"/>
            <a:headEnd/>
            <a:tailEnd/>
          </a:ln>
          <a:effectLst/>
        </p:spPr>
        <p:txBody>
          <a:bodyPr wrap="none" anchor="ctr"/>
          <a:lstStyle/>
          <a:p>
            <a:endParaRPr lang="en-US"/>
          </a:p>
        </p:txBody>
      </p:sp>
      <p:sp>
        <p:nvSpPr>
          <p:cNvPr id="128004" name="Text Box 4"/>
          <p:cNvSpPr txBox="1">
            <a:spLocks noChangeArrowheads="1"/>
          </p:cNvSpPr>
          <p:nvPr/>
        </p:nvSpPr>
        <p:spPr bwMode="auto">
          <a:xfrm>
            <a:off x="0" y="0"/>
            <a:ext cx="9144000" cy="58477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3200" dirty="0">
                <a:solidFill>
                  <a:srgbClr val="FFFFCC"/>
                </a:solidFill>
              </a:rPr>
              <a:t>Sample:  Robeson County Younger </a:t>
            </a:r>
            <a:r>
              <a:rPr lang="en-US" sz="3200" dirty="0" err="1">
                <a:solidFill>
                  <a:srgbClr val="FFFFCC"/>
                </a:solidFill>
              </a:rPr>
              <a:t>Lumbee</a:t>
            </a:r>
            <a:endParaRPr lang="en-US" sz="3200" dirty="0">
              <a:solidFill>
                <a:srgbClr val="FFFFCC"/>
              </a:solidFill>
            </a:endParaRPr>
          </a:p>
        </p:txBody>
      </p:sp>
      <p:sp>
        <p:nvSpPr>
          <p:cNvPr id="128005" name="Rectangle 5"/>
          <p:cNvSpPr>
            <a:spLocks noChangeArrowheads="1"/>
          </p:cNvSpPr>
          <p:nvPr/>
        </p:nvSpPr>
        <p:spPr bwMode="auto">
          <a:xfrm>
            <a:off x="0" y="609600"/>
            <a:ext cx="9144000" cy="121920"/>
          </a:xfrm>
          <a:prstGeom prst="rect">
            <a:avLst/>
          </a:prstGeom>
          <a:gradFill rotWithShape="1">
            <a:gsLst>
              <a:gs pos="0">
                <a:srgbClr val="CC6600"/>
              </a:gs>
              <a:gs pos="100000">
                <a:schemeClr val="bg1"/>
              </a:gs>
            </a:gsLst>
            <a:lin ang="5400000" scaled="1"/>
          </a:gradFill>
          <a:ln w="9525">
            <a:noFill/>
            <a:miter lim="800000"/>
            <a:headEnd/>
            <a:tailEnd/>
          </a:ln>
          <a:effectLst/>
        </p:spPr>
        <p:txBody>
          <a:bodyPr wrap="none" anchor="ctr"/>
          <a:lstStyle/>
          <a:p>
            <a:pPr algn="ctr"/>
            <a:endParaRPr lang="en-US" sz="1800">
              <a:solidFill>
                <a:srgbClr val="000000"/>
              </a:solidFill>
            </a:endParaRPr>
          </a:p>
        </p:txBody>
      </p:sp>
      <p:sp>
        <p:nvSpPr>
          <p:cNvPr id="128006" name="Text Box 6"/>
          <p:cNvSpPr txBox="1">
            <a:spLocks noChangeArrowheads="1"/>
          </p:cNvSpPr>
          <p:nvPr/>
        </p:nvSpPr>
        <p:spPr bwMode="auto">
          <a:xfrm>
            <a:off x="304800" y="1463040"/>
            <a:ext cx="8534400" cy="3539430"/>
          </a:xfrm>
          <a:prstGeom prst="rect">
            <a:avLst/>
          </a:prstGeom>
          <a:noFill/>
          <a:ln w="9525">
            <a:noFill/>
            <a:miter lim="800000"/>
            <a:headEnd/>
            <a:tailEnd/>
          </a:ln>
          <a:effectLst/>
        </p:spPr>
        <p:txBody>
          <a:bodyPr>
            <a:spAutoFit/>
          </a:bodyPr>
          <a:lstStyle/>
          <a:p>
            <a:r>
              <a:rPr lang="en-US" sz="3200" dirty="0">
                <a:solidFill>
                  <a:schemeClr val="tx2"/>
                </a:solidFill>
              </a:rPr>
              <a:t>And he had his shirt tied in a knot and he had something back there and it was sticking up.  He'd bend over on the table like this and it would stick up in his back pocket.  So my brother Ronnie, he asked him what was that in his back pocket, and he said, "That's my flash</a:t>
            </a:r>
            <a:r>
              <a:rPr lang="en-US" sz="3200" b="1" i="1" dirty="0">
                <a:solidFill>
                  <a:schemeClr val="tx2"/>
                </a:solidFill>
              </a:rPr>
              <a:t>light</a:t>
            </a:r>
            <a:r>
              <a:rPr lang="en-US" sz="3200" dirty="0">
                <a:solidFill>
                  <a:schemeClr val="tx2"/>
                </a:solidFill>
              </a:rPr>
              <a:t>!"</a:t>
            </a:r>
          </a:p>
        </p:txBody>
      </p:sp>
      <p:sp>
        <p:nvSpPr>
          <p:cNvPr id="128007" name="Text Box 7"/>
          <p:cNvSpPr txBox="1">
            <a:spLocks noChangeArrowheads="1"/>
          </p:cNvSpPr>
          <p:nvPr/>
        </p:nvSpPr>
        <p:spPr bwMode="auto">
          <a:xfrm>
            <a:off x="0" y="792481"/>
            <a:ext cx="9144000" cy="369332"/>
          </a:xfrm>
          <a:prstGeom prst="rect">
            <a:avLst/>
          </a:prstGeom>
          <a:noFill/>
          <a:ln w="9525">
            <a:noFill/>
            <a:miter lim="800000"/>
            <a:headEnd/>
            <a:tailEnd/>
          </a:ln>
          <a:effectLst/>
        </p:spPr>
        <p:txBody>
          <a:bodyPr>
            <a:spAutoFit/>
          </a:bodyPr>
          <a:lstStyle/>
          <a:p>
            <a:pPr algn="ctr">
              <a:spcBef>
                <a:spcPct val="50000"/>
              </a:spcBef>
            </a:pPr>
            <a:r>
              <a:rPr lang="en-US" sz="1800" b="1"/>
              <a:t>(11-year-old boy, Prospect)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28006">
                                            <p:txEl>
                                              <p:pRg st="0" end="0"/>
                                            </p:txEl>
                                          </p:spTgt>
                                        </p:tgtEl>
                                        <p:attrNameLst>
                                          <p:attrName>style.visibility</p:attrName>
                                        </p:attrNameLst>
                                      </p:cBhvr>
                                      <p:to>
                                        <p:strVal val="visible"/>
                                      </p:to>
                                    </p:set>
                                    <p:anim calcmode="lin" valueType="num">
                                      <p:cBhvr>
                                        <p:cTn id="7" dur="500" fill="hold"/>
                                        <p:tgtEl>
                                          <p:spTgt spid="12800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8006">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0" presetClass="exit" presetSubtype="0" fill="hold" grpId="0" nodeType="afterEffect">
                                  <p:stCondLst>
                                    <p:cond delay="0"/>
                                  </p:stCondLst>
                                  <p:childTnLst>
                                    <p:animEffect transition="out" filter="fade">
                                      <p:cBhvr>
                                        <p:cTn id="11" dur="1000"/>
                                        <p:tgtEl>
                                          <p:spTgt spid="128002"/>
                                        </p:tgtEl>
                                      </p:cBhvr>
                                    </p:animEffect>
                                    <p:set>
                                      <p:cBhvr>
                                        <p:cTn id="12" dur="1" fill="hold">
                                          <p:stCondLst>
                                            <p:cond delay="999"/>
                                          </p:stCondLst>
                                        </p:cTn>
                                        <p:tgtEl>
                                          <p:spTgt spid="1280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ChangeArrowheads="1"/>
          </p:cNvSpPr>
          <p:nvPr/>
        </p:nvSpPr>
        <p:spPr bwMode="auto">
          <a:xfrm>
            <a:off x="0" y="0"/>
            <a:ext cx="9144000" cy="5486400"/>
          </a:xfrm>
          <a:prstGeom prst="rect">
            <a:avLst/>
          </a:prstGeom>
          <a:gradFill rotWithShape="1">
            <a:gsLst>
              <a:gs pos="0">
                <a:srgbClr val="FFFFCC"/>
              </a:gs>
              <a:gs pos="100000">
                <a:srgbClr val="FFFFE9"/>
              </a:gs>
            </a:gsLst>
            <a:lin ang="5400000" scaled="1"/>
          </a:gradFill>
          <a:ln w="9525">
            <a:noFill/>
            <a:miter lim="800000"/>
            <a:headEnd/>
            <a:tailEnd/>
          </a:ln>
          <a:effectLst/>
        </p:spPr>
        <p:txBody>
          <a:bodyPr wrap="none" anchor="ctr"/>
          <a:lstStyle/>
          <a:p>
            <a:endParaRPr lang="en-US"/>
          </a:p>
        </p:txBody>
      </p:sp>
      <p:sp>
        <p:nvSpPr>
          <p:cNvPr id="130051" name="Rectangle 3"/>
          <p:cNvSpPr>
            <a:spLocks noChangeArrowheads="1"/>
          </p:cNvSpPr>
          <p:nvPr/>
        </p:nvSpPr>
        <p:spPr bwMode="auto">
          <a:xfrm>
            <a:off x="0" y="0"/>
            <a:ext cx="9144000" cy="853440"/>
          </a:xfrm>
          <a:prstGeom prst="rect">
            <a:avLst/>
          </a:prstGeom>
          <a:solidFill>
            <a:srgbClr val="A05000"/>
          </a:solidFill>
          <a:ln w="9525">
            <a:noFill/>
            <a:miter lim="800000"/>
            <a:headEnd/>
            <a:tailEnd/>
          </a:ln>
          <a:effectLst/>
        </p:spPr>
        <p:txBody>
          <a:bodyPr wrap="none" anchor="ctr"/>
          <a:lstStyle/>
          <a:p>
            <a:endParaRPr lang="en-US"/>
          </a:p>
        </p:txBody>
      </p:sp>
      <p:sp>
        <p:nvSpPr>
          <p:cNvPr id="130052" name="Text Box 4"/>
          <p:cNvSpPr txBox="1">
            <a:spLocks noChangeArrowheads="1"/>
          </p:cNvSpPr>
          <p:nvPr/>
        </p:nvSpPr>
        <p:spPr bwMode="auto">
          <a:xfrm>
            <a:off x="0" y="182880"/>
            <a:ext cx="9144000" cy="58477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3200" dirty="0">
                <a:solidFill>
                  <a:srgbClr val="FFFFCC"/>
                </a:solidFill>
              </a:rPr>
              <a:t>Sample:  Robeson County Younger </a:t>
            </a:r>
            <a:r>
              <a:rPr lang="en-US" sz="3200" dirty="0" err="1">
                <a:solidFill>
                  <a:srgbClr val="FFFFCC"/>
                </a:solidFill>
              </a:rPr>
              <a:t>Lumbee</a:t>
            </a:r>
            <a:endParaRPr lang="en-US" sz="3200" dirty="0">
              <a:solidFill>
                <a:srgbClr val="FFFFCC"/>
              </a:solidFill>
            </a:endParaRPr>
          </a:p>
        </p:txBody>
      </p:sp>
      <p:sp>
        <p:nvSpPr>
          <p:cNvPr id="130053" name="Rectangle 5"/>
          <p:cNvSpPr>
            <a:spLocks noChangeArrowheads="1"/>
          </p:cNvSpPr>
          <p:nvPr/>
        </p:nvSpPr>
        <p:spPr bwMode="auto">
          <a:xfrm>
            <a:off x="0" y="792480"/>
            <a:ext cx="9144000" cy="121920"/>
          </a:xfrm>
          <a:prstGeom prst="rect">
            <a:avLst/>
          </a:prstGeom>
          <a:gradFill rotWithShape="1">
            <a:gsLst>
              <a:gs pos="0">
                <a:srgbClr val="CC6600"/>
              </a:gs>
              <a:gs pos="100000">
                <a:schemeClr val="bg1"/>
              </a:gs>
            </a:gsLst>
            <a:lin ang="5400000" scaled="1"/>
          </a:gradFill>
          <a:ln w="9525">
            <a:noFill/>
            <a:miter lim="800000"/>
            <a:headEnd/>
            <a:tailEnd/>
          </a:ln>
          <a:effectLst/>
        </p:spPr>
        <p:txBody>
          <a:bodyPr wrap="none" anchor="ctr"/>
          <a:lstStyle/>
          <a:p>
            <a:pPr algn="ctr"/>
            <a:endParaRPr lang="en-US" sz="1800">
              <a:solidFill>
                <a:srgbClr val="000000"/>
              </a:solidFill>
            </a:endParaRPr>
          </a:p>
        </p:txBody>
      </p:sp>
      <p:sp>
        <p:nvSpPr>
          <p:cNvPr id="130054" name="Text Box 6"/>
          <p:cNvSpPr txBox="1">
            <a:spLocks noChangeArrowheads="1"/>
          </p:cNvSpPr>
          <p:nvPr/>
        </p:nvSpPr>
        <p:spPr bwMode="auto">
          <a:xfrm>
            <a:off x="381000" y="1402080"/>
            <a:ext cx="8305800" cy="3539430"/>
          </a:xfrm>
          <a:prstGeom prst="rect">
            <a:avLst/>
          </a:prstGeom>
          <a:noFill/>
          <a:ln w="9525">
            <a:noFill/>
            <a:miter lim="800000"/>
            <a:headEnd/>
            <a:tailEnd/>
          </a:ln>
          <a:effectLst/>
        </p:spPr>
        <p:txBody>
          <a:bodyPr>
            <a:spAutoFit/>
          </a:bodyPr>
          <a:lstStyle/>
          <a:p>
            <a:r>
              <a:rPr lang="en-US" sz="2800" dirty="0">
                <a:solidFill>
                  <a:schemeClr val="tx2"/>
                </a:solidFill>
              </a:rPr>
              <a:t>And then he went in the woods, in the woods beside our house, and he got down in the woods, like, on his knees.  And we got this BB gun and there was this dog that </a:t>
            </a:r>
            <a:r>
              <a:rPr lang="en-US" sz="2800" b="1" i="1" dirty="0">
                <a:solidFill>
                  <a:schemeClr val="tx2"/>
                </a:solidFill>
              </a:rPr>
              <a:t>come </a:t>
            </a:r>
            <a:r>
              <a:rPr lang="en-US" sz="2800" dirty="0">
                <a:solidFill>
                  <a:schemeClr val="tx2"/>
                </a:solidFill>
              </a:rPr>
              <a:t>to our house, and Ronnie Allen tried to shoot him with the BB gun, but he missed the dog.  But the man jumped up </a:t>
            </a:r>
            <a:r>
              <a:rPr lang="en-US" sz="2800" b="1" i="1" dirty="0">
                <a:solidFill>
                  <a:schemeClr val="tx2"/>
                </a:solidFill>
              </a:rPr>
              <a:t>a-</a:t>
            </a:r>
            <a:r>
              <a:rPr lang="en-US" sz="2800" b="1" i="1" dirty="0" err="1">
                <a:solidFill>
                  <a:schemeClr val="tx2"/>
                </a:solidFill>
              </a:rPr>
              <a:t>runnin</a:t>
            </a:r>
            <a:r>
              <a:rPr lang="en-US" sz="2800" dirty="0">
                <a:solidFill>
                  <a:schemeClr val="tx2"/>
                </a:solidFill>
              </a:rPr>
              <a:t>', and then... The man's hand was </a:t>
            </a:r>
            <a:r>
              <a:rPr lang="en-US" sz="2800" b="1" i="1" dirty="0">
                <a:solidFill>
                  <a:schemeClr val="tx2"/>
                </a:solidFill>
              </a:rPr>
              <a:t>a-</a:t>
            </a:r>
            <a:r>
              <a:rPr lang="en-US" sz="2800" b="1" i="1" dirty="0" err="1">
                <a:solidFill>
                  <a:schemeClr val="tx2"/>
                </a:solidFill>
              </a:rPr>
              <a:t>bleedin</a:t>
            </a:r>
            <a:r>
              <a:rPr lang="en-US" sz="2800" dirty="0">
                <a:solidFill>
                  <a:schemeClr val="tx2"/>
                </a:solidFill>
              </a:rPr>
              <a:t>', </a:t>
            </a:r>
          </a:p>
        </p:txBody>
      </p:sp>
      <p:sp>
        <p:nvSpPr>
          <p:cNvPr id="130056" name="Text Box 8"/>
          <p:cNvSpPr txBox="1">
            <a:spLocks noChangeArrowheads="1"/>
          </p:cNvSpPr>
          <p:nvPr/>
        </p:nvSpPr>
        <p:spPr bwMode="auto">
          <a:xfrm>
            <a:off x="0" y="975361"/>
            <a:ext cx="9144000" cy="369332"/>
          </a:xfrm>
          <a:prstGeom prst="rect">
            <a:avLst/>
          </a:prstGeom>
          <a:noFill/>
          <a:ln w="9525">
            <a:noFill/>
            <a:miter lim="800000"/>
            <a:headEnd/>
            <a:tailEnd/>
          </a:ln>
          <a:effectLst/>
        </p:spPr>
        <p:txBody>
          <a:bodyPr>
            <a:spAutoFit/>
          </a:bodyPr>
          <a:lstStyle/>
          <a:p>
            <a:pPr algn="ctr">
              <a:spcBef>
                <a:spcPct val="50000"/>
              </a:spcBef>
            </a:pPr>
            <a:r>
              <a:rPr lang="en-US" sz="1800" b="1" dirty="0"/>
              <a:t>(11-year-old boy, Prospect)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30054">
                                            <p:txEl>
                                              <p:pRg st="0" end="0"/>
                                            </p:txEl>
                                          </p:spTgt>
                                        </p:tgtEl>
                                        <p:attrNameLst>
                                          <p:attrName>style.visibility</p:attrName>
                                        </p:attrNameLst>
                                      </p:cBhvr>
                                      <p:to>
                                        <p:strVal val="visible"/>
                                      </p:to>
                                    </p:set>
                                    <p:animEffect transition="in" filter="wipe(up)">
                                      <p:cBhvr>
                                        <p:cTn id="7" dur="500"/>
                                        <p:tgtEl>
                                          <p:spTgt spid="130054">
                                            <p:txEl>
                                              <p:pRg st="0" end="0"/>
                                            </p:txEl>
                                          </p:spTgt>
                                        </p:tgtEl>
                                      </p:cBhvr>
                                    </p:animEffec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1000"/>
                                        <p:tgtEl>
                                          <p:spTgt spid="130050"/>
                                        </p:tgtEl>
                                      </p:cBhvr>
                                    </p:animEffect>
                                    <p:set>
                                      <p:cBhvr>
                                        <p:cTn id="11" dur="1" fill="hold">
                                          <p:stCondLst>
                                            <p:cond delay="999"/>
                                          </p:stCondLst>
                                        </p:cTn>
                                        <p:tgtEl>
                                          <p:spTgt spid="130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ChangeArrowheads="1"/>
          </p:cNvSpPr>
          <p:nvPr/>
        </p:nvSpPr>
        <p:spPr bwMode="auto">
          <a:xfrm>
            <a:off x="0" y="0"/>
            <a:ext cx="9144000" cy="5486400"/>
          </a:xfrm>
          <a:prstGeom prst="rect">
            <a:avLst/>
          </a:prstGeom>
          <a:gradFill rotWithShape="1">
            <a:gsLst>
              <a:gs pos="0">
                <a:srgbClr val="FFFFCC"/>
              </a:gs>
              <a:gs pos="100000">
                <a:srgbClr val="FFFFE9"/>
              </a:gs>
            </a:gsLst>
            <a:lin ang="5400000" scaled="1"/>
          </a:gradFill>
          <a:ln w="9525">
            <a:noFill/>
            <a:miter lim="800000"/>
            <a:headEnd/>
            <a:tailEnd/>
          </a:ln>
          <a:effectLst/>
        </p:spPr>
        <p:txBody>
          <a:bodyPr wrap="none" anchor="ctr"/>
          <a:lstStyle/>
          <a:p>
            <a:endParaRPr lang="en-US"/>
          </a:p>
        </p:txBody>
      </p:sp>
      <p:sp>
        <p:nvSpPr>
          <p:cNvPr id="132099" name="Rectangle 3"/>
          <p:cNvSpPr>
            <a:spLocks noChangeArrowheads="1"/>
          </p:cNvSpPr>
          <p:nvPr/>
        </p:nvSpPr>
        <p:spPr bwMode="auto">
          <a:xfrm>
            <a:off x="0" y="0"/>
            <a:ext cx="9144000" cy="853440"/>
          </a:xfrm>
          <a:prstGeom prst="rect">
            <a:avLst/>
          </a:prstGeom>
          <a:solidFill>
            <a:srgbClr val="A05000"/>
          </a:solidFill>
          <a:ln w="9525">
            <a:noFill/>
            <a:miter lim="800000"/>
            <a:headEnd/>
            <a:tailEnd/>
          </a:ln>
          <a:effectLst/>
        </p:spPr>
        <p:txBody>
          <a:bodyPr wrap="none" anchor="ctr"/>
          <a:lstStyle/>
          <a:p>
            <a:endParaRPr lang="en-US"/>
          </a:p>
        </p:txBody>
      </p:sp>
      <p:sp>
        <p:nvSpPr>
          <p:cNvPr id="132100" name="Text Box 4"/>
          <p:cNvSpPr txBox="1">
            <a:spLocks noChangeArrowheads="1"/>
          </p:cNvSpPr>
          <p:nvPr/>
        </p:nvSpPr>
        <p:spPr bwMode="auto">
          <a:xfrm>
            <a:off x="0" y="182880"/>
            <a:ext cx="9144000" cy="58477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3200">
                <a:solidFill>
                  <a:srgbClr val="FFFFCC"/>
                </a:solidFill>
              </a:rPr>
              <a:t>Sample:  Robeson County Younger Lumbee</a:t>
            </a:r>
          </a:p>
        </p:txBody>
      </p:sp>
      <p:sp>
        <p:nvSpPr>
          <p:cNvPr id="132101" name="Rectangle 5"/>
          <p:cNvSpPr>
            <a:spLocks noChangeArrowheads="1"/>
          </p:cNvSpPr>
          <p:nvPr/>
        </p:nvSpPr>
        <p:spPr bwMode="auto">
          <a:xfrm>
            <a:off x="0" y="792480"/>
            <a:ext cx="9144000" cy="121920"/>
          </a:xfrm>
          <a:prstGeom prst="rect">
            <a:avLst/>
          </a:prstGeom>
          <a:gradFill rotWithShape="1">
            <a:gsLst>
              <a:gs pos="0">
                <a:srgbClr val="CC6600"/>
              </a:gs>
              <a:gs pos="100000">
                <a:schemeClr val="bg1"/>
              </a:gs>
            </a:gsLst>
            <a:lin ang="5400000" scaled="1"/>
          </a:gradFill>
          <a:ln w="9525">
            <a:noFill/>
            <a:miter lim="800000"/>
            <a:headEnd/>
            <a:tailEnd/>
          </a:ln>
          <a:effectLst/>
        </p:spPr>
        <p:txBody>
          <a:bodyPr wrap="none" anchor="ctr"/>
          <a:lstStyle/>
          <a:p>
            <a:pPr algn="ctr"/>
            <a:endParaRPr lang="en-US" sz="1800">
              <a:solidFill>
                <a:srgbClr val="000000"/>
              </a:solidFill>
            </a:endParaRPr>
          </a:p>
        </p:txBody>
      </p:sp>
      <p:sp>
        <p:nvSpPr>
          <p:cNvPr id="132102" name="Text Box 6"/>
          <p:cNvSpPr txBox="1">
            <a:spLocks noChangeArrowheads="1"/>
          </p:cNvSpPr>
          <p:nvPr/>
        </p:nvSpPr>
        <p:spPr bwMode="auto">
          <a:xfrm>
            <a:off x="457200" y="1402080"/>
            <a:ext cx="8305800" cy="3539430"/>
          </a:xfrm>
          <a:prstGeom prst="rect">
            <a:avLst/>
          </a:prstGeom>
          <a:noFill/>
          <a:ln w="9525">
            <a:noFill/>
            <a:miter lim="800000"/>
            <a:headEnd/>
            <a:tailEnd/>
          </a:ln>
          <a:effectLst/>
        </p:spPr>
        <p:txBody>
          <a:bodyPr>
            <a:spAutoFit/>
          </a:bodyPr>
          <a:lstStyle/>
          <a:p>
            <a:r>
              <a:rPr lang="en-US" sz="3200" dirty="0">
                <a:solidFill>
                  <a:schemeClr val="tx2"/>
                </a:solidFill>
              </a:rPr>
              <a:t>so Ronnie </a:t>
            </a:r>
            <a:r>
              <a:rPr lang="en-US" sz="3200" b="1" i="1" dirty="0">
                <a:solidFill>
                  <a:schemeClr val="tx2"/>
                </a:solidFill>
              </a:rPr>
              <a:t>come</a:t>
            </a:r>
            <a:r>
              <a:rPr lang="en-US" sz="3200" dirty="0">
                <a:solidFill>
                  <a:schemeClr val="tx2"/>
                </a:solidFill>
              </a:rPr>
              <a:t> back in the house and he says, "Good night, I believe I shot that man in the hand!"  And then the next day we went outside; he </a:t>
            </a:r>
            <a:r>
              <a:rPr lang="en-US" sz="3200" b="1" i="1" dirty="0">
                <a:solidFill>
                  <a:schemeClr val="tx2"/>
                </a:solidFill>
              </a:rPr>
              <a:t>had went</a:t>
            </a:r>
            <a:r>
              <a:rPr lang="en-US" sz="3200" dirty="0">
                <a:solidFill>
                  <a:schemeClr val="tx2"/>
                </a:solidFill>
              </a:rPr>
              <a:t> in our truck and in our car. And the flashlight he was </a:t>
            </a:r>
            <a:r>
              <a:rPr lang="en-US" sz="3200" dirty="0" err="1">
                <a:solidFill>
                  <a:schemeClr val="tx2"/>
                </a:solidFill>
              </a:rPr>
              <a:t>talkin</a:t>
            </a:r>
            <a:r>
              <a:rPr lang="en-US" sz="3200" dirty="0">
                <a:solidFill>
                  <a:schemeClr val="tx2"/>
                </a:solidFill>
              </a:rPr>
              <a:t>' about, it </a:t>
            </a:r>
            <a:r>
              <a:rPr lang="en-US" sz="3200" b="1" i="1" dirty="0">
                <a:solidFill>
                  <a:schemeClr val="tx2"/>
                </a:solidFill>
              </a:rPr>
              <a:t>come</a:t>
            </a:r>
            <a:r>
              <a:rPr lang="en-US" sz="3200" dirty="0">
                <a:solidFill>
                  <a:schemeClr val="tx2"/>
                </a:solidFill>
              </a:rPr>
              <a:t> out of our car.  He stole it out of our car.</a:t>
            </a:r>
          </a:p>
        </p:txBody>
      </p:sp>
      <p:pic>
        <p:nvPicPr>
          <p:cNvPr id="132103" name="Picture 7" descr="Lumbeebar"/>
          <p:cNvPicPr>
            <a:picLocks noChangeAspect="1" noChangeArrowheads="1"/>
          </p:cNvPicPr>
          <p:nvPr/>
        </p:nvPicPr>
        <p:blipFill>
          <a:blip r:embed="rId3" cstate="print"/>
          <a:srcRect/>
          <a:stretch>
            <a:fillRect/>
          </a:stretch>
        </p:blipFill>
        <p:spPr bwMode="auto">
          <a:xfrm>
            <a:off x="2590800" y="4511040"/>
            <a:ext cx="3810000" cy="751840"/>
          </a:xfrm>
          <a:prstGeom prst="rect">
            <a:avLst/>
          </a:prstGeom>
          <a:noFill/>
        </p:spPr>
      </p:pic>
      <p:sp>
        <p:nvSpPr>
          <p:cNvPr id="132104" name="Text Box 8"/>
          <p:cNvSpPr txBox="1">
            <a:spLocks noChangeArrowheads="1"/>
          </p:cNvSpPr>
          <p:nvPr/>
        </p:nvSpPr>
        <p:spPr bwMode="auto">
          <a:xfrm>
            <a:off x="0" y="975361"/>
            <a:ext cx="9144000" cy="369332"/>
          </a:xfrm>
          <a:prstGeom prst="rect">
            <a:avLst/>
          </a:prstGeom>
          <a:noFill/>
          <a:ln w="9525">
            <a:noFill/>
            <a:miter lim="800000"/>
            <a:headEnd/>
            <a:tailEnd/>
          </a:ln>
          <a:effectLst/>
        </p:spPr>
        <p:txBody>
          <a:bodyPr>
            <a:spAutoFit/>
          </a:bodyPr>
          <a:lstStyle/>
          <a:p>
            <a:pPr algn="ctr">
              <a:spcBef>
                <a:spcPct val="50000"/>
              </a:spcBef>
            </a:pPr>
            <a:r>
              <a:rPr lang="en-US" sz="1800" b="1"/>
              <a:t>(11-year-old boy, Prospect)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32102">
                                            <p:txEl>
                                              <p:pRg st="0" end="0"/>
                                            </p:txEl>
                                          </p:spTgt>
                                        </p:tgtEl>
                                        <p:attrNameLst>
                                          <p:attrName>style.visibility</p:attrName>
                                        </p:attrNameLst>
                                      </p:cBhvr>
                                      <p:to>
                                        <p:strVal val="visible"/>
                                      </p:to>
                                    </p:set>
                                    <p:animEffect transition="in" filter="wipe(up)">
                                      <p:cBhvr>
                                        <p:cTn id="7" dur="500"/>
                                        <p:tgtEl>
                                          <p:spTgt spid="132102">
                                            <p:txEl>
                                              <p:pRg st="0" end="0"/>
                                            </p:txEl>
                                          </p:spTgt>
                                        </p:tgtEl>
                                      </p:cBhvr>
                                    </p:animEffec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1000"/>
                                        <p:tgtEl>
                                          <p:spTgt spid="132098"/>
                                        </p:tgtEl>
                                      </p:cBhvr>
                                    </p:animEffect>
                                    <p:set>
                                      <p:cBhvr>
                                        <p:cTn id="11" dur="1" fill="hold">
                                          <p:stCondLst>
                                            <p:cond delay="999"/>
                                          </p:stCondLst>
                                        </p:cTn>
                                        <p:tgtEl>
                                          <p:spTgt spid="132098"/>
                                        </p:tgtEl>
                                        <p:attrNameLst>
                                          <p:attrName>style.visibility</p:attrName>
                                        </p:attrNameLst>
                                      </p:cBhvr>
                                      <p:to>
                                        <p:strVal val="hidden"/>
                                      </p:to>
                                    </p:set>
                                  </p:childTnLst>
                                </p:cTn>
                              </p:par>
                            </p:childTnLst>
                          </p:cTn>
                        </p:par>
                        <p:par>
                          <p:cTn id="12" fill="hold">
                            <p:stCondLst>
                              <p:cond delay="1500"/>
                            </p:stCondLst>
                            <p:childTnLst>
                              <p:par>
                                <p:cTn id="13" presetID="9" presetClass="entr" presetSubtype="0" fill="hold" nodeType="afterEffect">
                                  <p:stCondLst>
                                    <p:cond delay="0"/>
                                  </p:stCondLst>
                                  <p:childTnLst>
                                    <p:set>
                                      <p:cBhvr>
                                        <p:cTn id="14" dur="1" fill="hold">
                                          <p:stCondLst>
                                            <p:cond delay="0"/>
                                          </p:stCondLst>
                                        </p:cTn>
                                        <p:tgtEl>
                                          <p:spTgt spid="132103"/>
                                        </p:tgtEl>
                                        <p:attrNameLst>
                                          <p:attrName>style.visibility</p:attrName>
                                        </p:attrNameLst>
                                      </p:cBhvr>
                                      <p:to>
                                        <p:strVal val="visible"/>
                                      </p:to>
                                    </p:set>
                                    <p:animEffect transition="in" filter="dissolve">
                                      <p:cBhvr>
                                        <p:cTn id="15" dur="500"/>
                                        <p:tgtEl>
                                          <p:spTgt spid="132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0" y="0"/>
            <a:ext cx="9144000" cy="5486400"/>
          </a:xfrm>
          <a:prstGeom prst="rect">
            <a:avLst/>
          </a:prstGeom>
          <a:gradFill rotWithShape="1">
            <a:gsLst>
              <a:gs pos="0">
                <a:srgbClr val="FFFFCC"/>
              </a:gs>
              <a:gs pos="100000">
                <a:srgbClr val="FFFFE9"/>
              </a:gs>
            </a:gsLst>
            <a:lin ang="5400000" scaled="1"/>
          </a:gradFill>
          <a:ln w="9525">
            <a:noFill/>
            <a:miter lim="800000"/>
            <a:headEnd/>
            <a:tailEnd/>
          </a:ln>
          <a:effectLst/>
        </p:spPr>
        <p:txBody>
          <a:bodyPr wrap="none" anchor="ctr"/>
          <a:lstStyle/>
          <a:p>
            <a:endParaRPr lang="en-US"/>
          </a:p>
        </p:txBody>
      </p:sp>
      <p:sp>
        <p:nvSpPr>
          <p:cNvPr id="70659" name="Rectangle 3"/>
          <p:cNvSpPr>
            <a:spLocks noChangeArrowheads="1"/>
          </p:cNvSpPr>
          <p:nvPr/>
        </p:nvSpPr>
        <p:spPr bwMode="auto">
          <a:xfrm>
            <a:off x="0" y="0"/>
            <a:ext cx="9144000" cy="1097280"/>
          </a:xfrm>
          <a:prstGeom prst="rect">
            <a:avLst/>
          </a:prstGeom>
          <a:solidFill>
            <a:srgbClr val="A05000"/>
          </a:solidFill>
          <a:ln w="9525">
            <a:noFill/>
            <a:miter lim="800000"/>
            <a:headEnd/>
            <a:tailEnd/>
          </a:ln>
          <a:effectLst/>
        </p:spPr>
        <p:txBody>
          <a:bodyPr wrap="none" anchor="ctr"/>
          <a:lstStyle/>
          <a:p>
            <a:endParaRPr lang="en-US"/>
          </a:p>
        </p:txBody>
      </p:sp>
      <p:sp>
        <p:nvSpPr>
          <p:cNvPr id="70660" name="Text Box 4"/>
          <p:cNvSpPr txBox="1">
            <a:spLocks noChangeArrowheads="1"/>
          </p:cNvSpPr>
          <p:nvPr/>
        </p:nvSpPr>
        <p:spPr bwMode="auto">
          <a:xfrm>
            <a:off x="0" y="-228600"/>
            <a:ext cx="9144000" cy="1200329"/>
          </a:xfrm>
          <a:prstGeom prst="rect">
            <a:avLst/>
          </a:prstGeom>
          <a:solidFill>
            <a:srgbClr val="A05000"/>
          </a:solidFill>
          <a:ln w="9525">
            <a:noFill/>
            <a:miter lim="800000"/>
            <a:headEnd/>
            <a:tailEnd/>
          </a:ln>
          <a:effectLst>
            <a:outerShdw dist="74053" dir="12657825" algn="ctr" rotWithShape="0">
              <a:schemeClr val="tx1">
                <a:alpha val="50000"/>
              </a:schemeClr>
            </a:outerShdw>
          </a:effectLst>
        </p:spPr>
        <p:txBody>
          <a:bodyPr>
            <a:spAutoFit/>
          </a:bodyPr>
          <a:lstStyle/>
          <a:p>
            <a:pPr algn="ctr">
              <a:spcBef>
                <a:spcPct val="50000"/>
              </a:spcBef>
            </a:pPr>
            <a:r>
              <a:rPr lang="en-US" sz="3600" dirty="0">
                <a:solidFill>
                  <a:srgbClr val="FFFFCC"/>
                </a:solidFill>
                <a:effectLst>
                  <a:outerShdw blurRad="38100" dist="38100" dir="2700000" algn="tl">
                    <a:srgbClr val="000000"/>
                  </a:outerShdw>
                </a:effectLst>
              </a:rPr>
              <a:t>Sample:  Robeson County </a:t>
            </a:r>
          </a:p>
          <a:p>
            <a:pPr algn="ctr"/>
            <a:r>
              <a:rPr lang="en-US" sz="3600" dirty="0">
                <a:solidFill>
                  <a:srgbClr val="FFFFCC"/>
                </a:solidFill>
                <a:effectLst>
                  <a:outerShdw blurRad="38100" dist="38100" dir="2700000" algn="tl">
                    <a:srgbClr val="000000"/>
                  </a:outerShdw>
                </a:effectLst>
              </a:rPr>
              <a:t>African American</a:t>
            </a:r>
          </a:p>
        </p:txBody>
      </p:sp>
      <p:sp>
        <p:nvSpPr>
          <p:cNvPr id="70661" name="Rectangle 5"/>
          <p:cNvSpPr>
            <a:spLocks noChangeArrowheads="1"/>
          </p:cNvSpPr>
          <p:nvPr/>
        </p:nvSpPr>
        <p:spPr bwMode="auto">
          <a:xfrm>
            <a:off x="0" y="975360"/>
            <a:ext cx="9144000" cy="121920"/>
          </a:xfrm>
          <a:prstGeom prst="rect">
            <a:avLst/>
          </a:prstGeom>
          <a:gradFill rotWithShape="1">
            <a:gsLst>
              <a:gs pos="0">
                <a:srgbClr val="CC6600"/>
              </a:gs>
              <a:gs pos="100000">
                <a:schemeClr val="bg1"/>
              </a:gs>
            </a:gsLst>
            <a:lin ang="5400000" scaled="1"/>
          </a:gradFill>
          <a:ln w="9525">
            <a:noFill/>
            <a:miter lim="800000"/>
            <a:headEnd/>
            <a:tailEnd/>
          </a:ln>
          <a:effectLst/>
        </p:spPr>
        <p:txBody>
          <a:bodyPr wrap="none" anchor="ctr"/>
          <a:lstStyle/>
          <a:p>
            <a:pPr algn="ctr"/>
            <a:endParaRPr lang="en-US" sz="1800">
              <a:solidFill>
                <a:srgbClr val="000000"/>
              </a:solidFill>
            </a:endParaRPr>
          </a:p>
        </p:txBody>
      </p:sp>
      <p:sp>
        <p:nvSpPr>
          <p:cNvPr id="70662" name="Text Box 6"/>
          <p:cNvSpPr txBox="1">
            <a:spLocks noChangeArrowheads="1"/>
          </p:cNvSpPr>
          <p:nvPr/>
        </p:nvSpPr>
        <p:spPr bwMode="auto">
          <a:xfrm>
            <a:off x="381000" y="1889760"/>
            <a:ext cx="8382000" cy="3323987"/>
          </a:xfrm>
          <a:prstGeom prst="rect">
            <a:avLst/>
          </a:prstGeom>
          <a:noFill/>
          <a:ln w="9525">
            <a:noFill/>
            <a:miter lim="800000"/>
            <a:headEnd/>
            <a:tailEnd/>
          </a:ln>
          <a:effectLst/>
        </p:spPr>
        <p:txBody>
          <a:bodyPr>
            <a:spAutoFit/>
          </a:bodyPr>
          <a:lstStyle/>
          <a:p>
            <a:r>
              <a:rPr lang="en-US" sz="3000" dirty="0">
                <a:solidFill>
                  <a:schemeClr val="tx2"/>
                </a:solidFill>
              </a:rPr>
              <a:t>People </a:t>
            </a:r>
            <a:r>
              <a:rPr lang="en-US" sz="3000" b="1" i="1" dirty="0">
                <a:solidFill>
                  <a:schemeClr val="tx2"/>
                </a:solidFill>
              </a:rPr>
              <a:t>don't sing no more</a:t>
            </a:r>
            <a:r>
              <a:rPr lang="en-US" sz="3000" dirty="0">
                <a:solidFill>
                  <a:schemeClr val="tx2"/>
                </a:solidFill>
              </a:rPr>
              <a:t>. </a:t>
            </a:r>
            <a:r>
              <a:rPr lang="en-US" sz="3000" b="1" i="1" dirty="0">
                <a:solidFill>
                  <a:schemeClr val="tx2"/>
                </a:solidFill>
              </a:rPr>
              <a:t>I tells</a:t>
            </a:r>
            <a:r>
              <a:rPr lang="en-US" sz="3000" dirty="0">
                <a:solidFill>
                  <a:schemeClr val="tx2"/>
                </a:solidFill>
              </a:rPr>
              <a:t> the people, the people at our church, until we get back to singing something to the Lord, I don't know if Jesus understands what </a:t>
            </a:r>
            <a:r>
              <a:rPr lang="en-US" sz="3000" b="1" i="1" dirty="0">
                <a:solidFill>
                  <a:schemeClr val="tx2"/>
                </a:solidFill>
              </a:rPr>
              <a:t>people singing</a:t>
            </a:r>
            <a:r>
              <a:rPr lang="en-US" sz="3000" dirty="0">
                <a:solidFill>
                  <a:schemeClr val="tx2"/>
                </a:solidFill>
              </a:rPr>
              <a:t> today, cause I don't understand it, I'm not </a:t>
            </a:r>
            <a:r>
              <a:rPr lang="en-US" sz="3000" dirty="0" err="1">
                <a:solidFill>
                  <a:schemeClr val="tx2"/>
                </a:solidFill>
              </a:rPr>
              <a:t>Jes</a:t>
            </a:r>
            <a:r>
              <a:rPr lang="en-US" sz="3000" dirty="0">
                <a:solidFill>
                  <a:schemeClr val="tx2"/>
                </a:solidFill>
              </a:rPr>
              <a:t>- I don't understand.  You hear all this loud music and you </a:t>
            </a:r>
            <a:r>
              <a:rPr lang="en-US" sz="3000" b="1" i="1" dirty="0">
                <a:solidFill>
                  <a:schemeClr val="tx2"/>
                </a:solidFill>
              </a:rPr>
              <a:t>don't hear no words</a:t>
            </a:r>
            <a:r>
              <a:rPr lang="en-US" sz="3000" dirty="0">
                <a:solidFill>
                  <a:schemeClr val="tx2"/>
                </a:solidFill>
              </a:rPr>
              <a:t>.</a:t>
            </a:r>
            <a:r>
              <a:rPr lang="en-US" sz="2200" dirty="0">
                <a:solidFill>
                  <a:schemeClr val="tx2"/>
                </a:solidFill>
              </a:rPr>
              <a:t>  </a:t>
            </a:r>
          </a:p>
        </p:txBody>
      </p:sp>
      <p:sp>
        <p:nvSpPr>
          <p:cNvPr id="70663" name="Text Box 7"/>
          <p:cNvSpPr txBox="1">
            <a:spLocks noChangeArrowheads="1"/>
          </p:cNvSpPr>
          <p:nvPr/>
        </p:nvSpPr>
        <p:spPr bwMode="auto">
          <a:xfrm>
            <a:off x="0" y="1280160"/>
            <a:ext cx="9144000" cy="369332"/>
          </a:xfrm>
          <a:prstGeom prst="rect">
            <a:avLst/>
          </a:prstGeom>
          <a:noFill/>
          <a:ln w="9525">
            <a:noFill/>
            <a:miter lim="800000"/>
            <a:headEnd/>
            <a:tailEnd/>
          </a:ln>
          <a:effectLst/>
        </p:spPr>
        <p:txBody>
          <a:bodyPr>
            <a:spAutoFit/>
          </a:bodyPr>
          <a:lstStyle/>
          <a:p>
            <a:pPr algn="ctr">
              <a:spcBef>
                <a:spcPct val="50000"/>
              </a:spcBef>
            </a:pPr>
            <a:r>
              <a:rPr lang="en-US" b="1" dirty="0"/>
              <a:t>(60+ year-old African-American woman, Maxton)</a:t>
            </a:r>
          </a:p>
        </p:txBody>
      </p:sp>
      <p:pic>
        <p:nvPicPr>
          <p:cNvPr id="70665" name="AARob.wav">
            <a:hlinkClick r:id="" action="ppaction://media"/>
          </p:cNvPr>
          <p:cNvPicPr>
            <a:picLocks noRot="1" noChangeAspect="1" noChangeArrowheads="1"/>
          </p:cNvPicPr>
          <p:nvPr>
            <a:audioFile r:link="rId1"/>
          </p:nvPr>
        </p:nvPicPr>
        <p:blipFill>
          <a:blip r:embed="rId4" cstate="print"/>
          <a:srcRect/>
          <a:stretch>
            <a:fillRect/>
          </a:stretch>
        </p:blipFill>
        <p:spPr bwMode="auto">
          <a:xfrm>
            <a:off x="8229600" y="548640"/>
            <a:ext cx="533400" cy="42672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663"/>
                                        </p:tgtEl>
                                        <p:attrNameLst>
                                          <p:attrName>style.visibility</p:attrName>
                                        </p:attrNameLst>
                                      </p:cBhvr>
                                      <p:to>
                                        <p:strVal val="visible"/>
                                      </p:to>
                                    </p:set>
                                    <p:animEffect transition="in" filter="wipe(left)">
                                      <p:cBhvr>
                                        <p:cTn id="7" dur="1000"/>
                                        <p:tgtEl>
                                          <p:spTgt spid="70663"/>
                                        </p:tgtEl>
                                      </p:cBhvr>
                                    </p:animEffect>
                                  </p:childTnLst>
                                </p:cTn>
                              </p:par>
                            </p:childTnLst>
                          </p:cTn>
                        </p:par>
                        <p:par>
                          <p:cTn id="8" fill="hold">
                            <p:stCondLst>
                              <p:cond delay="1000"/>
                            </p:stCondLst>
                            <p:childTnLst>
                              <p:par>
                                <p:cTn id="9" presetID="4" presetClass="entr" presetSubtype="32" fill="hold" nodeType="afterEffect">
                                  <p:stCondLst>
                                    <p:cond delay="0"/>
                                  </p:stCondLst>
                                  <p:childTnLst>
                                    <p:set>
                                      <p:cBhvr>
                                        <p:cTn id="10" dur="1" fill="hold">
                                          <p:stCondLst>
                                            <p:cond delay="0"/>
                                          </p:stCondLst>
                                        </p:cTn>
                                        <p:tgtEl>
                                          <p:spTgt spid="70662">
                                            <p:txEl>
                                              <p:pRg st="0" end="0"/>
                                            </p:txEl>
                                          </p:spTgt>
                                        </p:tgtEl>
                                        <p:attrNameLst>
                                          <p:attrName>style.visibility</p:attrName>
                                        </p:attrNameLst>
                                      </p:cBhvr>
                                      <p:to>
                                        <p:strVal val="visible"/>
                                      </p:to>
                                    </p:set>
                                    <p:animEffect transition="in" filter="box(out)">
                                      <p:cBhvr>
                                        <p:cTn id="11" dur="500"/>
                                        <p:tgtEl>
                                          <p:spTgt spid="70662">
                                            <p:txEl>
                                              <p:pRg st="0" end="0"/>
                                            </p:txEl>
                                          </p:spTgt>
                                        </p:tgtEl>
                                      </p:cBhvr>
                                    </p:animEffect>
                                  </p:childTnLst>
                                </p:cTn>
                              </p:par>
                            </p:childTnLst>
                          </p:cTn>
                        </p:par>
                        <p:par>
                          <p:cTn id="12" fill="hold">
                            <p:stCondLst>
                              <p:cond delay="1500"/>
                            </p:stCondLst>
                            <p:childTnLst>
                              <p:par>
                                <p:cTn id="13" presetID="10" presetClass="exit" presetSubtype="0" fill="hold" grpId="0" nodeType="afterEffect">
                                  <p:stCondLst>
                                    <p:cond delay="0"/>
                                  </p:stCondLst>
                                  <p:childTnLst>
                                    <p:animEffect transition="out" filter="fade">
                                      <p:cBhvr>
                                        <p:cTn id="14" dur="1000"/>
                                        <p:tgtEl>
                                          <p:spTgt spid="70658"/>
                                        </p:tgtEl>
                                      </p:cBhvr>
                                    </p:animEffect>
                                    <p:set>
                                      <p:cBhvr>
                                        <p:cTn id="15" dur="1" fill="hold">
                                          <p:stCondLst>
                                            <p:cond delay="999"/>
                                          </p:stCondLst>
                                        </p:cTn>
                                        <p:tgtEl>
                                          <p:spTgt spid="706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70665"/>
                    </p:tgtEl>
                  </p:cond>
                </p:stCondLst>
                <p:endSync evt="end" delay="0">
                  <p:rtn val="all"/>
                </p:endSync>
                <p:childTnLst>
                  <p:par>
                    <p:cTn id="17" fill="hold">
                      <p:stCondLst>
                        <p:cond delay="0"/>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1" fill="hold"/>
                                        <p:tgtEl>
                                          <p:spTgt spid="70665"/>
                                        </p:tgtEl>
                                      </p:cBhvr>
                                    </p:cmd>
                                  </p:childTnLst>
                                </p:cTn>
                              </p:par>
                            </p:childTnLst>
                          </p:cTn>
                        </p:par>
                      </p:childTnLst>
                    </p:cTn>
                  </p:par>
                </p:childTnLst>
              </p:cTn>
              <p:nextCondLst>
                <p:cond evt="onClick" delay="0">
                  <p:tgtEl>
                    <p:spTgt spid="70665"/>
                  </p:tgtEl>
                </p:cond>
              </p:nextCondLst>
            </p:seq>
            <p:audio>
              <p:cMediaNode numSld="3">
                <p:cTn id="21" fill="hold" display="0">
                  <p:stCondLst>
                    <p:cond delay="indefinite"/>
                  </p:stCondLst>
                  <p:endCondLst>
                    <p:cond evt="onPrev" delay="0">
                      <p:tgtEl>
                        <p:sldTgt/>
                      </p:tgtEl>
                    </p:cond>
                    <p:cond evt="onStopAudio" delay="0">
                      <p:tgtEl>
                        <p:sldTgt/>
                      </p:tgtEl>
                    </p:cond>
                  </p:endCondLst>
                </p:cTn>
                <p:tgtEl>
                  <p:spTgt spid="70665"/>
                </p:tgtEl>
              </p:cMediaNode>
            </p:audio>
          </p:childTnLst>
        </p:cTn>
      </p:par>
    </p:tnLst>
    <p:bldLst>
      <p:bldP spid="70658" grpId="0" animBg="1"/>
      <p:bldP spid="7066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Preview of webinar</a:t>
            </a:r>
            <a:endParaRPr lang="en-US" dirty="0"/>
          </a:p>
        </p:txBody>
      </p:sp>
      <p:sp>
        <p:nvSpPr>
          <p:cNvPr id="3" name="Content Placeholder 2"/>
          <p:cNvSpPr>
            <a:spLocks noGrp="1"/>
          </p:cNvSpPr>
          <p:nvPr>
            <p:ph idx="1"/>
          </p:nvPr>
        </p:nvSpPr>
        <p:spPr/>
        <p:txBody>
          <a:bodyPr>
            <a:normAutofit fontScale="55000" lnSpcReduction="20000"/>
          </a:bodyPr>
          <a:lstStyle/>
          <a:p>
            <a:pPr>
              <a:buNone/>
            </a:pPr>
            <a:r>
              <a:rPr lang="en-US" dirty="0" smtClean="0">
                <a:solidFill>
                  <a:srgbClr val="000000"/>
                </a:solidFill>
              </a:rPr>
              <a:t>Language/dialect endangerment (review) </a:t>
            </a:r>
          </a:p>
          <a:p>
            <a:pPr>
              <a:buNone/>
            </a:pPr>
            <a:endParaRPr lang="en-US" dirty="0" smtClean="0">
              <a:solidFill>
                <a:srgbClr val="000000"/>
              </a:solidFill>
            </a:endParaRPr>
          </a:p>
          <a:p>
            <a:pPr>
              <a:buNone/>
            </a:pPr>
            <a:r>
              <a:rPr lang="en-US" dirty="0" err="1" smtClean="0">
                <a:solidFill>
                  <a:srgbClr val="000000"/>
                </a:solidFill>
              </a:rPr>
              <a:t>Lumbee</a:t>
            </a:r>
            <a:r>
              <a:rPr lang="en-US" dirty="0" smtClean="0">
                <a:solidFill>
                  <a:srgbClr val="000000"/>
                </a:solidFill>
              </a:rPr>
              <a:t> history, culture, and language</a:t>
            </a:r>
          </a:p>
          <a:p>
            <a:pPr>
              <a:buNone/>
            </a:pPr>
            <a:endParaRPr lang="en-US" dirty="0" smtClean="0">
              <a:solidFill>
                <a:srgbClr val="000000"/>
              </a:solidFill>
            </a:endParaRPr>
          </a:p>
          <a:p>
            <a:pPr>
              <a:buNone/>
            </a:pPr>
            <a:r>
              <a:rPr lang="en-US" dirty="0" smtClean="0">
                <a:solidFill>
                  <a:srgbClr val="000000"/>
                </a:solidFill>
              </a:rPr>
              <a:t>African American English: Origin, development, and current configuration</a:t>
            </a:r>
          </a:p>
          <a:p>
            <a:pPr>
              <a:buNone/>
            </a:pPr>
            <a:r>
              <a:rPr lang="en-US" dirty="0" smtClean="0">
                <a:solidFill>
                  <a:srgbClr val="000000"/>
                </a:solidFill>
              </a:rPr>
              <a:t> </a:t>
            </a:r>
          </a:p>
          <a:p>
            <a:pPr>
              <a:buNone/>
            </a:pPr>
            <a:r>
              <a:rPr lang="en-US" dirty="0" smtClean="0">
                <a:solidFill>
                  <a:srgbClr val="000000"/>
                </a:solidFill>
              </a:rPr>
              <a:t>(Time permitting) Spanish, dialect, and Teaching English as a Second Language</a:t>
            </a:r>
          </a:p>
          <a:p>
            <a:pPr>
              <a:buNone/>
            </a:pPr>
            <a:endParaRPr lang="en-US" dirty="0" smtClean="0">
              <a:solidFill>
                <a:srgbClr val="000000"/>
              </a:solidFill>
            </a:endParaRPr>
          </a:p>
          <a:p>
            <a:pPr>
              <a:buNone/>
            </a:pPr>
            <a:r>
              <a:rPr lang="en-US" dirty="0" smtClean="0">
                <a:solidFill>
                  <a:srgbClr val="000000"/>
                </a:solidFill>
              </a:rPr>
              <a:t>Response to questions </a:t>
            </a:r>
          </a:p>
          <a:p>
            <a:pPr>
              <a:buNone/>
            </a:pPr>
            <a:endParaRPr lang="en-US" dirty="0" smtClean="0">
              <a:solidFill>
                <a:srgbClr val="000000"/>
              </a:solidFill>
            </a:endParaRPr>
          </a:p>
          <a:p>
            <a:pPr>
              <a:buNone/>
            </a:pPr>
            <a:r>
              <a:rPr lang="en-US" dirty="0" smtClean="0">
                <a:solidFill>
                  <a:srgbClr val="000000"/>
                </a:solidFill>
              </a:rPr>
              <a:t>Introduction to the final project </a:t>
            </a:r>
          </a:p>
        </p:txBody>
      </p:sp>
      <p:pic>
        <p:nvPicPr>
          <p:cNvPr id="4" name="Picture 2"/>
          <p:cNvPicPr>
            <a:picLocks noChangeAspect="1" noChangeArrowheads="1"/>
          </p:cNvPicPr>
          <p:nvPr/>
        </p:nvPicPr>
        <p:blipFill>
          <a:blip r:embed="rId3" cstate="print"/>
          <a:srcRect/>
          <a:stretch>
            <a:fillRect/>
          </a:stretch>
        </p:blipFill>
        <p:spPr bwMode="auto">
          <a:xfrm>
            <a:off x="1" y="0"/>
            <a:ext cx="1762125" cy="236220"/>
          </a:xfrm>
          <a:prstGeom prst="rect">
            <a:avLst/>
          </a:prstGeom>
          <a:noFill/>
          <a:ln w="9525">
            <a:noFill/>
            <a:miter lim="800000"/>
            <a:headEnd/>
            <a:tailEnd/>
          </a:ln>
        </p:spPr>
      </p:pic>
      <p:pic>
        <p:nvPicPr>
          <p:cNvPr id="6" name="Picture 6" descr="C:\Documents and Settings\jlreaser\My Documents\My Pictures\NCLLPlogos\logo-byline copy.jpg"/>
          <p:cNvPicPr>
            <a:picLocks noChangeAspect="1" noChangeArrowheads="1"/>
          </p:cNvPicPr>
          <p:nvPr/>
        </p:nvPicPr>
        <p:blipFill>
          <a:blip r:embed="rId4" cstate="print">
            <a:lum bright="40000"/>
          </a:blip>
          <a:srcRect/>
          <a:stretch>
            <a:fillRect/>
          </a:stretch>
        </p:blipFill>
        <p:spPr bwMode="auto">
          <a:xfrm>
            <a:off x="7732854" y="4815841"/>
            <a:ext cx="1411146" cy="670559"/>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ChangeArrowheads="1"/>
          </p:cNvSpPr>
          <p:nvPr/>
        </p:nvSpPr>
        <p:spPr bwMode="auto">
          <a:xfrm>
            <a:off x="0" y="0"/>
            <a:ext cx="9144000" cy="5486400"/>
          </a:xfrm>
          <a:prstGeom prst="rect">
            <a:avLst/>
          </a:prstGeom>
          <a:gradFill rotWithShape="1">
            <a:gsLst>
              <a:gs pos="0">
                <a:srgbClr val="FFFFCC"/>
              </a:gs>
              <a:gs pos="100000">
                <a:srgbClr val="FFFFE9"/>
              </a:gs>
            </a:gsLst>
            <a:lin ang="5400000" scaled="1"/>
          </a:gradFill>
          <a:ln w="9525">
            <a:noFill/>
            <a:miter lim="800000"/>
            <a:headEnd/>
            <a:tailEnd/>
          </a:ln>
          <a:effectLst/>
        </p:spPr>
        <p:txBody>
          <a:bodyPr wrap="none" anchor="ctr"/>
          <a:lstStyle/>
          <a:p>
            <a:endParaRPr lang="en-US"/>
          </a:p>
        </p:txBody>
      </p:sp>
      <p:sp>
        <p:nvSpPr>
          <p:cNvPr id="121859" name="Rectangle 3"/>
          <p:cNvSpPr>
            <a:spLocks noChangeArrowheads="1"/>
          </p:cNvSpPr>
          <p:nvPr/>
        </p:nvSpPr>
        <p:spPr bwMode="auto">
          <a:xfrm>
            <a:off x="0" y="0"/>
            <a:ext cx="9144000" cy="792480"/>
          </a:xfrm>
          <a:prstGeom prst="rect">
            <a:avLst/>
          </a:prstGeom>
          <a:solidFill>
            <a:srgbClr val="A05000"/>
          </a:solidFill>
          <a:ln w="9525">
            <a:noFill/>
            <a:miter lim="800000"/>
            <a:headEnd/>
            <a:tailEnd/>
          </a:ln>
          <a:effectLst/>
        </p:spPr>
        <p:txBody>
          <a:bodyPr wrap="none" anchor="ctr"/>
          <a:lstStyle/>
          <a:p>
            <a:endParaRPr lang="en-US"/>
          </a:p>
        </p:txBody>
      </p:sp>
      <p:sp>
        <p:nvSpPr>
          <p:cNvPr id="121860" name="Text Box 4"/>
          <p:cNvSpPr txBox="1">
            <a:spLocks noChangeArrowheads="1"/>
          </p:cNvSpPr>
          <p:nvPr/>
        </p:nvSpPr>
        <p:spPr bwMode="auto">
          <a:xfrm>
            <a:off x="0" y="182880"/>
            <a:ext cx="9144000" cy="584775"/>
          </a:xfrm>
          <a:prstGeom prst="rect">
            <a:avLst/>
          </a:prstGeom>
          <a:solidFill>
            <a:srgbClr val="A05000"/>
          </a:solidFill>
          <a:ln w="9525">
            <a:noFill/>
            <a:miter lim="800000"/>
            <a:headEnd/>
            <a:tailEnd/>
          </a:ln>
          <a:effectLst>
            <a:outerShdw dist="74053" dir="12657825" algn="ctr" rotWithShape="0">
              <a:schemeClr val="tx1">
                <a:alpha val="50000"/>
              </a:schemeClr>
            </a:outerShdw>
          </a:effectLst>
        </p:spPr>
        <p:txBody>
          <a:bodyPr>
            <a:spAutoFit/>
          </a:bodyPr>
          <a:lstStyle/>
          <a:p>
            <a:pPr>
              <a:spcBef>
                <a:spcPct val="50000"/>
              </a:spcBef>
            </a:pPr>
            <a:r>
              <a:rPr lang="en-US" sz="3200">
                <a:solidFill>
                  <a:srgbClr val="FFFFCC"/>
                </a:solidFill>
                <a:effectLst>
                  <a:outerShdw blurRad="38100" dist="38100" dir="2700000" algn="tl">
                    <a:srgbClr val="000000"/>
                  </a:outerShdw>
                </a:effectLst>
              </a:rPr>
              <a:t>Sample:  Robeson County African American</a:t>
            </a:r>
          </a:p>
        </p:txBody>
      </p:sp>
      <p:sp>
        <p:nvSpPr>
          <p:cNvPr id="121861" name="Rectangle 5"/>
          <p:cNvSpPr>
            <a:spLocks noChangeArrowheads="1"/>
          </p:cNvSpPr>
          <p:nvPr/>
        </p:nvSpPr>
        <p:spPr bwMode="auto">
          <a:xfrm>
            <a:off x="0" y="792480"/>
            <a:ext cx="9144000" cy="121920"/>
          </a:xfrm>
          <a:prstGeom prst="rect">
            <a:avLst/>
          </a:prstGeom>
          <a:gradFill rotWithShape="1">
            <a:gsLst>
              <a:gs pos="0">
                <a:srgbClr val="CC6600"/>
              </a:gs>
              <a:gs pos="100000">
                <a:schemeClr val="bg1"/>
              </a:gs>
            </a:gsLst>
            <a:lin ang="5400000" scaled="1"/>
          </a:gradFill>
          <a:ln w="9525">
            <a:noFill/>
            <a:miter lim="800000"/>
            <a:headEnd/>
            <a:tailEnd/>
          </a:ln>
          <a:effectLst/>
        </p:spPr>
        <p:txBody>
          <a:bodyPr wrap="none" anchor="ctr"/>
          <a:lstStyle/>
          <a:p>
            <a:pPr algn="ctr"/>
            <a:endParaRPr lang="en-US" sz="1800">
              <a:solidFill>
                <a:srgbClr val="000000"/>
              </a:solidFill>
            </a:endParaRPr>
          </a:p>
        </p:txBody>
      </p:sp>
      <p:sp>
        <p:nvSpPr>
          <p:cNvPr id="121862" name="Text Box 6"/>
          <p:cNvSpPr txBox="1">
            <a:spLocks noChangeArrowheads="1"/>
          </p:cNvSpPr>
          <p:nvPr/>
        </p:nvSpPr>
        <p:spPr bwMode="auto">
          <a:xfrm>
            <a:off x="381000" y="1584961"/>
            <a:ext cx="8382000" cy="3046988"/>
          </a:xfrm>
          <a:prstGeom prst="rect">
            <a:avLst/>
          </a:prstGeom>
          <a:noFill/>
          <a:ln w="9525">
            <a:noFill/>
            <a:miter lim="800000"/>
            <a:headEnd/>
            <a:tailEnd/>
          </a:ln>
          <a:effectLst/>
        </p:spPr>
        <p:txBody>
          <a:bodyPr>
            <a:spAutoFit/>
          </a:bodyPr>
          <a:lstStyle/>
          <a:p>
            <a:r>
              <a:rPr lang="en-US" sz="3200" dirty="0">
                <a:solidFill>
                  <a:schemeClr val="tx2"/>
                </a:solidFill>
              </a:rPr>
              <a:t>But we need to sing something that's understanding so that we can sing praises to the Lord.  Now I'm not saying it might be, he-, he- he-, he's-, he can hear all things, you know, because he </a:t>
            </a:r>
            <a:r>
              <a:rPr lang="en-US" sz="3200" dirty="0" err="1">
                <a:solidFill>
                  <a:schemeClr val="tx2"/>
                </a:solidFill>
              </a:rPr>
              <a:t>ís</a:t>
            </a:r>
            <a:r>
              <a:rPr lang="en-US" sz="3200" dirty="0">
                <a:solidFill>
                  <a:schemeClr val="tx2"/>
                </a:solidFill>
              </a:rPr>
              <a:t>, he </a:t>
            </a:r>
            <a:r>
              <a:rPr lang="en-US" sz="3200" dirty="0" err="1">
                <a:solidFill>
                  <a:schemeClr val="tx2"/>
                </a:solidFill>
              </a:rPr>
              <a:t>ís</a:t>
            </a:r>
            <a:r>
              <a:rPr lang="en-US" sz="3200" dirty="0">
                <a:solidFill>
                  <a:schemeClr val="tx2"/>
                </a:solidFill>
              </a:rPr>
              <a:t> all in all, and I know </a:t>
            </a:r>
            <a:r>
              <a:rPr lang="en-US" sz="3200" b="1" i="1" dirty="0">
                <a:solidFill>
                  <a:schemeClr val="tx2"/>
                </a:solidFill>
              </a:rPr>
              <a:t>he understand</a:t>
            </a:r>
            <a:r>
              <a:rPr lang="en-US" sz="3200" dirty="0">
                <a:solidFill>
                  <a:schemeClr val="tx2"/>
                </a:solidFill>
              </a:rPr>
              <a:t>. </a:t>
            </a:r>
          </a:p>
        </p:txBody>
      </p:sp>
      <p:sp>
        <p:nvSpPr>
          <p:cNvPr id="121863" name="Text Box 7"/>
          <p:cNvSpPr txBox="1">
            <a:spLocks noChangeArrowheads="1"/>
          </p:cNvSpPr>
          <p:nvPr/>
        </p:nvSpPr>
        <p:spPr bwMode="auto">
          <a:xfrm>
            <a:off x="0" y="914401"/>
            <a:ext cx="9144000" cy="369332"/>
          </a:xfrm>
          <a:prstGeom prst="rect">
            <a:avLst/>
          </a:prstGeom>
          <a:noFill/>
          <a:ln w="9525">
            <a:noFill/>
            <a:miter lim="800000"/>
            <a:headEnd/>
            <a:tailEnd/>
          </a:ln>
          <a:effectLst/>
        </p:spPr>
        <p:txBody>
          <a:bodyPr>
            <a:spAutoFit/>
          </a:bodyPr>
          <a:lstStyle/>
          <a:p>
            <a:pPr algn="ctr">
              <a:spcBef>
                <a:spcPct val="50000"/>
              </a:spcBef>
            </a:pPr>
            <a:r>
              <a:rPr lang="en-US" sz="1800" b="1"/>
              <a:t>(60+ year-old African-American woman, Maxton)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21862">
                                            <p:txEl>
                                              <p:pRg st="0" end="0"/>
                                            </p:txEl>
                                          </p:spTgt>
                                        </p:tgtEl>
                                        <p:attrNameLst>
                                          <p:attrName>style.visibility</p:attrName>
                                        </p:attrNameLst>
                                      </p:cBhvr>
                                      <p:to>
                                        <p:strVal val="visible"/>
                                      </p:to>
                                    </p:set>
                                    <p:animEffect transition="in" filter="box(out)">
                                      <p:cBhvr>
                                        <p:cTn id="7" dur="500"/>
                                        <p:tgtEl>
                                          <p:spTgt spid="121862">
                                            <p:txEl>
                                              <p:pRg st="0" end="0"/>
                                            </p:txEl>
                                          </p:spTgt>
                                        </p:tgtEl>
                                      </p:cBhvr>
                                    </p:animEffec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1000"/>
                                        <p:tgtEl>
                                          <p:spTgt spid="121858"/>
                                        </p:tgtEl>
                                      </p:cBhvr>
                                    </p:animEffect>
                                    <p:set>
                                      <p:cBhvr>
                                        <p:cTn id="11" dur="1" fill="hold">
                                          <p:stCondLst>
                                            <p:cond delay="999"/>
                                          </p:stCondLst>
                                        </p:cTn>
                                        <p:tgtEl>
                                          <p:spTgt spid="1218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0" y="0"/>
            <a:ext cx="9144000" cy="5486400"/>
          </a:xfrm>
          <a:prstGeom prst="rect">
            <a:avLst/>
          </a:prstGeom>
          <a:gradFill rotWithShape="1">
            <a:gsLst>
              <a:gs pos="0">
                <a:srgbClr val="FFFFCC"/>
              </a:gs>
              <a:gs pos="100000">
                <a:srgbClr val="FFFFE9"/>
              </a:gs>
            </a:gsLst>
            <a:lin ang="5400000" scaled="1"/>
          </a:gradFill>
          <a:ln w="9525">
            <a:noFill/>
            <a:miter lim="800000"/>
            <a:headEnd/>
            <a:tailEnd/>
          </a:ln>
          <a:effectLst/>
        </p:spPr>
        <p:txBody>
          <a:bodyPr wrap="none" anchor="ctr"/>
          <a:lstStyle/>
          <a:p>
            <a:endParaRPr lang="en-US"/>
          </a:p>
        </p:txBody>
      </p:sp>
      <p:sp>
        <p:nvSpPr>
          <p:cNvPr id="68611" name="Rectangle 3"/>
          <p:cNvSpPr>
            <a:spLocks noChangeArrowheads="1"/>
          </p:cNvSpPr>
          <p:nvPr/>
        </p:nvSpPr>
        <p:spPr bwMode="auto">
          <a:xfrm>
            <a:off x="0" y="0"/>
            <a:ext cx="9144000" cy="731520"/>
          </a:xfrm>
          <a:prstGeom prst="rect">
            <a:avLst/>
          </a:prstGeom>
          <a:solidFill>
            <a:srgbClr val="A05000"/>
          </a:solidFill>
          <a:ln w="9525">
            <a:noFill/>
            <a:miter lim="800000"/>
            <a:headEnd/>
            <a:tailEnd/>
          </a:ln>
          <a:effectLst/>
        </p:spPr>
        <p:txBody>
          <a:bodyPr wrap="none" anchor="ctr"/>
          <a:lstStyle/>
          <a:p>
            <a:endParaRPr lang="en-US"/>
          </a:p>
        </p:txBody>
      </p:sp>
      <p:sp>
        <p:nvSpPr>
          <p:cNvPr id="68612" name="Text Box 4"/>
          <p:cNvSpPr txBox="1">
            <a:spLocks noChangeArrowheads="1"/>
          </p:cNvSpPr>
          <p:nvPr/>
        </p:nvSpPr>
        <p:spPr bwMode="auto">
          <a:xfrm>
            <a:off x="0" y="121920"/>
            <a:ext cx="9144000" cy="584775"/>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pPr>
            <a:r>
              <a:rPr lang="en-US" sz="3200">
                <a:solidFill>
                  <a:srgbClr val="FFFFCC"/>
                </a:solidFill>
              </a:rPr>
              <a:t>Sample:  Robeson County African American</a:t>
            </a:r>
          </a:p>
        </p:txBody>
      </p:sp>
      <p:sp>
        <p:nvSpPr>
          <p:cNvPr id="68613" name="Rectangle 5"/>
          <p:cNvSpPr>
            <a:spLocks noChangeArrowheads="1"/>
          </p:cNvSpPr>
          <p:nvPr/>
        </p:nvSpPr>
        <p:spPr bwMode="auto">
          <a:xfrm>
            <a:off x="0" y="731520"/>
            <a:ext cx="9144000" cy="121920"/>
          </a:xfrm>
          <a:prstGeom prst="rect">
            <a:avLst/>
          </a:prstGeom>
          <a:gradFill rotWithShape="1">
            <a:gsLst>
              <a:gs pos="0">
                <a:srgbClr val="CC6600"/>
              </a:gs>
              <a:gs pos="100000">
                <a:schemeClr val="bg1"/>
              </a:gs>
            </a:gsLst>
            <a:lin ang="5400000" scaled="1"/>
          </a:gradFill>
          <a:ln w="9525">
            <a:noFill/>
            <a:miter lim="800000"/>
            <a:headEnd/>
            <a:tailEnd/>
          </a:ln>
          <a:effectLst/>
        </p:spPr>
        <p:txBody>
          <a:bodyPr wrap="none" anchor="ctr"/>
          <a:lstStyle/>
          <a:p>
            <a:pPr algn="ctr"/>
            <a:endParaRPr lang="en-US" sz="1800">
              <a:solidFill>
                <a:srgbClr val="000000"/>
              </a:solidFill>
            </a:endParaRPr>
          </a:p>
        </p:txBody>
      </p:sp>
      <p:sp>
        <p:nvSpPr>
          <p:cNvPr id="68615" name="Text Box 7"/>
          <p:cNvSpPr txBox="1">
            <a:spLocks noChangeArrowheads="1"/>
          </p:cNvSpPr>
          <p:nvPr/>
        </p:nvSpPr>
        <p:spPr bwMode="auto">
          <a:xfrm>
            <a:off x="381000" y="1341120"/>
            <a:ext cx="8305800" cy="3216265"/>
          </a:xfrm>
          <a:prstGeom prst="rect">
            <a:avLst/>
          </a:prstGeom>
          <a:noFill/>
          <a:ln w="9525">
            <a:noFill/>
            <a:miter lim="800000"/>
            <a:headEnd/>
            <a:tailEnd/>
          </a:ln>
          <a:effectLst/>
        </p:spPr>
        <p:txBody>
          <a:bodyPr>
            <a:spAutoFit/>
          </a:bodyPr>
          <a:lstStyle/>
          <a:p>
            <a:pPr>
              <a:spcBef>
                <a:spcPct val="50000"/>
              </a:spcBef>
            </a:pPr>
            <a:r>
              <a:rPr lang="en-US" sz="2900" dirty="0">
                <a:solidFill>
                  <a:schemeClr val="tx2"/>
                </a:solidFill>
              </a:rPr>
              <a:t>But I still think we ought to serve the Lord </a:t>
            </a:r>
            <a:r>
              <a:rPr lang="en-US" sz="2900" dirty="0" err="1">
                <a:solidFill>
                  <a:schemeClr val="tx2"/>
                </a:solidFill>
              </a:rPr>
              <a:t>wi-,wi-wi</a:t>
            </a:r>
            <a:r>
              <a:rPr lang="en-US" sz="2900" dirty="0">
                <a:solidFill>
                  <a:schemeClr val="tx2"/>
                </a:solidFill>
              </a:rPr>
              <a:t>, with </a:t>
            </a:r>
            <a:r>
              <a:rPr lang="en-US" sz="2900" b="1" i="1" dirty="0">
                <a:solidFill>
                  <a:schemeClr val="tx2"/>
                </a:solidFill>
              </a:rPr>
              <a:t>songs that sings</a:t>
            </a:r>
            <a:r>
              <a:rPr lang="en-US" sz="2900" dirty="0">
                <a:solidFill>
                  <a:schemeClr val="tx2"/>
                </a:solidFill>
              </a:rPr>
              <a:t> praises to him.  Cause you know it's something lacking in our churches and I believe that's what it is.  And our men folks are not interested; they need to be there. The </a:t>
            </a:r>
            <a:r>
              <a:rPr lang="en-US" sz="2900" b="1" i="1" dirty="0" err="1">
                <a:solidFill>
                  <a:schemeClr val="tx2"/>
                </a:solidFill>
              </a:rPr>
              <a:t>beautifulest</a:t>
            </a:r>
            <a:r>
              <a:rPr lang="en-US" sz="2900" dirty="0">
                <a:solidFill>
                  <a:schemeClr val="tx2"/>
                </a:solidFill>
              </a:rPr>
              <a:t> time I ever </a:t>
            </a:r>
            <a:r>
              <a:rPr lang="en-US" sz="2900" b="1" i="1" dirty="0">
                <a:solidFill>
                  <a:schemeClr val="tx2"/>
                </a:solidFill>
              </a:rPr>
              <a:t>seen</a:t>
            </a:r>
            <a:r>
              <a:rPr lang="en-US" sz="2900" dirty="0">
                <a:solidFill>
                  <a:schemeClr val="tx2"/>
                </a:solidFill>
              </a:rPr>
              <a:t> I went to a church out from Lillington, North Carolina. </a:t>
            </a:r>
          </a:p>
        </p:txBody>
      </p:sp>
      <p:pic>
        <p:nvPicPr>
          <p:cNvPr id="68616" name="Picture 8" descr="Lumbeebar"/>
          <p:cNvPicPr>
            <a:picLocks noChangeAspect="1" noChangeArrowheads="1"/>
          </p:cNvPicPr>
          <p:nvPr/>
        </p:nvPicPr>
        <p:blipFill>
          <a:blip r:embed="rId4" cstate="print"/>
          <a:srcRect/>
          <a:stretch>
            <a:fillRect/>
          </a:stretch>
        </p:blipFill>
        <p:spPr bwMode="auto">
          <a:xfrm>
            <a:off x="2590800" y="4511040"/>
            <a:ext cx="3810000" cy="751840"/>
          </a:xfrm>
          <a:prstGeom prst="rect">
            <a:avLst/>
          </a:prstGeom>
          <a:noFill/>
        </p:spPr>
      </p:pic>
      <p:sp>
        <p:nvSpPr>
          <p:cNvPr id="68617" name="Text Box 9"/>
          <p:cNvSpPr txBox="1">
            <a:spLocks noChangeArrowheads="1"/>
          </p:cNvSpPr>
          <p:nvPr/>
        </p:nvSpPr>
        <p:spPr bwMode="auto">
          <a:xfrm>
            <a:off x="0" y="914401"/>
            <a:ext cx="9144000" cy="369332"/>
          </a:xfrm>
          <a:prstGeom prst="rect">
            <a:avLst/>
          </a:prstGeom>
          <a:noFill/>
          <a:ln w="9525">
            <a:noFill/>
            <a:miter lim="800000"/>
            <a:headEnd/>
            <a:tailEnd/>
          </a:ln>
          <a:effectLst/>
        </p:spPr>
        <p:txBody>
          <a:bodyPr>
            <a:spAutoFit/>
          </a:bodyPr>
          <a:lstStyle/>
          <a:p>
            <a:pPr algn="ctr">
              <a:spcBef>
                <a:spcPct val="50000"/>
              </a:spcBef>
            </a:pPr>
            <a:r>
              <a:rPr lang="en-US" sz="1800" b="1"/>
              <a:t>(60+ year-old African-American woman, Maxton)</a:t>
            </a:r>
          </a:p>
        </p:txBody>
      </p:sp>
      <p:pic>
        <p:nvPicPr>
          <p:cNvPr id="9" name="AARob.wav">
            <a:hlinkClick r:id="" action="ppaction://media"/>
          </p:cNvPr>
          <p:cNvPicPr>
            <a:picLocks noRot="1" noChangeAspect="1" noChangeArrowheads="1"/>
          </p:cNvPicPr>
          <p:nvPr>
            <a:audioFile r:link="rId1"/>
          </p:nvPr>
        </p:nvPicPr>
        <p:blipFill>
          <a:blip r:embed="rId5" cstate="print"/>
          <a:srcRect/>
          <a:stretch>
            <a:fillRect/>
          </a:stretch>
        </p:blipFill>
        <p:spPr bwMode="auto">
          <a:xfrm>
            <a:off x="8305800" y="381000"/>
            <a:ext cx="304800" cy="3048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68615"/>
                                        </p:tgtEl>
                                        <p:attrNameLst>
                                          <p:attrName>style.visibility</p:attrName>
                                        </p:attrNameLst>
                                      </p:cBhvr>
                                      <p:to>
                                        <p:strVal val="visible"/>
                                      </p:to>
                                    </p:set>
                                    <p:animEffect transition="in" filter="box(out)">
                                      <p:cBhvr>
                                        <p:cTn id="7" dur="500"/>
                                        <p:tgtEl>
                                          <p:spTgt spid="68615"/>
                                        </p:tgtEl>
                                      </p:cBhvr>
                                    </p:animEffec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1000"/>
                                        <p:tgtEl>
                                          <p:spTgt spid="68610"/>
                                        </p:tgtEl>
                                      </p:cBhvr>
                                    </p:animEffect>
                                    <p:set>
                                      <p:cBhvr>
                                        <p:cTn id="11" dur="1" fill="hold">
                                          <p:stCondLst>
                                            <p:cond delay="999"/>
                                          </p:stCondLst>
                                        </p:cTn>
                                        <p:tgtEl>
                                          <p:spTgt spid="68610"/>
                                        </p:tgtEl>
                                        <p:attrNameLst>
                                          <p:attrName>style.visibility</p:attrName>
                                        </p:attrNameLst>
                                      </p:cBhvr>
                                      <p:to>
                                        <p:strVal val="hidden"/>
                                      </p:to>
                                    </p:set>
                                  </p:childTnLst>
                                </p:cTn>
                              </p:par>
                            </p:childTnLst>
                          </p:cTn>
                        </p:par>
                        <p:par>
                          <p:cTn id="12" fill="hold">
                            <p:stCondLst>
                              <p:cond delay="1500"/>
                            </p:stCondLst>
                            <p:childTnLst>
                              <p:par>
                                <p:cTn id="13" presetID="9" presetClass="entr" presetSubtype="0" fill="hold" nodeType="afterEffect">
                                  <p:stCondLst>
                                    <p:cond delay="0"/>
                                  </p:stCondLst>
                                  <p:childTnLst>
                                    <p:set>
                                      <p:cBhvr>
                                        <p:cTn id="14" dur="1" fill="hold">
                                          <p:stCondLst>
                                            <p:cond delay="0"/>
                                          </p:stCondLst>
                                        </p:cTn>
                                        <p:tgtEl>
                                          <p:spTgt spid="68616"/>
                                        </p:tgtEl>
                                        <p:attrNameLst>
                                          <p:attrName>style.visibility</p:attrName>
                                        </p:attrNameLst>
                                      </p:cBhvr>
                                      <p:to>
                                        <p:strVal val="visible"/>
                                      </p:to>
                                    </p:set>
                                    <p:animEffect transition="in" filter="dissolve">
                                      <p:cBhvr>
                                        <p:cTn id="15" dur="500"/>
                                        <p:tgtEl>
                                          <p:spTgt spid="686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9"/>
                    </p:tgtEl>
                  </p:cond>
                </p:stCondLst>
                <p:endSync evt="end" delay="0">
                  <p:rtn val="all"/>
                </p:endSync>
                <p:childTnLst>
                  <p:par>
                    <p:cTn id="17" fill="hold">
                      <p:stCondLst>
                        <p:cond delay="0"/>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1" fill="hold"/>
                                        <p:tgtEl>
                                          <p:spTgt spid="9"/>
                                        </p:tgtEl>
                                      </p:cBhvr>
                                    </p:cmd>
                                  </p:childTnLst>
                                </p:cTn>
                              </p:par>
                            </p:childTnLst>
                          </p:cTn>
                        </p:par>
                      </p:childTnLst>
                    </p:cTn>
                  </p:par>
                </p:childTnLst>
              </p:cTn>
              <p:nextCondLst>
                <p:cond evt="onClick" delay="0">
                  <p:tgtEl>
                    <p:spTgt spid="9"/>
                  </p:tgtEl>
                </p:cond>
              </p:nextCondLst>
            </p:seq>
            <p:audio>
              <p:cMediaNode numSld="3">
                <p:cTn id="21" fill="hold" display="0">
                  <p:stCondLst>
                    <p:cond delay="indefinite"/>
                  </p:stCondLst>
                  <p:endCondLst>
                    <p:cond evt="onPrev" delay="0">
                      <p:tgtEl>
                        <p:sldTgt/>
                      </p:tgtEl>
                    </p:cond>
                    <p:cond evt="onStopAudio" delay="0">
                      <p:tgtEl>
                        <p:sldTgt/>
                      </p:tgtEl>
                    </p:cond>
                  </p:endCondLst>
                </p:cTn>
                <p:tgtEl>
                  <p:spTgt spid="9"/>
                </p:tgtEl>
              </p:cMediaNode>
            </p:audio>
          </p:childTnLst>
        </p:cTn>
      </p:par>
    </p:tnLst>
    <p:bldLst>
      <p:bldP spid="68610" grpId="0" animBg="1"/>
      <p:bldP spid="686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0" y="0"/>
            <a:ext cx="9144000" cy="5486400"/>
          </a:xfrm>
          <a:prstGeom prst="rect">
            <a:avLst/>
          </a:prstGeom>
          <a:gradFill rotWithShape="1">
            <a:gsLst>
              <a:gs pos="0">
                <a:srgbClr val="FFFFCC"/>
              </a:gs>
              <a:gs pos="100000">
                <a:srgbClr val="FFFFE9"/>
              </a:gs>
            </a:gsLst>
            <a:lin ang="5400000" scaled="1"/>
          </a:gradFill>
          <a:ln w="9525">
            <a:noFill/>
            <a:miter lim="800000"/>
            <a:headEnd/>
            <a:tailEnd/>
          </a:ln>
          <a:effectLst/>
        </p:spPr>
        <p:txBody>
          <a:bodyPr wrap="none" anchor="ctr"/>
          <a:lstStyle/>
          <a:p>
            <a:endParaRPr lang="en-US"/>
          </a:p>
        </p:txBody>
      </p:sp>
      <p:sp>
        <p:nvSpPr>
          <p:cNvPr id="71683" name="Rectangle 3"/>
          <p:cNvSpPr>
            <a:spLocks noChangeArrowheads="1"/>
          </p:cNvSpPr>
          <p:nvPr/>
        </p:nvSpPr>
        <p:spPr bwMode="auto">
          <a:xfrm>
            <a:off x="0" y="0"/>
            <a:ext cx="9144000" cy="1097280"/>
          </a:xfrm>
          <a:prstGeom prst="rect">
            <a:avLst/>
          </a:prstGeom>
          <a:solidFill>
            <a:srgbClr val="A05000"/>
          </a:solidFill>
          <a:ln w="9525">
            <a:noFill/>
            <a:miter lim="800000"/>
            <a:headEnd/>
            <a:tailEnd/>
          </a:ln>
          <a:effectLst/>
        </p:spPr>
        <p:txBody>
          <a:bodyPr wrap="none" anchor="ctr"/>
          <a:lstStyle/>
          <a:p>
            <a:endParaRPr lang="en-US"/>
          </a:p>
        </p:txBody>
      </p:sp>
      <p:sp>
        <p:nvSpPr>
          <p:cNvPr id="71684" name="Text Box 4"/>
          <p:cNvSpPr txBox="1">
            <a:spLocks noChangeArrowheads="1"/>
          </p:cNvSpPr>
          <p:nvPr/>
        </p:nvSpPr>
        <p:spPr bwMode="auto">
          <a:xfrm>
            <a:off x="0" y="-76200"/>
            <a:ext cx="9144000" cy="1077218"/>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3200" dirty="0">
                <a:solidFill>
                  <a:srgbClr val="FFFFCC"/>
                </a:solidFill>
              </a:rPr>
              <a:t>Sample:  Robeson County </a:t>
            </a:r>
          </a:p>
          <a:p>
            <a:pPr algn="ctr"/>
            <a:r>
              <a:rPr lang="en-US" sz="3200" dirty="0">
                <a:solidFill>
                  <a:srgbClr val="FFFFCC"/>
                </a:solidFill>
              </a:rPr>
              <a:t>Anglo American</a:t>
            </a:r>
          </a:p>
        </p:txBody>
      </p:sp>
      <p:sp>
        <p:nvSpPr>
          <p:cNvPr id="71685" name="Rectangle 5"/>
          <p:cNvSpPr>
            <a:spLocks noChangeArrowheads="1"/>
          </p:cNvSpPr>
          <p:nvPr/>
        </p:nvSpPr>
        <p:spPr bwMode="auto">
          <a:xfrm>
            <a:off x="0" y="990600"/>
            <a:ext cx="9144000" cy="121920"/>
          </a:xfrm>
          <a:prstGeom prst="rect">
            <a:avLst/>
          </a:prstGeom>
          <a:gradFill rotWithShape="1">
            <a:gsLst>
              <a:gs pos="0">
                <a:srgbClr val="CC6600"/>
              </a:gs>
              <a:gs pos="100000">
                <a:schemeClr val="bg1"/>
              </a:gs>
            </a:gsLst>
            <a:lin ang="5400000" scaled="1"/>
          </a:gradFill>
          <a:ln w="9525">
            <a:noFill/>
            <a:miter lim="800000"/>
            <a:headEnd/>
            <a:tailEnd/>
          </a:ln>
          <a:effectLst/>
        </p:spPr>
        <p:txBody>
          <a:bodyPr wrap="none" anchor="ctr"/>
          <a:lstStyle/>
          <a:p>
            <a:pPr algn="ctr"/>
            <a:endParaRPr lang="en-US" sz="1800">
              <a:solidFill>
                <a:srgbClr val="000000"/>
              </a:solidFill>
            </a:endParaRPr>
          </a:p>
        </p:txBody>
      </p:sp>
      <p:sp>
        <p:nvSpPr>
          <p:cNvPr id="71687" name="Text Box 7"/>
          <p:cNvSpPr txBox="1">
            <a:spLocks noChangeArrowheads="1"/>
          </p:cNvSpPr>
          <p:nvPr/>
        </p:nvSpPr>
        <p:spPr bwMode="auto">
          <a:xfrm>
            <a:off x="457200" y="1323340"/>
            <a:ext cx="8153400" cy="4093428"/>
          </a:xfrm>
          <a:prstGeom prst="rect">
            <a:avLst/>
          </a:prstGeom>
          <a:noFill/>
          <a:ln w="9525">
            <a:noFill/>
            <a:miter lim="800000"/>
            <a:headEnd/>
            <a:tailEnd/>
          </a:ln>
          <a:effectLst/>
        </p:spPr>
        <p:txBody>
          <a:bodyPr>
            <a:spAutoFit/>
          </a:bodyPr>
          <a:lstStyle/>
          <a:p>
            <a:pPr>
              <a:lnSpc>
                <a:spcPct val="70000"/>
              </a:lnSpc>
            </a:pPr>
            <a:endParaRPr lang="en-US" sz="2400" b="1" dirty="0">
              <a:solidFill>
                <a:schemeClr val="tx2"/>
              </a:solidFill>
            </a:endParaRPr>
          </a:p>
          <a:p>
            <a:pPr>
              <a:lnSpc>
                <a:spcPct val="95000"/>
              </a:lnSpc>
            </a:pPr>
            <a:r>
              <a:rPr lang="en-US" sz="3200" dirty="0">
                <a:solidFill>
                  <a:schemeClr val="tx2"/>
                </a:solidFill>
              </a:rPr>
              <a:t>Now I've got Canada geese out at my pond and they're, they're wild geese, they're not pen raising out there.  And there's, there's a coup-- a pair of them now </a:t>
            </a:r>
            <a:r>
              <a:rPr lang="en-US" sz="3200" b="1" i="1" dirty="0">
                <a:solidFill>
                  <a:schemeClr val="tx2"/>
                </a:solidFill>
              </a:rPr>
              <a:t>who was </a:t>
            </a:r>
            <a:r>
              <a:rPr lang="en-US" sz="3200" dirty="0">
                <a:solidFill>
                  <a:schemeClr val="tx2"/>
                </a:solidFill>
              </a:rPr>
              <a:t>hanging around and getting ready to-to nest out there.  Cause the last five years they have--this same pair has been nesting out there on the bank of the pond.  </a:t>
            </a:r>
          </a:p>
        </p:txBody>
      </p:sp>
      <p:pic>
        <p:nvPicPr>
          <p:cNvPr id="71691" name="WHRob.wav">
            <a:hlinkClick r:id="" action="ppaction://media"/>
          </p:cNvPr>
          <p:cNvPicPr>
            <a:picLocks noRot="1" noChangeAspect="1" noChangeArrowheads="1"/>
          </p:cNvPicPr>
          <p:nvPr>
            <a:audioFile r:link="rId1"/>
          </p:nvPr>
        </p:nvPicPr>
        <p:blipFill>
          <a:blip r:embed="rId4" cstate="print"/>
          <a:srcRect/>
          <a:stretch>
            <a:fillRect/>
          </a:stretch>
        </p:blipFill>
        <p:spPr bwMode="auto">
          <a:xfrm>
            <a:off x="8001000" y="670560"/>
            <a:ext cx="381000" cy="3048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71687">
                                            <p:txEl>
                                              <p:pRg st="1" end="1"/>
                                            </p:txEl>
                                          </p:spTgt>
                                        </p:tgtEl>
                                        <p:attrNameLst>
                                          <p:attrName>style.visibility</p:attrName>
                                        </p:attrNameLst>
                                      </p:cBhvr>
                                      <p:to>
                                        <p:strVal val="visible"/>
                                      </p:to>
                                    </p:set>
                                    <p:animEffect transition="in" filter="circle(out)">
                                      <p:cBhvr>
                                        <p:cTn id="7" dur="1000"/>
                                        <p:tgtEl>
                                          <p:spTgt spid="71687">
                                            <p:txEl>
                                              <p:pRg st="1" end="1"/>
                                            </p:txEl>
                                          </p:spTgt>
                                        </p:tgtEl>
                                      </p:cBhvr>
                                    </p:animEffect>
                                  </p:childTnLst>
                                </p:cTn>
                              </p:par>
                            </p:childTnLst>
                          </p:cTn>
                        </p:par>
                        <p:par>
                          <p:cTn id="8" fill="hold">
                            <p:stCondLst>
                              <p:cond delay="1000"/>
                            </p:stCondLst>
                            <p:childTnLst>
                              <p:par>
                                <p:cTn id="9" presetID="10" presetClass="exit" presetSubtype="0" fill="hold" grpId="0" nodeType="afterEffect">
                                  <p:stCondLst>
                                    <p:cond delay="0"/>
                                  </p:stCondLst>
                                  <p:childTnLst>
                                    <p:animEffect transition="out" filter="fade">
                                      <p:cBhvr>
                                        <p:cTn id="10" dur="2000"/>
                                        <p:tgtEl>
                                          <p:spTgt spid="71682"/>
                                        </p:tgtEl>
                                      </p:cBhvr>
                                    </p:animEffect>
                                    <p:set>
                                      <p:cBhvr>
                                        <p:cTn id="11" dur="1" fill="hold">
                                          <p:stCondLst>
                                            <p:cond delay="1999"/>
                                          </p:stCondLst>
                                        </p:cTn>
                                        <p:tgtEl>
                                          <p:spTgt spid="716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71691"/>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 fill="hold"/>
                                        <p:tgtEl>
                                          <p:spTgt spid="71691"/>
                                        </p:tgtEl>
                                      </p:cBhvr>
                                    </p:cmd>
                                  </p:childTnLst>
                                </p:cTn>
                              </p:par>
                            </p:childTnLst>
                          </p:cTn>
                        </p:par>
                      </p:childTnLst>
                    </p:cTn>
                  </p:par>
                </p:childTnLst>
              </p:cTn>
              <p:nextCondLst>
                <p:cond evt="onClick" delay="0">
                  <p:tgtEl>
                    <p:spTgt spid="71691"/>
                  </p:tgtEl>
                </p:cond>
              </p:nextCondLst>
            </p:seq>
            <p:audio>
              <p:cMediaNode numSld="4">
                <p:cTn id="17" fill="hold" display="0">
                  <p:stCondLst>
                    <p:cond delay="indefinite"/>
                  </p:stCondLst>
                  <p:endCondLst>
                    <p:cond evt="onPrev" delay="0">
                      <p:tgtEl>
                        <p:sldTgt/>
                      </p:tgtEl>
                    </p:cond>
                    <p:cond evt="onStopAudio" delay="0">
                      <p:tgtEl>
                        <p:sldTgt/>
                      </p:tgtEl>
                    </p:cond>
                  </p:endCondLst>
                </p:cTn>
                <p:tgtEl>
                  <p:spTgt spid="71691"/>
                </p:tgtEl>
              </p:cMediaNode>
            </p:audio>
          </p:childTnLst>
        </p:cTn>
      </p:par>
    </p:tnLst>
    <p:bldLst>
      <p:bldP spid="7168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p:cNvSpPr>
          <p:nvPr/>
        </p:nvSpPr>
        <p:spPr bwMode="auto">
          <a:xfrm>
            <a:off x="0" y="0"/>
            <a:ext cx="9144000" cy="5486400"/>
          </a:xfrm>
          <a:prstGeom prst="rect">
            <a:avLst/>
          </a:prstGeom>
          <a:gradFill rotWithShape="1">
            <a:gsLst>
              <a:gs pos="0">
                <a:srgbClr val="FFFFCC"/>
              </a:gs>
              <a:gs pos="100000">
                <a:srgbClr val="FFFFE9"/>
              </a:gs>
            </a:gsLst>
            <a:lin ang="5400000" scaled="1"/>
          </a:gradFill>
          <a:ln w="9525">
            <a:noFill/>
            <a:miter lim="800000"/>
            <a:headEnd/>
            <a:tailEnd/>
          </a:ln>
          <a:effectLst/>
        </p:spPr>
        <p:txBody>
          <a:bodyPr wrap="none" anchor="ctr"/>
          <a:lstStyle/>
          <a:p>
            <a:endParaRPr lang="en-US"/>
          </a:p>
        </p:txBody>
      </p:sp>
      <p:sp>
        <p:nvSpPr>
          <p:cNvPr id="123907" name="Rectangle 3"/>
          <p:cNvSpPr>
            <a:spLocks noChangeArrowheads="1"/>
          </p:cNvSpPr>
          <p:nvPr/>
        </p:nvSpPr>
        <p:spPr bwMode="auto">
          <a:xfrm>
            <a:off x="0" y="0"/>
            <a:ext cx="9144000" cy="731520"/>
          </a:xfrm>
          <a:prstGeom prst="rect">
            <a:avLst/>
          </a:prstGeom>
          <a:solidFill>
            <a:srgbClr val="A05000"/>
          </a:solidFill>
          <a:ln w="9525">
            <a:noFill/>
            <a:miter lim="800000"/>
            <a:headEnd/>
            <a:tailEnd/>
          </a:ln>
          <a:effectLst/>
        </p:spPr>
        <p:txBody>
          <a:bodyPr wrap="none" anchor="ctr"/>
          <a:lstStyle/>
          <a:p>
            <a:endParaRPr lang="en-US"/>
          </a:p>
        </p:txBody>
      </p:sp>
      <p:sp>
        <p:nvSpPr>
          <p:cNvPr id="123908" name="Text Box 4"/>
          <p:cNvSpPr txBox="1">
            <a:spLocks noChangeArrowheads="1"/>
          </p:cNvSpPr>
          <p:nvPr/>
        </p:nvSpPr>
        <p:spPr bwMode="auto">
          <a:xfrm>
            <a:off x="0" y="121920"/>
            <a:ext cx="9144000" cy="58477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3200">
                <a:solidFill>
                  <a:srgbClr val="FFFFCC"/>
                </a:solidFill>
              </a:rPr>
              <a:t>Sample:  Robeson County Anglo American</a:t>
            </a:r>
          </a:p>
        </p:txBody>
      </p:sp>
      <p:sp>
        <p:nvSpPr>
          <p:cNvPr id="123909" name="Rectangle 5"/>
          <p:cNvSpPr>
            <a:spLocks noChangeArrowheads="1"/>
          </p:cNvSpPr>
          <p:nvPr/>
        </p:nvSpPr>
        <p:spPr bwMode="auto">
          <a:xfrm>
            <a:off x="0" y="731520"/>
            <a:ext cx="9144000" cy="121920"/>
          </a:xfrm>
          <a:prstGeom prst="rect">
            <a:avLst/>
          </a:prstGeom>
          <a:gradFill rotWithShape="1">
            <a:gsLst>
              <a:gs pos="0">
                <a:srgbClr val="CC6600"/>
              </a:gs>
              <a:gs pos="100000">
                <a:schemeClr val="bg1"/>
              </a:gs>
            </a:gsLst>
            <a:lin ang="5400000" scaled="1"/>
          </a:gradFill>
          <a:ln w="9525">
            <a:noFill/>
            <a:miter lim="800000"/>
            <a:headEnd/>
            <a:tailEnd/>
          </a:ln>
          <a:effectLst/>
        </p:spPr>
        <p:txBody>
          <a:bodyPr wrap="none" anchor="ctr"/>
          <a:lstStyle/>
          <a:p>
            <a:pPr algn="ctr"/>
            <a:endParaRPr lang="en-US" sz="1800">
              <a:solidFill>
                <a:srgbClr val="000000"/>
              </a:solidFill>
            </a:endParaRPr>
          </a:p>
        </p:txBody>
      </p:sp>
      <p:sp>
        <p:nvSpPr>
          <p:cNvPr id="123910" name="Text Box 6"/>
          <p:cNvSpPr txBox="1">
            <a:spLocks noChangeArrowheads="1"/>
          </p:cNvSpPr>
          <p:nvPr/>
        </p:nvSpPr>
        <p:spPr bwMode="auto">
          <a:xfrm>
            <a:off x="533400" y="1645920"/>
            <a:ext cx="8153400" cy="3367076"/>
          </a:xfrm>
          <a:prstGeom prst="rect">
            <a:avLst/>
          </a:prstGeom>
          <a:noFill/>
          <a:ln w="9525">
            <a:noFill/>
            <a:miter lim="800000"/>
            <a:headEnd/>
            <a:tailEnd/>
          </a:ln>
          <a:effectLst/>
        </p:spPr>
        <p:txBody>
          <a:bodyPr>
            <a:spAutoFit/>
          </a:bodyPr>
          <a:lstStyle/>
          <a:p>
            <a:pPr>
              <a:lnSpc>
                <a:spcPct val="95000"/>
              </a:lnSpc>
            </a:pPr>
            <a:r>
              <a:rPr lang="en-US" sz="3200" dirty="0">
                <a:solidFill>
                  <a:schemeClr val="tx2"/>
                </a:solidFill>
              </a:rPr>
              <a:t>And the one year, some kind of varmint tore their nest, well two years, when the bank of the, uh built their nest on the east side the pond, some kind of varmint, I don't know, fox or a coon or a possum, something got tore the nest all to pieces and tore up the eggs.  </a:t>
            </a:r>
          </a:p>
        </p:txBody>
      </p:sp>
      <p:sp>
        <p:nvSpPr>
          <p:cNvPr id="123911" name="Text Box 7"/>
          <p:cNvSpPr txBox="1">
            <a:spLocks noChangeArrowheads="1"/>
          </p:cNvSpPr>
          <p:nvPr/>
        </p:nvSpPr>
        <p:spPr bwMode="auto">
          <a:xfrm>
            <a:off x="0" y="853441"/>
            <a:ext cx="9144000" cy="369332"/>
          </a:xfrm>
          <a:prstGeom prst="rect">
            <a:avLst/>
          </a:prstGeom>
          <a:noFill/>
          <a:ln w="9525">
            <a:noFill/>
            <a:miter lim="800000"/>
            <a:headEnd/>
            <a:tailEnd/>
          </a:ln>
          <a:effectLst/>
        </p:spPr>
        <p:txBody>
          <a:bodyPr>
            <a:spAutoFit/>
          </a:bodyPr>
          <a:lstStyle/>
          <a:p>
            <a:pPr algn="ctr">
              <a:spcBef>
                <a:spcPct val="50000"/>
              </a:spcBef>
            </a:pPr>
            <a:r>
              <a:rPr lang="en-US" sz="1800" b="1"/>
              <a:t>(74-year-old Anglo-American man, St. Paul's)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23910">
                                            <p:txEl>
                                              <p:pRg st="0" end="0"/>
                                            </p:txEl>
                                          </p:spTgt>
                                        </p:tgtEl>
                                        <p:attrNameLst>
                                          <p:attrName>style.visibility</p:attrName>
                                        </p:attrNameLst>
                                      </p:cBhvr>
                                      <p:to>
                                        <p:strVal val="visible"/>
                                      </p:to>
                                    </p:set>
                                    <p:animEffect transition="in" filter="circle(out)">
                                      <p:cBhvr>
                                        <p:cTn id="7" dur="1000"/>
                                        <p:tgtEl>
                                          <p:spTgt spid="123910">
                                            <p:txEl>
                                              <p:pRg st="0" end="0"/>
                                            </p:txEl>
                                          </p:spTgt>
                                        </p:tgtEl>
                                      </p:cBhvr>
                                    </p:animEffect>
                                  </p:childTnLst>
                                </p:cTn>
                              </p:par>
                            </p:childTnLst>
                          </p:cTn>
                        </p:par>
                        <p:par>
                          <p:cTn id="8" fill="hold">
                            <p:stCondLst>
                              <p:cond delay="1000"/>
                            </p:stCondLst>
                            <p:childTnLst>
                              <p:par>
                                <p:cTn id="9" presetID="10" presetClass="exit" presetSubtype="0" fill="hold" grpId="0" nodeType="afterEffect">
                                  <p:stCondLst>
                                    <p:cond delay="0"/>
                                  </p:stCondLst>
                                  <p:childTnLst>
                                    <p:animEffect transition="out" filter="fade">
                                      <p:cBhvr>
                                        <p:cTn id="10" dur="2000"/>
                                        <p:tgtEl>
                                          <p:spTgt spid="123906"/>
                                        </p:tgtEl>
                                      </p:cBhvr>
                                    </p:animEffect>
                                    <p:set>
                                      <p:cBhvr>
                                        <p:cTn id="11" dur="1" fill="hold">
                                          <p:stCondLst>
                                            <p:cond delay="1999"/>
                                          </p:stCondLst>
                                        </p:cTn>
                                        <p:tgtEl>
                                          <p:spTgt spid="12390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0" y="0"/>
            <a:ext cx="9144000" cy="5486400"/>
          </a:xfrm>
          <a:prstGeom prst="rect">
            <a:avLst/>
          </a:prstGeom>
          <a:gradFill rotWithShape="1">
            <a:gsLst>
              <a:gs pos="0">
                <a:srgbClr val="FFFFCC"/>
              </a:gs>
              <a:gs pos="100000">
                <a:srgbClr val="FFFFE9"/>
              </a:gs>
            </a:gsLst>
            <a:lin ang="5400000" scaled="1"/>
          </a:gradFill>
          <a:ln w="9525">
            <a:noFill/>
            <a:miter lim="800000"/>
            <a:headEnd/>
            <a:tailEnd/>
          </a:ln>
          <a:effectLst/>
        </p:spPr>
        <p:txBody>
          <a:bodyPr wrap="none" anchor="ctr"/>
          <a:lstStyle/>
          <a:p>
            <a:endParaRPr lang="en-US"/>
          </a:p>
        </p:txBody>
      </p:sp>
      <p:sp>
        <p:nvSpPr>
          <p:cNvPr id="72707" name="Rectangle 3"/>
          <p:cNvSpPr>
            <a:spLocks noChangeArrowheads="1"/>
          </p:cNvSpPr>
          <p:nvPr/>
        </p:nvSpPr>
        <p:spPr bwMode="auto">
          <a:xfrm>
            <a:off x="0" y="0"/>
            <a:ext cx="9144000" cy="670560"/>
          </a:xfrm>
          <a:prstGeom prst="rect">
            <a:avLst/>
          </a:prstGeom>
          <a:solidFill>
            <a:srgbClr val="A05000"/>
          </a:solidFill>
          <a:ln w="9525">
            <a:noFill/>
            <a:miter lim="800000"/>
            <a:headEnd/>
            <a:tailEnd/>
          </a:ln>
          <a:effectLst/>
        </p:spPr>
        <p:txBody>
          <a:bodyPr wrap="none" anchor="ctr"/>
          <a:lstStyle/>
          <a:p>
            <a:endParaRPr lang="en-US"/>
          </a:p>
        </p:txBody>
      </p:sp>
      <p:sp>
        <p:nvSpPr>
          <p:cNvPr id="72708" name="Text Box 4"/>
          <p:cNvSpPr txBox="1">
            <a:spLocks noChangeArrowheads="1"/>
          </p:cNvSpPr>
          <p:nvPr/>
        </p:nvSpPr>
        <p:spPr bwMode="auto">
          <a:xfrm>
            <a:off x="0" y="121920"/>
            <a:ext cx="9144000" cy="58477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3200">
                <a:solidFill>
                  <a:srgbClr val="FFFFCC"/>
                </a:solidFill>
              </a:rPr>
              <a:t>Sample:  Robeson County Anglo American</a:t>
            </a:r>
          </a:p>
        </p:txBody>
      </p:sp>
      <p:sp>
        <p:nvSpPr>
          <p:cNvPr id="72709" name="Rectangle 5"/>
          <p:cNvSpPr>
            <a:spLocks noChangeArrowheads="1"/>
          </p:cNvSpPr>
          <p:nvPr/>
        </p:nvSpPr>
        <p:spPr bwMode="auto">
          <a:xfrm>
            <a:off x="0" y="670560"/>
            <a:ext cx="9144000" cy="121920"/>
          </a:xfrm>
          <a:prstGeom prst="rect">
            <a:avLst/>
          </a:prstGeom>
          <a:gradFill rotWithShape="1">
            <a:gsLst>
              <a:gs pos="0">
                <a:srgbClr val="CC6600"/>
              </a:gs>
              <a:gs pos="100000">
                <a:schemeClr val="bg1"/>
              </a:gs>
            </a:gsLst>
            <a:lin ang="5400000" scaled="1"/>
          </a:gradFill>
          <a:ln w="9525">
            <a:noFill/>
            <a:miter lim="800000"/>
            <a:headEnd/>
            <a:tailEnd/>
          </a:ln>
          <a:effectLst/>
        </p:spPr>
        <p:txBody>
          <a:bodyPr wrap="none" anchor="ctr"/>
          <a:lstStyle/>
          <a:p>
            <a:pPr algn="ctr"/>
            <a:endParaRPr lang="en-US" sz="1800">
              <a:solidFill>
                <a:srgbClr val="000000"/>
              </a:solidFill>
            </a:endParaRPr>
          </a:p>
        </p:txBody>
      </p:sp>
      <p:sp>
        <p:nvSpPr>
          <p:cNvPr id="72710" name="Text Box 6"/>
          <p:cNvSpPr txBox="1">
            <a:spLocks noChangeArrowheads="1"/>
          </p:cNvSpPr>
          <p:nvPr/>
        </p:nvSpPr>
        <p:spPr bwMode="auto">
          <a:xfrm>
            <a:off x="457200" y="1600200"/>
            <a:ext cx="8305800" cy="3539430"/>
          </a:xfrm>
          <a:prstGeom prst="rect">
            <a:avLst/>
          </a:prstGeom>
          <a:noFill/>
          <a:ln w="9525">
            <a:noFill/>
            <a:miter lim="800000"/>
            <a:headEnd/>
            <a:tailEnd/>
          </a:ln>
          <a:effectLst/>
        </p:spPr>
        <p:txBody>
          <a:bodyPr>
            <a:spAutoFit/>
          </a:bodyPr>
          <a:lstStyle/>
          <a:p>
            <a:r>
              <a:rPr lang="en-US" sz="3200" dirty="0">
                <a:solidFill>
                  <a:schemeClr val="tx2"/>
                </a:solidFill>
              </a:rPr>
              <a:t>And they didn't reset, but the times that they have nested on the west bank, now you could walk right up, I'd walk up to them, get as close as I am to your feet.  She'd just set there, course she doesn't want me to be there, but she won't move.  The old gander </a:t>
            </a:r>
            <a:r>
              <a:rPr lang="en-US" sz="3200" b="1" i="1" dirty="0">
                <a:solidFill>
                  <a:schemeClr val="tx2"/>
                </a:solidFill>
              </a:rPr>
              <a:t>a-blew</a:t>
            </a:r>
            <a:r>
              <a:rPr lang="en-US" sz="3200" dirty="0">
                <a:solidFill>
                  <a:schemeClr val="tx2"/>
                </a:solidFill>
              </a:rPr>
              <a:t> at me. </a:t>
            </a:r>
          </a:p>
        </p:txBody>
      </p:sp>
      <p:sp>
        <p:nvSpPr>
          <p:cNvPr id="72713" name="Text Box 9"/>
          <p:cNvSpPr txBox="1">
            <a:spLocks noChangeArrowheads="1"/>
          </p:cNvSpPr>
          <p:nvPr/>
        </p:nvSpPr>
        <p:spPr bwMode="auto">
          <a:xfrm>
            <a:off x="0" y="1097281"/>
            <a:ext cx="9144000" cy="369332"/>
          </a:xfrm>
          <a:prstGeom prst="rect">
            <a:avLst/>
          </a:prstGeom>
          <a:noFill/>
          <a:ln w="9525">
            <a:noFill/>
            <a:miter lim="800000"/>
            <a:headEnd/>
            <a:tailEnd/>
          </a:ln>
          <a:effectLst/>
        </p:spPr>
        <p:txBody>
          <a:bodyPr>
            <a:spAutoFit/>
          </a:bodyPr>
          <a:lstStyle/>
          <a:p>
            <a:pPr algn="ctr">
              <a:spcBef>
                <a:spcPct val="50000"/>
              </a:spcBef>
            </a:pPr>
            <a:r>
              <a:rPr lang="en-US" sz="1800" b="1"/>
              <a:t>(74-year-old Anglo-American man, St. Paul's)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72710"/>
                                        </p:tgtEl>
                                        <p:attrNameLst>
                                          <p:attrName>style.visibility</p:attrName>
                                        </p:attrNameLst>
                                      </p:cBhvr>
                                      <p:to>
                                        <p:strVal val="visible"/>
                                      </p:to>
                                    </p:set>
                                    <p:animEffect transition="in" filter="circle(in)">
                                      <p:cBhvr>
                                        <p:cTn id="7" dur="1000"/>
                                        <p:tgtEl>
                                          <p:spTgt spid="72710"/>
                                        </p:tgtEl>
                                      </p:cBhvr>
                                    </p:animEffect>
                                  </p:childTnLst>
                                </p:cTn>
                              </p:par>
                            </p:childTnLst>
                          </p:cTn>
                        </p:par>
                        <p:par>
                          <p:cTn id="8" fill="hold">
                            <p:stCondLst>
                              <p:cond delay="1000"/>
                            </p:stCondLst>
                            <p:childTnLst>
                              <p:par>
                                <p:cTn id="9" presetID="10" presetClass="exit" presetSubtype="0" fill="hold" grpId="0" nodeType="afterEffect">
                                  <p:stCondLst>
                                    <p:cond delay="0"/>
                                  </p:stCondLst>
                                  <p:childTnLst>
                                    <p:animEffect transition="out" filter="fade">
                                      <p:cBhvr>
                                        <p:cTn id="10" dur="2000"/>
                                        <p:tgtEl>
                                          <p:spTgt spid="72706"/>
                                        </p:tgtEl>
                                      </p:cBhvr>
                                    </p:animEffect>
                                    <p:set>
                                      <p:cBhvr>
                                        <p:cTn id="11" dur="1" fill="hold">
                                          <p:stCondLst>
                                            <p:cond delay="1999"/>
                                          </p:stCondLst>
                                        </p:cTn>
                                        <p:tgtEl>
                                          <p:spTgt spid="7270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animBg="1"/>
      <p:bldP spid="727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ChangeArrowheads="1"/>
          </p:cNvSpPr>
          <p:nvPr/>
        </p:nvSpPr>
        <p:spPr bwMode="auto">
          <a:xfrm>
            <a:off x="0" y="0"/>
            <a:ext cx="9144000" cy="5486400"/>
          </a:xfrm>
          <a:prstGeom prst="rect">
            <a:avLst/>
          </a:prstGeom>
          <a:gradFill rotWithShape="1">
            <a:gsLst>
              <a:gs pos="0">
                <a:srgbClr val="FFFFCC"/>
              </a:gs>
              <a:gs pos="100000">
                <a:srgbClr val="FFFFE9"/>
              </a:gs>
            </a:gsLst>
            <a:lin ang="5400000" scaled="1"/>
          </a:gradFill>
          <a:ln w="9525">
            <a:noFill/>
            <a:miter lim="800000"/>
            <a:headEnd/>
            <a:tailEnd/>
          </a:ln>
          <a:effectLst/>
        </p:spPr>
        <p:txBody>
          <a:bodyPr wrap="none" anchor="ctr"/>
          <a:lstStyle/>
          <a:p>
            <a:endParaRPr lang="en-US"/>
          </a:p>
        </p:txBody>
      </p:sp>
      <p:sp>
        <p:nvSpPr>
          <p:cNvPr id="125955" name="Rectangle 3"/>
          <p:cNvSpPr>
            <a:spLocks noChangeArrowheads="1"/>
          </p:cNvSpPr>
          <p:nvPr/>
        </p:nvSpPr>
        <p:spPr bwMode="auto">
          <a:xfrm>
            <a:off x="0" y="0"/>
            <a:ext cx="9144000" cy="792480"/>
          </a:xfrm>
          <a:prstGeom prst="rect">
            <a:avLst/>
          </a:prstGeom>
          <a:solidFill>
            <a:srgbClr val="A05000"/>
          </a:solidFill>
          <a:ln w="9525">
            <a:noFill/>
            <a:miter lim="800000"/>
            <a:headEnd/>
            <a:tailEnd/>
          </a:ln>
          <a:effectLst/>
        </p:spPr>
        <p:txBody>
          <a:bodyPr wrap="none" anchor="ctr"/>
          <a:lstStyle/>
          <a:p>
            <a:endParaRPr lang="en-US"/>
          </a:p>
        </p:txBody>
      </p:sp>
      <p:sp>
        <p:nvSpPr>
          <p:cNvPr id="125956" name="Text Box 4"/>
          <p:cNvSpPr txBox="1">
            <a:spLocks noChangeArrowheads="1"/>
          </p:cNvSpPr>
          <p:nvPr/>
        </p:nvSpPr>
        <p:spPr bwMode="auto">
          <a:xfrm>
            <a:off x="0" y="121920"/>
            <a:ext cx="9144000" cy="58477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3200">
                <a:solidFill>
                  <a:srgbClr val="FFFFCC"/>
                </a:solidFill>
              </a:rPr>
              <a:t>Sample:  Robeson County Anglo American</a:t>
            </a:r>
          </a:p>
        </p:txBody>
      </p:sp>
      <p:sp>
        <p:nvSpPr>
          <p:cNvPr id="125957" name="Rectangle 5"/>
          <p:cNvSpPr>
            <a:spLocks noChangeArrowheads="1"/>
          </p:cNvSpPr>
          <p:nvPr/>
        </p:nvSpPr>
        <p:spPr bwMode="auto">
          <a:xfrm>
            <a:off x="0" y="792480"/>
            <a:ext cx="9144000" cy="121920"/>
          </a:xfrm>
          <a:prstGeom prst="rect">
            <a:avLst/>
          </a:prstGeom>
          <a:gradFill rotWithShape="1">
            <a:gsLst>
              <a:gs pos="0">
                <a:srgbClr val="CC6600"/>
              </a:gs>
              <a:gs pos="100000">
                <a:schemeClr val="bg1"/>
              </a:gs>
            </a:gsLst>
            <a:lin ang="5400000" scaled="1"/>
          </a:gradFill>
          <a:ln w="9525">
            <a:noFill/>
            <a:miter lim="800000"/>
            <a:headEnd/>
            <a:tailEnd/>
          </a:ln>
          <a:effectLst/>
        </p:spPr>
        <p:txBody>
          <a:bodyPr wrap="none" anchor="ctr"/>
          <a:lstStyle/>
          <a:p>
            <a:pPr algn="ctr"/>
            <a:endParaRPr lang="en-US" sz="1800">
              <a:solidFill>
                <a:srgbClr val="000000"/>
              </a:solidFill>
            </a:endParaRPr>
          </a:p>
        </p:txBody>
      </p:sp>
      <p:sp>
        <p:nvSpPr>
          <p:cNvPr id="125958" name="Text Box 6"/>
          <p:cNvSpPr txBox="1">
            <a:spLocks noChangeArrowheads="1"/>
          </p:cNvSpPr>
          <p:nvPr/>
        </p:nvSpPr>
        <p:spPr bwMode="auto">
          <a:xfrm>
            <a:off x="609600" y="1706880"/>
            <a:ext cx="8305800" cy="3293209"/>
          </a:xfrm>
          <a:prstGeom prst="rect">
            <a:avLst/>
          </a:prstGeom>
          <a:noFill/>
          <a:ln w="9525">
            <a:noFill/>
            <a:miter lim="800000"/>
            <a:headEnd/>
            <a:tailEnd/>
          </a:ln>
          <a:effectLst/>
        </p:spPr>
        <p:txBody>
          <a:bodyPr>
            <a:spAutoFit/>
          </a:bodyPr>
          <a:lstStyle/>
          <a:p>
            <a:r>
              <a:rPr lang="en-US" sz="3200">
                <a:solidFill>
                  <a:schemeClr val="tx2"/>
                </a:solidFill>
              </a:rPr>
              <a:t>But uh, she's hatched five once and six twice, but I know that you--now when </a:t>
            </a:r>
            <a:r>
              <a:rPr lang="en-US" sz="3200" b="1" i="1">
                <a:solidFill>
                  <a:schemeClr val="tx2"/>
                </a:solidFill>
              </a:rPr>
              <a:t>they hatches</a:t>
            </a:r>
            <a:r>
              <a:rPr lang="en-US" sz="3200">
                <a:solidFill>
                  <a:schemeClr val="tx2"/>
                </a:solidFill>
              </a:rPr>
              <a:t> those birds, the last hatch last year.  I reckon I was there late in the afternoon looking at her, and I knew it was about time. </a:t>
            </a:r>
          </a:p>
          <a:p>
            <a:pPr>
              <a:spcBef>
                <a:spcPct val="50000"/>
              </a:spcBef>
            </a:pPr>
            <a:endParaRPr lang="en-US" sz="3200">
              <a:solidFill>
                <a:schemeClr val="tx2"/>
              </a:solidFill>
            </a:endParaRPr>
          </a:p>
        </p:txBody>
      </p:sp>
      <p:pic>
        <p:nvPicPr>
          <p:cNvPr id="125959" name="Picture 7" descr="Lumbeebar"/>
          <p:cNvPicPr>
            <a:picLocks noChangeAspect="1" noChangeArrowheads="1"/>
          </p:cNvPicPr>
          <p:nvPr/>
        </p:nvPicPr>
        <p:blipFill>
          <a:blip r:embed="rId3" cstate="print"/>
          <a:srcRect/>
          <a:stretch>
            <a:fillRect/>
          </a:stretch>
        </p:blipFill>
        <p:spPr bwMode="auto">
          <a:xfrm>
            <a:off x="2590800" y="4511040"/>
            <a:ext cx="3810000" cy="751840"/>
          </a:xfrm>
          <a:prstGeom prst="rect">
            <a:avLst/>
          </a:prstGeom>
          <a:noFill/>
        </p:spPr>
      </p:pic>
      <p:sp>
        <p:nvSpPr>
          <p:cNvPr id="125960" name="Text Box 8"/>
          <p:cNvSpPr txBox="1">
            <a:spLocks noChangeArrowheads="1"/>
          </p:cNvSpPr>
          <p:nvPr/>
        </p:nvSpPr>
        <p:spPr bwMode="auto">
          <a:xfrm>
            <a:off x="0" y="975361"/>
            <a:ext cx="9144000" cy="369332"/>
          </a:xfrm>
          <a:prstGeom prst="rect">
            <a:avLst/>
          </a:prstGeom>
          <a:noFill/>
          <a:ln w="9525">
            <a:noFill/>
            <a:miter lim="800000"/>
            <a:headEnd/>
            <a:tailEnd/>
          </a:ln>
          <a:effectLst/>
        </p:spPr>
        <p:txBody>
          <a:bodyPr>
            <a:spAutoFit/>
          </a:bodyPr>
          <a:lstStyle/>
          <a:p>
            <a:pPr algn="ctr">
              <a:spcBef>
                <a:spcPct val="50000"/>
              </a:spcBef>
            </a:pPr>
            <a:r>
              <a:rPr lang="en-US" sz="1800" b="1"/>
              <a:t>(74-year-old Anglo-American man, St. Paul's)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25958"/>
                                        </p:tgtEl>
                                        <p:attrNameLst>
                                          <p:attrName>style.visibility</p:attrName>
                                        </p:attrNameLst>
                                      </p:cBhvr>
                                      <p:to>
                                        <p:strVal val="visible"/>
                                      </p:to>
                                    </p:set>
                                    <p:animEffect transition="in" filter="circle(in)">
                                      <p:cBhvr>
                                        <p:cTn id="7" dur="2000"/>
                                        <p:tgtEl>
                                          <p:spTgt spid="125958"/>
                                        </p:tgtEl>
                                      </p:cBhvr>
                                    </p:animEffect>
                                  </p:childTnLst>
                                </p:cTn>
                              </p:par>
                            </p:childTnLst>
                          </p:cTn>
                        </p:par>
                        <p:par>
                          <p:cTn id="8" fill="hold">
                            <p:stCondLst>
                              <p:cond delay="2000"/>
                            </p:stCondLst>
                            <p:childTnLst>
                              <p:par>
                                <p:cTn id="9" presetID="10" presetClass="exit" presetSubtype="0" fill="hold" grpId="0" nodeType="afterEffect">
                                  <p:stCondLst>
                                    <p:cond delay="0"/>
                                  </p:stCondLst>
                                  <p:childTnLst>
                                    <p:animEffect transition="out" filter="fade">
                                      <p:cBhvr>
                                        <p:cTn id="10" dur="2000"/>
                                        <p:tgtEl>
                                          <p:spTgt spid="125954"/>
                                        </p:tgtEl>
                                      </p:cBhvr>
                                    </p:animEffect>
                                    <p:set>
                                      <p:cBhvr>
                                        <p:cTn id="11" dur="1" fill="hold">
                                          <p:stCondLst>
                                            <p:cond delay="1999"/>
                                          </p:stCondLst>
                                        </p:cTn>
                                        <p:tgtEl>
                                          <p:spTgt spid="125954"/>
                                        </p:tgtEl>
                                        <p:attrNameLst>
                                          <p:attrName>style.visibility</p:attrName>
                                        </p:attrNameLst>
                                      </p:cBhvr>
                                      <p:to>
                                        <p:strVal val="hidden"/>
                                      </p:to>
                                    </p:set>
                                  </p:childTnLst>
                                </p:cTn>
                              </p:par>
                            </p:childTnLst>
                          </p:cTn>
                        </p:par>
                        <p:par>
                          <p:cTn id="12" fill="hold">
                            <p:stCondLst>
                              <p:cond delay="4000"/>
                            </p:stCondLst>
                            <p:childTnLst>
                              <p:par>
                                <p:cTn id="13" presetID="9" presetClass="entr" presetSubtype="0" fill="hold" nodeType="afterEffect">
                                  <p:stCondLst>
                                    <p:cond delay="0"/>
                                  </p:stCondLst>
                                  <p:childTnLst>
                                    <p:set>
                                      <p:cBhvr>
                                        <p:cTn id="14" dur="1" fill="hold">
                                          <p:stCondLst>
                                            <p:cond delay="0"/>
                                          </p:stCondLst>
                                        </p:cTn>
                                        <p:tgtEl>
                                          <p:spTgt spid="125959"/>
                                        </p:tgtEl>
                                        <p:attrNameLst>
                                          <p:attrName>style.visibility</p:attrName>
                                        </p:attrNameLst>
                                      </p:cBhvr>
                                      <p:to>
                                        <p:strVal val="visible"/>
                                      </p:to>
                                    </p:set>
                                    <p:animEffect transition="in" filter="dissolve">
                                      <p:cBhvr>
                                        <p:cTn id="15" dur="500"/>
                                        <p:tgtEl>
                                          <p:spTgt spid="1259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4" grpId="0" animBg="1"/>
      <p:bldP spid="12595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Identification of </a:t>
            </a:r>
            <a:r>
              <a:rPr lang="en-US" dirty="0" err="1" smtClean="0">
                <a:solidFill>
                  <a:srgbClr val="FF0000"/>
                </a:solidFill>
              </a:rPr>
              <a:t>Lumbee</a:t>
            </a:r>
            <a:r>
              <a:rPr lang="en-US" dirty="0" smtClean="0">
                <a:solidFill>
                  <a:srgbClr val="FF0000"/>
                </a:solidFill>
              </a:rPr>
              <a:t> Speakers </a:t>
            </a: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1" y="0"/>
            <a:ext cx="1762125" cy="236220"/>
          </a:xfrm>
          <a:prstGeom prst="rect">
            <a:avLst/>
          </a:prstGeom>
          <a:noFill/>
          <a:ln w="9525">
            <a:noFill/>
            <a:miter lim="800000"/>
            <a:headEnd/>
            <a:tailEnd/>
          </a:ln>
        </p:spPr>
      </p:pic>
      <p:pic>
        <p:nvPicPr>
          <p:cNvPr id="6" name="Picture 6" descr="C:\Documents and Settings\jlreaser\My Documents\My Pictures\NCLLPlogos\logo-byline copy.jpg"/>
          <p:cNvPicPr>
            <a:picLocks noChangeAspect="1" noChangeArrowheads="1"/>
          </p:cNvPicPr>
          <p:nvPr/>
        </p:nvPicPr>
        <p:blipFill>
          <a:blip r:embed="rId4" cstate="print">
            <a:lum bright="40000"/>
          </a:blip>
          <a:srcRect/>
          <a:stretch>
            <a:fillRect/>
          </a:stretch>
        </p:blipFill>
        <p:spPr bwMode="auto">
          <a:xfrm>
            <a:off x="7732854" y="4815841"/>
            <a:ext cx="1411146" cy="670559"/>
          </a:xfrm>
          <a:prstGeom prst="rect">
            <a:avLst/>
          </a:prstGeom>
          <a:noFill/>
        </p:spPr>
      </p:pic>
      <p:graphicFrame>
        <p:nvGraphicFramePr>
          <p:cNvPr id="7" name="Group 8"/>
          <p:cNvGraphicFramePr>
            <a:graphicFrameLocks noGrp="1"/>
          </p:cNvGraphicFramePr>
          <p:nvPr>
            <p:ph idx="1"/>
          </p:nvPr>
        </p:nvGraphicFramePr>
        <p:xfrm>
          <a:off x="457200" y="1280160"/>
          <a:ext cx="8382000" cy="3759454"/>
        </p:xfrm>
        <a:graphic>
          <a:graphicData uri="http://schemas.openxmlformats.org/drawingml/2006/table">
            <a:tbl>
              <a:tblPr/>
              <a:tblGrid>
                <a:gridCol w="1828800"/>
                <a:gridCol w="2209800"/>
                <a:gridCol w="2133600"/>
                <a:gridCol w="2209800"/>
              </a:tblGrid>
              <a:tr h="1292352">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600" b="1" i="0" u="none" strike="noStrike" cap="none" normalizeH="0" baseline="0" dirty="0" smtClean="0">
                          <a:ln>
                            <a:noFill/>
                          </a:ln>
                          <a:solidFill>
                            <a:srgbClr val="000000"/>
                          </a:solidFill>
                          <a:effectLst/>
                          <a:latin typeface="Verdana" pitchFamily="34" charset="0"/>
                          <a:cs typeface="Times New Roman" pitchFamily="18" charset="0"/>
                        </a:rPr>
                        <a:t>Regional Group</a:t>
                      </a:r>
                      <a:endParaRPr kumimoji="0" lang="en-US" sz="1600" b="0" i="0" u="none" strike="noStrike" cap="none" normalizeH="0" baseline="0" dirty="0" smtClean="0">
                        <a:ln>
                          <a:noFill/>
                        </a:ln>
                        <a:solidFill>
                          <a:srgbClr val="000000"/>
                        </a:solidFill>
                        <a:effectLst/>
                        <a:latin typeface="Arial" charset="0"/>
                      </a:endParaRPr>
                    </a:p>
                  </a:txBody>
                  <a:tcPr marT="36576" marB="36576" horzOverflow="overflow">
                    <a:lnL cap="flat">
                      <a:noFill/>
                    </a:lnL>
                    <a:lnR>
                      <a:noFill/>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en-US" sz="1600" b="1" i="0" u="none" strike="noStrike" cap="none" normalizeH="0" baseline="0" dirty="0" smtClean="0">
                          <a:ln>
                            <a:noFill/>
                          </a:ln>
                          <a:solidFill>
                            <a:srgbClr val="000000"/>
                          </a:solidFill>
                          <a:effectLst/>
                          <a:latin typeface="Verdana" pitchFamily="34" charset="0"/>
                          <a:cs typeface="Times New Roman" pitchFamily="18" charset="0"/>
                        </a:rPr>
                        <a:t>Correct Speaker Identification</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sz="1600" b="1" i="1" u="none" strike="noStrike" cap="none" normalizeH="0" baseline="0" dirty="0" err="1" smtClean="0">
                          <a:ln>
                            <a:noFill/>
                          </a:ln>
                          <a:solidFill>
                            <a:srgbClr val="000000"/>
                          </a:solidFill>
                          <a:effectLst/>
                          <a:latin typeface="Verdana" pitchFamily="34" charset="0"/>
                          <a:cs typeface="Times New Roman" pitchFamily="18" charset="0"/>
                        </a:rPr>
                        <a:t>Lumbee</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36576" marB="36576" horzOverflow="overflow">
                    <a:lnL>
                      <a:noFill/>
                    </a:lnL>
                    <a:lnR>
                      <a:noFill/>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600" b="1" i="0" u="none" strike="noStrike" cap="none" normalizeH="0" baseline="0" dirty="0" smtClean="0">
                          <a:ln>
                            <a:noFill/>
                          </a:ln>
                          <a:solidFill>
                            <a:srgbClr val="000000"/>
                          </a:solidFill>
                          <a:effectLst/>
                          <a:latin typeface="Verdana" pitchFamily="34" charset="0"/>
                          <a:cs typeface="Times New Roman" pitchFamily="18" charset="0"/>
                        </a:rPr>
                        <a:t>Correct Speaker Identification</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228600" algn="l"/>
                        </a:tabLst>
                      </a:pPr>
                      <a:r>
                        <a:rPr kumimoji="0" lang="en-US" sz="1600" b="1" i="1" u="none" strike="noStrike" cap="none" normalizeH="0" baseline="0" dirty="0" smtClean="0">
                          <a:ln>
                            <a:noFill/>
                          </a:ln>
                          <a:solidFill>
                            <a:srgbClr val="000000"/>
                          </a:solidFill>
                          <a:effectLst/>
                          <a:latin typeface="Verdana" pitchFamily="34" charset="0"/>
                          <a:cs typeface="Times New Roman" pitchFamily="18" charset="0"/>
                        </a:rPr>
                        <a:t>Anglo American</a:t>
                      </a:r>
                      <a:endParaRPr kumimoji="0" lang="en-US" sz="1600" b="0" i="0" u="none" strike="noStrike" cap="none" normalizeH="0" baseline="0" dirty="0" smtClean="0">
                        <a:ln>
                          <a:noFill/>
                        </a:ln>
                        <a:solidFill>
                          <a:srgbClr val="000000"/>
                        </a:solidFill>
                        <a:effectLst/>
                        <a:latin typeface="Arial" charset="0"/>
                      </a:endParaRPr>
                    </a:p>
                  </a:txBody>
                  <a:tcPr marT="36576" marB="36576" horzOverflow="overflow">
                    <a:lnL>
                      <a:noFill/>
                    </a:lnL>
                    <a:lnR>
                      <a:noFill/>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600" b="1" i="0" u="none" strike="noStrike" cap="none" normalizeH="0" baseline="0" dirty="0" smtClean="0">
                          <a:ln>
                            <a:noFill/>
                          </a:ln>
                          <a:solidFill>
                            <a:srgbClr val="000000"/>
                          </a:solidFill>
                          <a:effectLst/>
                          <a:latin typeface="Verdana" pitchFamily="34" charset="0"/>
                          <a:cs typeface="Times New Roman" pitchFamily="18" charset="0"/>
                        </a:rPr>
                        <a:t>Correct Speaker Identification</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228600" algn="l"/>
                        </a:tabLst>
                      </a:pPr>
                      <a:r>
                        <a:rPr kumimoji="0" lang="en-US" sz="1600" b="1" i="1" u="none" strike="noStrike" cap="none" normalizeH="0" baseline="0" dirty="0" smtClean="0">
                          <a:ln>
                            <a:noFill/>
                          </a:ln>
                          <a:solidFill>
                            <a:srgbClr val="000000"/>
                          </a:solidFill>
                          <a:effectLst/>
                          <a:latin typeface="Verdana" pitchFamily="34" charset="0"/>
                          <a:cs typeface="Times New Roman" pitchFamily="18" charset="0"/>
                        </a:rPr>
                        <a:t>African American</a:t>
                      </a:r>
                      <a:endParaRPr kumimoji="0" lang="en-US" sz="1600" b="0" i="0" u="none" strike="noStrike" cap="none" normalizeH="0" baseline="0" dirty="0" smtClean="0">
                        <a:ln>
                          <a:noFill/>
                        </a:ln>
                        <a:solidFill>
                          <a:srgbClr val="000000"/>
                        </a:solidFill>
                        <a:effectLst/>
                        <a:latin typeface="Arial" charset="0"/>
                      </a:endParaRPr>
                    </a:p>
                  </a:txBody>
                  <a:tcPr marT="36576" marB="36576" horzOverflow="overflow">
                    <a:lnL>
                      <a:noFill/>
                    </a:lnL>
                    <a:lnR cap="flat">
                      <a:noFill/>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r>
              <a:tr h="804672">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en-US" sz="1600" b="1" i="0" u="none" strike="noStrike" cap="none" normalizeH="0" baseline="0" dirty="0" smtClean="0">
                          <a:ln>
                            <a:noFill/>
                          </a:ln>
                          <a:solidFill>
                            <a:srgbClr val="000000"/>
                          </a:solidFill>
                          <a:effectLst/>
                          <a:latin typeface="Verdana" pitchFamily="34" charset="0"/>
                          <a:cs typeface="Times New Roman" pitchFamily="18" charset="0"/>
                        </a:rPr>
                        <a:t>Robeson County</a:t>
                      </a:r>
                      <a:br>
                        <a:rPr kumimoji="0" lang="en-US" sz="1600" b="1" i="0" u="none" strike="noStrike" cap="none" normalizeH="0" baseline="0" dirty="0" smtClean="0">
                          <a:ln>
                            <a:noFill/>
                          </a:ln>
                          <a:solidFill>
                            <a:srgbClr val="000000"/>
                          </a:solidFill>
                          <a:effectLst/>
                          <a:latin typeface="Verdana" pitchFamily="34" charset="0"/>
                          <a:cs typeface="Times New Roman" pitchFamily="18" charset="0"/>
                        </a:rPr>
                      </a:br>
                      <a:r>
                        <a:rPr kumimoji="0" lang="en-US" sz="1600" b="0" i="0" u="none" strike="noStrike" cap="none" normalizeH="0" baseline="0" dirty="0" smtClean="0">
                          <a:ln>
                            <a:noFill/>
                          </a:ln>
                          <a:solidFill>
                            <a:srgbClr val="000000"/>
                          </a:solidFill>
                          <a:effectLst/>
                          <a:latin typeface="Verdana" pitchFamily="34" charset="0"/>
                          <a:cs typeface="Times New Roman" pitchFamily="18" charset="0"/>
                        </a:rPr>
                        <a:t>(N=41)</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36576" marB="36576" horzOverflow="overflow">
                    <a:lnL cap="flat">
                      <a:noFill/>
                    </a:lnL>
                    <a:lnR>
                      <a:noFill/>
                    </a:lnR>
                    <a:lnT w="12700" cap="flat" cmpd="sng" algn="ctr">
                      <a:solidFill>
                        <a:schemeClr val="hlink"/>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600" b="0" i="0" u="none" strike="noStrike" cap="none" normalizeH="0" baseline="0" dirty="0" smtClean="0">
                          <a:ln>
                            <a:noFill/>
                          </a:ln>
                          <a:solidFill>
                            <a:schemeClr val="tx1"/>
                          </a:solidFill>
                          <a:effectLst/>
                          <a:latin typeface="Verdana" pitchFamily="34" charset="0"/>
                          <a:cs typeface="Times New Roman" pitchFamily="18" charset="0"/>
                        </a:rPr>
                        <a:t>81%</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36576" marB="36576" horzOverflow="overflow">
                    <a:lnL>
                      <a:noFill/>
                    </a:lnL>
                    <a:lnR>
                      <a:noFill/>
                    </a:lnR>
                    <a:lnT w="12700" cap="flat" cmpd="sng" algn="ctr">
                      <a:solidFill>
                        <a:schemeClr val="hlink"/>
                      </a:solidFill>
                      <a:prstDash val="solid"/>
                      <a:round/>
                      <a:headEnd type="none" w="med" len="med"/>
                      <a:tailEnd type="none" w="med" len="med"/>
                    </a:lnT>
                    <a:lnB>
                      <a:noFill/>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600" b="0" i="0" u="none" strike="noStrike" cap="none" normalizeH="0" baseline="0" dirty="0" smtClean="0">
                          <a:ln>
                            <a:noFill/>
                          </a:ln>
                          <a:solidFill>
                            <a:srgbClr val="000000"/>
                          </a:solidFill>
                          <a:effectLst/>
                          <a:latin typeface="Verdana" pitchFamily="34" charset="0"/>
                          <a:cs typeface="Times New Roman" pitchFamily="18" charset="0"/>
                        </a:rPr>
                        <a:t>74 %</a:t>
                      </a:r>
                      <a:endParaRPr kumimoji="0" lang="en-US" sz="1600" b="0" i="0" u="none" strike="noStrike" cap="none" normalizeH="0" baseline="0" dirty="0" smtClean="0">
                        <a:ln>
                          <a:noFill/>
                        </a:ln>
                        <a:solidFill>
                          <a:srgbClr val="000000"/>
                        </a:solidFill>
                        <a:effectLst/>
                        <a:latin typeface="Arial" charset="0"/>
                      </a:endParaRPr>
                    </a:p>
                  </a:txBody>
                  <a:tcPr marT="36576" marB="36576" horzOverflow="overflow">
                    <a:lnL>
                      <a:noFill/>
                    </a:lnL>
                    <a:lnR>
                      <a:noFill/>
                    </a:lnR>
                    <a:lnT w="12700" cap="flat" cmpd="sng" algn="ctr">
                      <a:solidFill>
                        <a:schemeClr val="hlink"/>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600" b="0" i="0" u="none" strike="noStrike" cap="none" normalizeH="0" baseline="0" dirty="0" smtClean="0">
                          <a:ln>
                            <a:noFill/>
                          </a:ln>
                          <a:solidFill>
                            <a:srgbClr val="000000"/>
                          </a:solidFill>
                          <a:effectLst/>
                          <a:latin typeface="Verdana" pitchFamily="34" charset="0"/>
                          <a:cs typeface="Times New Roman" pitchFamily="18" charset="0"/>
                        </a:rPr>
                        <a:t>95%</a:t>
                      </a:r>
                      <a:endParaRPr kumimoji="0" lang="en-US" sz="1600" b="0" i="0" u="none" strike="noStrike" cap="none" normalizeH="0" baseline="0" dirty="0" smtClean="0">
                        <a:ln>
                          <a:noFill/>
                        </a:ln>
                        <a:solidFill>
                          <a:srgbClr val="000000"/>
                        </a:solidFill>
                        <a:effectLst/>
                        <a:latin typeface="Arial" charset="0"/>
                      </a:endParaRPr>
                    </a:p>
                  </a:txBody>
                  <a:tcPr marT="36576" marB="36576" horzOverflow="overflow">
                    <a:lnL>
                      <a:noFill/>
                    </a:lnL>
                    <a:lnR cap="flat">
                      <a:noFill/>
                    </a:lnR>
                    <a:lnT w="12700" cap="flat" cmpd="sng" algn="ctr">
                      <a:solidFill>
                        <a:schemeClr val="hlink"/>
                      </a:solidFill>
                      <a:prstDash val="solid"/>
                      <a:round/>
                      <a:headEnd type="none" w="med" len="med"/>
                      <a:tailEnd type="none" w="med" len="med"/>
                    </a:lnT>
                    <a:lnB>
                      <a:noFill/>
                    </a:lnB>
                    <a:lnTlToBr>
                      <a:noFill/>
                    </a:lnTlToBr>
                    <a:lnBlToTr>
                      <a:noFill/>
                    </a:lnBlToTr>
                    <a:noFill/>
                  </a:tcPr>
                </a:tc>
              </a:tr>
              <a:tr h="72009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en-US" sz="1600" b="1" i="0" u="none" strike="noStrike" cap="none" normalizeH="0" baseline="0" dirty="0" smtClean="0">
                          <a:ln>
                            <a:noFill/>
                          </a:ln>
                          <a:solidFill>
                            <a:srgbClr val="000000"/>
                          </a:solidFill>
                          <a:effectLst/>
                          <a:latin typeface="Verdana" pitchFamily="34" charset="0"/>
                          <a:cs typeface="Times New Roman" pitchFamily="18" charset="0"/>
                        </a:rPr>
                        <a:t>Raleigh, NC</a:t>
                      </a:r>
                      <a:r>
                        <a:rPr kumimoji="0" lang="en-US" sz="1600" b="0" i="0" u="none" strike="noStrike" cap="none" normalizeH="0" baseline="0" dirty="0" smtClean="0">
                          <a:ln>
                            <a:noFill/>
                          </a:ln>
                          <a:solidFill>
                            <a:srgbClr val="000000"/>
                          </a:solidFill>
                          <a:effectLst/>
                          <a:latin typeface="Verdana" pitchFamily="34" charset="0"/>
                          <a:cs typeface="Times New Roman" pitchFamily="18" charset="0"/>
                        </a:rPr>
                        <a:t> (N = 37)</a:t>
                      </a:r>
                      <a:endParaRPr kumimoji="0" lang="en-US" sz="1600" b="0" i="0" u="none" strike="noStrike" cap="none" normalizeH="0" baseline="0" dirty="0" smtClean="0">
                        <a:ln>
                          <a:noFill/>
                        </a:ln>
                        <a:solidFill>
                          <a:srgbClr val="000000"/>
                        </a:solidFill>
                        <a:effectLst/>
                        <a:latin typeface="Arial" charset="0"/>
                      </a:endParaRPr>
                    </a:p>
                  </a:txBody>
                  <a:tcPr marT="36576" marB="36576"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600" b="0" i="0" u="none" strike="noStrike" cap="none" normalizeH="0" baseline="0" dirty="0" smtClean="0">
                          <a:ln>
                            <a:noFill/>
                          </a:ln>
                          <a:solidFill>
                            <a:schemeClr val="tx1"/>
                          </a:solidFill>
                          <a:effectLst/>
                          <a:latin typeface="Verdana" pitchFamily="34" charset="0"/>
                          <a:cs typeface="Times New Roman" pitchFamily="18" charset="0"/>
                        </a:rPr>
                        <a:t>38%</a:t>
                      </a:r>
                      <a:endParaRPr kumimoji="0" lang="en-US" sz="1600" b="0" i="0" u="none" strike="noStrike" cap="none" normalizeH="0" baseline="0" dirty="0" smtClean="0">
                        <a:ln>
                          <a:noFill/>
                        </a:ln>
                        <a:solidFill>
                          <a:schemeClr val="tx1"/>
                        </a:solidFill>
                        <a:effectLst/>
                        <a:latin typeface="Arial" charset="0"/>
                      </a:endParaRPr>
                    </a:p>
                  </a:txBody>
                  <a:tcPr marT="36576" marB="36576" horzOverflow="overflow">
                    <a:lnL>
                      <a:noFill/>
                    </a:lnL>
                    <a:lnR>
                      <a:noFill/>
                    </a:lnR>
                    <a:lnT>
                      <a:noFill/>
                    </a:lnT>
                    <a:lnB w="12700" cap="flat" cmpd="sng" algn="ctr">
                      <a:solidFill>
                        <a:schemeClr val="hlink"/>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600" b="0" i="0" u="none" strike="noStrike" cap="none" normalizeH="0" baseline="0" smtClean="0">
                          <a:ln>
                            <a:noFill/>
                          </a:ln>
                          <a:solidFill>
                            <a:srgbClr val="000000"/>
                          </a:solidFill>
                          <a:effectLst/>
                          <a:latin typeface="Verdana" pitchFamily="34" charset="0"/>
                          <a:cs typeface="Times New Roman" pitchFamily="18" charset="0"/>
                        </a:rPr>
                        <a:t>80%</a:t>
                      </a:r>
                      <a:endParaRPr kumimoji="0" lang="en-US" sz="1600" b="0" i="0" u="none" strike="noStrike" cap="none" normalizeH="0" baseline="0" smtClean="0">
                        <a:ln>
                          <a:noFill/>
                        </a:ln>
                        <a:solidFill>
                          <a:srgbClr val="000000"/>
                        </a:solidFill>
                        <a:effectLst/>
                        <a:latin typeface="Arial" charset="0"/>
                      </a:endParaRPr>
                    </a:p>
                  </a:txBody>
                  <a:tcPr marT="36576" marB="3657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600" b="0" i="0" u="none" strike="noStrike" cap="none" normalizeH="0" baseline="0" dirty="0" smtClean="0">
                          <a:ln>
                            <a:noFill/>
                          </a:ln>
                          <a:solidFill>
                            <a:srgbClr val="000000"/>
                          </a:solidFill>
                          <a:effectLst/>
                          <a:latin typeface="Verdana" pitchFamily="34" charset="0"/>
                          <a:cs typeface="Times New Roman" pitchFamily="18" charset="0"/>
                        </a:rPr>
                        <a:t>91%</a:t>
                      </a:r>
                      <a:endParaRPr kumimoji="0" lang="en-US" sz="1600" b="0" i="0" u="none" strike="noStrike" cap="none" normalizeH="0" baseline="0" dirty="0" smtClean="0">
                        <a:ln>
                          <a:noFill/>
                        </a:ln>
                        <a:solidFill>
                          <a:srgbClr val="000000"/>
                        </a:solidFill>
                        <a:effectLst/>
                        <a:latin typeface="Arial" charset="0"/>
                      </a:endParaRPr>
                    </a:p>
                  </a:txBody>
                  <a:tcPr marT="36576" marB="36576" horzOverflow="overflow">
                    <a:lnL>
                      <a:noFill/>
                    </a:lnL>
                    <a:lnR cap="flat">
                      <a:noFill/>
                    </a:lnR>
                    <a:lnT>
                      <a:noFill/>
                    </a:lnT>
                    <a:lnB>
                      <a:noFill/>
                    </a:lnB>
                    <a:lnTlToBr>
                      <a:noFill/>
                    </a:lnTlToBr>
                    <a:lnBlToTr>
                      <a:noFill/>
                    </a:lnBlToTr>
                    <a:noFill/>
                  </a:tcPr>
                </a:tc>
              </a:tr>
              <a:tr h="9423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0" i="0" u="none" strike="noStrike" cap="none" normalizeH="0" baseline="0" dirty="0" smtClean="0">
                        <a:ln>
                          <a:noFill/>
                        </a:ln>
                        <a:solidFill>
                          <a:srgbClr val="000000"/>
                        </a:solidFill>
                        <a:effectLst/>
                        <a:latin typeface="Arial" charset="0"/>
                      </a:endParaRPr>
                    </a:p>
                  </a:txBody>
                  <a:tcPr marT="36576" marB="36576" horzOverflow="overflow">
                    <a:lnL cap="flat">
                      <a:noFill/>
                    </a:lnL>
                    <a:lnR>
                      <a:noFill/>
                    </a:lnR>
                    <a:lnT>
                      <a:noFill/>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600" b="0" i="0" u="none" strike="noStrike" cap="none" normalizeH="0" baseline="0" dirty="0" smtClean="0">
                          <a:ln>
                            <a:noFill/>
                          </a:ln>
                          <a:solidFill>
                            <a:srgbClr val="000000"/>
                          </a:solidFill>
                          <a:effectLst/>
                          <a:latin typeface="Verdana" pitchFamily="34" charset="0"/>
                          <a:cs typeface="Times New Roman" pitchFamily="18" charset="0"/>
                          <a:sym typeface="Symbol" pitchFamily="18" charset="2"/>
                        </a:rPr>
                        <a:t></a:t>
                      </a:r>
                      <a:r>
                        <a:rPr kumimoji="0" lang="en-US" sz="1600" b="0" i="0" u="none" strike="noStrike" cap="none" normalizeH="0" baseline="30000" dirty="0" smtClean="0">
                          <a:ln>
                            <a:noFill/>
                          </a:ln>
                          <a:solidFill>
                            <a:srgbClr val="000000"/>
                          </a:solidFill>
                          <a:effectLst/>
                          <a:latin typeface="Verdana" pitchFamily="34" charset="0"/>
                          <a:cs typeface="Times New Roman" pitchFamily="18" charset="0"/>
                        </a:rPr>
                        <a:t>2</a:t>
                      </a:r>
                      <a:r>
                        <a:rPr kumimoji="0" lang="en-US" sz="1600" b="0" i="0" u="none" strike="noStrike" cap="none" normalizeH="0" baseline="30000" dirty="0" smtClean="0">
                          <a:ln>
                            <a:noFill/>
                          </a:ln>
                          <a:solidFill>
                            <a:srgbClr val="000000"/>
                          </a:solidFill>
                          <a:effectLst/>
                          <a:latin typeface="Verdana" pitchFamily="34" charset="0"/>
                          <a:cs typeface="Times New Roman" pitchFamily="18" charset="0"/>
                          <a:sym typeface="Symbol" pitchFamily="18" charset="2"/>
                        </a:rPr>
                        <a:t> </a:t>
                      </a:r>
                      <a:r>
                        <a:rPr kumimoji="0" lang="en-US" sz="1600" b="0" i="0" u="none" strike="noStrike" cap="none" normalizeH="0" baseline="0" dirty="0" smtClean="0">
                          <a:ln>
                            <a:noFill/>
                          </a:ln>
                          <a:solidFill>
                            <a:srgbClr val="000000"/>
                          </a:solidFill>
                          <a:effectLst/>
                          <a:latin typeface="Verdana" pitchFamily="34" charset="0"/>
                          <a:cs typeface="Times New Roman" pitchFamily="18" charset="0"/>
                          <a:sym typeface="Symbol" pitchFamily="18" charset="2"/>
                        </a:rPr>
                        <a:t>= 56.957;  </a:t>
                      </a:r>
                      <a:br>
                        <a:rPr kumimoji="0" lang="en-US" sz="1600" b="0" i="0" u="none" strike="noStrike" cap="none" normalizeH="0" baseline="0" dirty="0" smtClean="0">
                          <a:ln>
                            <a:noFill/>
                          </a:ln>
                          <a:solidFill>
                            <a:srgbClr val="000000"/>
                          </a:solidFill>
                          <a:effectLst/>
                          <a:latin typeface="Verdana" pitchFamily="34" charset="0"/>
                          <a:cs typeface="Times New Roman" pitchFamily="18" charset="0"/>
                          <a:sym typeface="Symbol" pitchFamily="18" charset="2"/>
                        </a:rPr>
                      </a:br>
                      <a:r>
                        <a:rPr kumimoji="0" lang="en-US" sz="1600" b="0" i="1" u="none" strike="noStrike" cap="none" normalizeH="0" baseline="0" dirty="0" smtClean="0">
                          <a:ln>
                            <a:noFill/>
                          </a:ln>
                          <a:solidFill>
                            <a:srgbClr val="000000"/>
                          </a:solidFill>
                          <a:effectLst/>
                          <a:latin typeface="Verdana" pitchFamily="34" charset="0"/>
                          <a:cs typeface="Times New Roman" pitchFamily="18" charset="0"/>
                          <a:sym typeface="Symbol" pitchFamily="18" charset="2"/>
                        </a:rPr>
                        <a:t>p</a:t>
                      </a:r>
                      <a:r>
                        <a:rPr kumimoji="0" lang="en-US" sz="1600" b="0" i="0" u="none" strike="noStrike" cap="none" normalizeH="0" baseline="0" dirty="0" smtClean="0">
                          <a:ln>
                            <a:noFill/>
                          </a:ln>
                          <a:solidFill>
                            <a:srgbClr val="000000"/>
                          </a:solidFill>
                          <a:effectLst/>
                          <a:latin typeface="Verdana" pitchFamily="34" charset="0"/>
                          <a:cs typeface="Times New Roman" pitchFamily="18" charset="0"/>
                          <a:sym typeface="Symbol" pitchFamily="18" charset="2"/>
                        </a:rPr>
                        <a:t>  &lt; .001</a:t>
                      </a:r>
                      <a:r>
                        <a:rPr kumimoji="0" lang="en-US" sz="1600" b="0" i="0" u="none" strike="noStrike" cap="none" normalizeH="0" baseline="30000" dirty="0" smtClean="0">
                          <a:ln>
                            <a:noFill/>
                          </a:ln>
                          <a:solidFill>
                            <a:srgbClr val="000000"/>
                          </a:solidFill>
                          <a:effectLst/>
                          <a:latin typeface="Verdana" pitchFamily="34" charset="0"/>
                          <a:cs typeface="Times New Roman" pitchFamily="18" charset="0"/>
                          <a:sym typeface="Symbol" pitchFamily="18" charset="2"/>
                        </a:rPr>
                        <a:t> </a:t>
                      </a:r>
                      <a:endParaRPr kumimoji="0" lang="en-US" sz="1600" b="0" i="0" u="none" strike="noStrike" cap="none" normalizeH="0" baseline="0" dirty="0" smtClean="0">
                        <a:ln>
                          <a:noFill/>
                        </a:ln>
                        <a:solidFill>
                          <a:srgbClr val="000000"/>
                        </a:solidFill>
                        <a:effectLst/>
                        <a:latin typeface="Verdana" pitchFamily="34" charset="0"/>
                        <a:cs typeface="Times New Roman" pitchFamily="18" charset="0"/>
                        <a:sym typeface="Symbol" pitchFamily="18" charset="2"/>
                      </a:endParaRPr>
                    </a:p>
                  </a:txBody>
                  <a:tcPr marT="36576" marB="36576" horzOverflow="overflow">
                    <a:lnL>
                      <a:noFill/>
                    </a:lnL>
                    <a:lnR>
                      <a:noFill/>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600" b="0" i="0" u="none" strike="noStrike" cap="none" normalizeH="0" baseline="0" smtClean="0">
                          <a:ln>
                            <a:noFill/>
                          </a:ln>
                          <a:solidFill>
                            <a:srgbClr val="000000"/>
                          </a:solidFill>
                          <a:effectLst/>
                          <a:latin typeface="Verdana" pitchFamily="34" charset="0"/>
                          <a:cs typeface="Times New Roman" pitchFamily="18" charset="0"/>
                          <a:sym typeface="Symbol" pitchFamily="18" charset="2"/>
                        </a:rPr>
                        <a:t></a:t>
                      </a:r>
                      <a:r>
                        <a:rPr kumimoji="0" lang="en-US" sz="1600" b="0" i="0" u="none" strike="noStrike" cap="none" normalizeH="0" baseline="30000" smtClean="0">
                          <a:ln>
                            <a:noFill/>
                          </a:ln>
                          <a:solidFill>
                            <a:srgbClr val="000000"/>
                          </a:solidFill>
                          <a:effectLst/>
                          <a:latin typeface="Verdana" pitchFamily="34" charset="0"/>
                          <a:cs typeface="Times New Roman" pitchFamily="18" charset="0"/>
                        </a:rPr>
                        <a:t>2</a:t>
                      </a:r>
                      <a:r>
                        <a:rPr kumimoji="0" lang="en-US" sz="1600" b="0" i="0" u="none" strike="noStrike" cap="none" normalizeH="0" baseline="30000" smtClean="0">
                          <a:ln>
                            <a:noFill/>
                          </a:ln>
                          <a:solidFill>
                            <a:srgbClr val="000000"/>
                          </a:solidFill>
                          <a:effectLst/>
                          <a:latin typeface="Verdana" pitchFamily="34" charset="0"/>
                          <a:cs typeface="Times New Roman" pitchFamily="18" charset="0"/>
                          <a:sym typeface="Symbol" pitchFamily="18" charset="2"/>
                        </a:rPr>
                        <a:t> </a:t>
                      </a:r>
                      <a:r>
                        <a:rPr kumimoji="0" lang="en-US" sz="1600" b="0" i="0" u="none" strike="noStrike" cap="none" normalizeH="0" baseline="0" smtClean="0">
                          <a:ln>
                            <a:noFill/>
                          </a:ln>
                          <a:solidFill>
                            <a:srgbClr val="000000"/>
                          </a:solidFill>
                          <a:effectLst/>
                          <a:latin typeface="Verdana" pitchFamily="34" charset="0"/>
                          <a:cs typeface="Times New Roman" pitchFamily="18" charset="0"/>
                          <a:sym typeface="Symbol" pitchFamily="18" charset="2"/>
                        </a:rPr>
                        <a:t>= 1.585; </a:t>
                      </a:r>
                      <a:br>
                        <a:rPr kumimoji="0" lang="en-US" sz="1600" b="0" i="0" u="none" strike="noStrike" cap="none" normalizeH="0" baseline="0" smtClean="0">
                          <a:ln>
                            <a:noFill/>
                          </a:ln>
                          <a:solidFill>
                            <a:srgbClr val="000000"/>
                          </a:solidFill>
                          <a:effectLst/>
                          <a:latin typeface="Verdana" pitchFamily="34" charset="0"/>
                          <a:cs typeface="Times New Roman" pitchFamily="18" charset="0"/>
                          <a:sym typeface="Symbol" pitchFamily="18" charset="2"/>
                        </a:rPr>
                      </a:br>
                      <a:r>
                        <a:rPr kumimoji="0" lang="en-US" sz="1600" b="0" i="1" u="none" strike="noStrike" cap="none" normalizeH="0" baseline="0" smtClean="0">
                          <a:ln>
                            <a:noFill/>
                          </a:ln>
                          <a:solidFill>
                            <a:srgbClr val="000000"/>
                          </a:solidFill>
                          <a:effectLst/>
                          <a:latin typeface="Verdana" pitchFamily="34" charset="0"/>
                          <a:cs typeface="Times New Roman" pitchFamily="18" charset="0"/>
                          <a:sym typeface="Symbol" pitchFamily="18" charset="2"/>
                        </a:rPr>
                        <a:t>p</a:t>
                      </a:r>
                      <a:r>
                        <a:rPr kumimoji="0" lang="en-US" sz="1600" b="0" i="0" u="none" strike="noStrike" cap="none" normalizeH="0" baseline="0" smtClean="0">
                          <a:ln>
                            <a:noFill/>
                          </a:ln>
                          <a:solidFill>
                            <a:srgbClr val="000000"/>
                          </a:solidFill>
                          <a:effectLst/>
                          <a:latin typeface="Verdana" pitchFamily="34" charset="0"/>
                          <a:cs typeface="Times New Roman" pitchFamily="18" charset="0"/>
                          <a:sym typeface="Symbol" pitchFamily="18" charset="2"/>
                        </a:rPr>
                        <a:t> =n.s</a:t>
                      </a:r>
                    </a:p>
                  </a:txBody>
                  <a:tcPr marT="36576" marB="36576" horzOverflow="overflow">
                    <a:lnL>
                      <a:noFill/>
                    </a:lnL>
                    <a:lnR>
                      <a:noFill/>
                    </a:lnR>
                    <a:lnT>
                      <a:noFill/>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600" b="0" i="0" u="none" strike="noStrike" cap="none" normalizeH="0" baseline="0" dirty="0" smtClean="0">
                          <a:ln>
                            <a:noFill/>
                          </a:ln>
                          <a:solidFill>
                            <a:srgbClr val="000000"/>
                          </a:solidFill>
                          <a:effectLst/>
                          <a:latin typeface="Verdana" pitchFamily="34" charset="0"/>
                          <a:cs typeface="Times New Roman" pitchFamily="18" charset="0"/>
                          <a:sym typeface="Symbol" pitchFamily="18" charset="2"/>
                        </a:rPr>
                        <a:t></a:t>
                      </a:r>
                      <a:r>
                        <a:rPr kumimoji="0" lang="en-US" sz="1600" b="0" i="0" u="none" strike="noStrike" cap="none" normalizeH="0" baseline="30000" dirty="0" smtClean="0">
                          <a:ln>
                            <a:noFill/>
                          </a:ln>
                          <a:solidFill>
                            <a:srgbClr val="000000"/>
                          </a:solidFill>
                          <a:effectLst/>
                          <a:latin typeface="Verdana" pitchFamily="34" charset="0"/>
                          <a:cs typeface="Times New Roman" pitchFamily="18" charset="0"/>
                        </a:rPr>
                        <a:t>2</a:t>
                      </a:r>
                      <a:r>
                        <a:rPr kumimoji="0" lang="en-US" sz="1600" b="0" i="0" u="none" strike="noStrike" cap="none" normalizeH="0" baseline="30000" dirty="0" smtClean="0">
                          <a:ln>
                            <a:noFill/>
                          </a:ln>
                          <a:solidFill>
                            <a:srgbClr val="000000"/>
                          </a:solidFill>
                          <a:effectLst/>
                          <a:latin typeface="Verdana" pitchFamily="34" charset="0"/>
                          <a:cs typeface="Times New Roman" pitchFamily="18" charset="0"/>
                          <a:sym typeface="Symbol" pitchFamily="18" charset="2"/>
                        </a:rPr>
                        <a:t> </a:t>
                      </a:r>
                      <a:r>
                        <a:rPr kumimoji="0" lang="en-US" sz="1600" b="0" i="0" u="none" strike="noStrike" cap="none" normalizeH="0" baseline="0" dirty="0" smtClean="0">
                          <a:ln>
                            <a:noFill/>
                          </a:ln>
                          <a:solidFill>
                            <a:srgbClr val="000000"/>
                          </a:solidFill>
                          <a:effectLst/>
                          <a:latin typeface="Verdana" pitchFamily="34" charset="0"/>
                          <a:cs typeface="Times New Roman" pitchFamily="18" charset="0"/>
                          <a:sym typeface="Symbol" pitchFamily="18" charset="2"/>
                        </a:rPr>
                        <a:t>= 1.216; </a:t>
                      </a:r>
                      <a:br>
                        <a:rPr kumimoji="0" lang="en-US" sz="1600" b="0" i="0" u="none" strike="noStrike" cap="none" normalizeH="0" baseline="0" dirty="0" smtClean="0">
                          <a:ln>
                            <a:noFill/>
                          </a:ln>
                          <a:solidFill>
                            <a:srgbClr val="000000"/>
                          </a:solidFill>
                          <a:effectLst/>
                          <a:latin typeface="Verdana" pitchFamily="34" charset="0"/>
                          <a:cs typeface="Times New Roman" pitchFamily="18" charset="0"/>
                          <a:sym typeface="Symbol" pitchFamily="18" charset="2"/>
                        </a:rPr>
                      </a:br>
                      <a:r>
                        <a:rPr kumimoji="0" lang="en-US" sz="1600" b="0" i="1" u="none" strike="noStrike" cap="none" normalizeH="0" baseline="0" dirty="0" smtClean="0">
                          <a:ln>
                            <a:noFill/>
                          </a:ln>
                          <a:solidFill>
                            <a:srgbClr val="000000"/>
                          </a:solidFill>
                          <a:effectLst/>
                          <a:latin typeface="Verdana" pitchFamily="34" charset="0"/>
                          <a:cs typeface="Times New Roman" pitchFamily="18" charset="0"/>
                          <a:sym typeface="Symbol" pitchFamily="18" charset="2"/>
                        </a:rPr>
                        <a:t>p</a:t>
                      </a:r>
                      <a:r>
                        <a:rPr kumimoji="0" lang="en-US" sz="1600" b="0" i="0" u="none" strike="noStrike" cap="none" normalizeH="0" baseline="0" dirty="0" smtClean="0">
                          <a:ln>
                            <a:noFill/>
                          </a:ln>
                          <a:solidFill>
                            <a:srgbClr val="000000"/>
                          </a:solidFill>
                          <a:effectLst/>
                          <a:latin typeface="Verdana" pitchFamily="34" charset="0"/>
                          <a:cs typeface="Times New Roman" pitchFamily="18" charset="0"/>
                          <a:sym typeface="Symbol" pitchFamily="18" charset="2"/>
                        </a:rPr>
                        <a:t>  = </a:t>
                      </a:r>
                      <a:r>
                        <a:rPr kumimoji="0" lang="en-US" sz="1600" b="0" i="0" u="none" strike="noStrike" cap="none" normalizeH="0" baseline="0" dirty="0" err="1" smtClean="0">
                          <a:ln>
                            <a:noFill/>
                          </a:ln>
                          <a:solidFill>
                            <a:srgbClr val="000000"/>
                          </a:solidFill>
                          <a:effectLst/>
                          <a:latin typeface="Verdana" pitchFamily="34" charset="0"/>
                          <a:cs typeface="Times New Roman" pitchFamily="18" charset="0"/>
                          <a:sym typeface="Symbol" pitchFamily="18" charset="2"/>
                        </a:rPr>
                        <a:t>n.s</a:t>
                      </a:r>
                      <a:r>
                        <a:rPr kumimoji="0" lang="en-US" sz="1600" b="0" i="0" u="none" strike="noStrike" cap="none" normalizeH="0" baseline="0" dirty="0" smtClean="0">
                          <a:ln>
                            <a:noFill/>
                          </a:ln>
                          <a:solidFill>
                            <a:srgbClr val="000000"/>
                          </a:solidFill>
                          <a:effectLst/>
                          <a:latin typeface="Verdana" pitchFamily="34" charset="0"/>
                          <a:cs typeface="Times New Roman" pitchFamily="18" charset="0"/>
                          <a:sym typeface="Symbol" pitchFamily="18" charset="2"/>
                        </a:rPr>
                        <a:t>.</a:t>
                      </a:r>
                    </a:p>
                  </a:txBody>
                  <a:tcPr marT="36576" marB="36576" horzOverflow="overflow">
                    <a:lnL>
                      <a:noFill/>
                    </a:lnL>
                    <a:lnR cap="flat">
                      <a:noFill/>
                    </a:lnR>
                    <a:lnT>
                      <a:noFill/>
                    </a:lnT>
                    <a:lnB w="12700" cap="flat" cmpd="sng" algn="ctr">
                      <a:solidFill>
                        <a:schemeClr val="hlink"/>
                      </a:solidFill>
                      <a:prstDash val="solid"/>
                      <a:round/>
                      <a:headEnd type="none" w="med" len="med"/>
                      <a:tailEnd type="none" w="med" len="med"/>
                    </a:lnB>
                    <a:lnTlToBr>
                      <a:noFill/>
                    </a:lnTlToBr>
                    <a:lnBlToTr>
                      <a:noFill/>
                    </a:lnBlToTr>
                    <a:noFill/>
                  </a:tcPr>
                </a:tc>
              </a:tr>
            </a:tbl>
          </a:graphicData>
        </a:graphic>
      </p:graphicFrame>
      <p:sp>
        <p:nvSpPr>
          <p:cNvPr id="8" name="Oval 37"/>
          <p:cNvSpPr>
            <a:spLocks noChangeArrowheads="1"/>
          </p:cNvSpPr>
          <p:nvPr/>
        </p:nvSpPr>
        <p:spPr bwMode="auto">
          <a:xfrm>
            <a:off x="2895600" y="2438400"/>
            <a:ext cx="914400" cy="1584960"/>
          </a:xfrm>
          <a:prstGeom prst="ellipse">
            <a:avLst/>
          </a:prstGeom>
          <a:noFill/>
          <a:ln w="38100">
            <a:solidFill>
              <a:srgbClr val="D600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6720"/>
            <a:ext cx="8229600" cy="914400"/>
          </a:xfrm>
        </p:spPr>
        <p:txBody>
          <a:bodyPr>
            <a:noAutofit/>
          </a:bodyPr>
          <a:lstStyle/>
          <a:p>
            <a:r>
              <a:rPr lang="en-US" sz="3200" dirty="0" smtClean="0"/>
              <a:t>The Reconfiguration of “Relic” Forms: </a:t>
            </a:r>
            <a:br>
              <a:rPr lang="en-US" sz="3200" dirty="0" smtClean="0"/>
            </a:br>
            <a:r>
              <a:rPr lang="en-US" sz="3200" dirty="0" smtClean="0">
                <a:solidFill>
                  <a:schemeClr val="accent6"/>
                </a:solidFill>
              </a:rPr>
              <a:t>Perfective </a:t>
            </a:r>
            <a:r>
              <a:rPr lang="en-US" sz="3200" i="1" dirty="0" smtClean="0">
                <a:solidFill>
                  <a:schemeClr val="accent6"/>
                </a:solidFill>
                <a:effectLst>
                  <a:outerShdw blurRad="38100" dist="38100" dir="2700000" algn="tl">
                    <a:srgbClr val="000000"/>
                  </a:outerShdw>
                </a:effectLst>
              </a:rPr>
              <a:t>be</a:t>
            </a:r>
            <a:r>
              <a:rPr lang="en-US" sz="3200" dirty="0" smtClean="0">
                <a:solidFill>
                  <a:schemeClr val="accent6"/>
                </a:solidFill>
              </a:rPr>
              <a:t> </a:t>
            </a:r>
            <a:r>
              <a:rPr lang="en-US" sz="3200" dirty="0" smtClean="0"/>
              <a:t>in </a:t>
            </a:r>
            <a:r>
              <a:rPr lang="en-US" sz="3200" dirty="0" err="1" smtClean="0"/>
              <a:t>Lumbee</a:t>
            </a:r>
            <a:r>
              <a:rPr lang="en-US" sz="3200" dirty="0" smtClean="0"/>
              <a:t> English</a:t>
            </a:r>
            <a:br>
              <a:rPr lang="en-US" sz="3200" dirty="0" smtClean="0"/>
            </a:br>
            <a:endParaRPr lang="en-US" sz="3200" dirty="0"/>
          </a:p>
        </p:txBody>
      </p:sp>
      <p:sp>
        <p:nvSpPr>
          <p:cNvPr id="3" name="Content Placeholder 2"/>
          <p:cNvSpPr>
            <a:spLocks noGrp="1"/>
          </p:cNvSpPr>
          <p:nvPr>
            <p:ph idx="1"/>
          </p:nvPr>
        </p:nvSpPr>
        <p:spPr>
          <a:xfrm>
            <a:off x="457200" y="1280160"/>
            <a:ext cx="8229600" cy="3718560"/>
          </a:xfrm>
        </p:spPr>
        <p:txBody>
          <a:bodyPr>
            <a:normAutofit fontScale="70000" lnSpcReduction="20000"/>
          </a:bodyPr>
          <a:lstStyle/>
          <a:p>
            <a:r>
              <a:rPr lang="en-US" b="1" i="1" dirty="0" smtClean="0">
                <a:solidFill>
                  <a:srgbClr val="FF0000"/>
                </a:solidFill>
              </a:rPr>
              <a:t>“I’m been there”</a:t>
            </a:r>
            <a:r>
              <a:rPr lang="en-US" b="1" dirty="0" smtClean="0">
                <a:solidFill>
                  <a:srgbClr val="FF0000"/>
                </a:solidFill>
              </a:rPr>
              <a:t> for “</a:t>
            </a:r>
            <a:r>
              <a:rPr lang="en-US" b="1" i="1" dirty="0" smtClean="0">
                <a:solidFill>
                  <a:srgbClr val="FF0000"/>
                </a:solidFill>
              </a:rPr>
              <a:t>I’ve been there”</a:t>
            </a:r>
          </a:p>
          <a:p>
            <a:r>
              <a:rPr lang="en-US" b="1" dirty="0" smtClean="0">
                <a:solidFill>
                  <a:srgbClr val="FF0000"/>
                </a:solidFill>
              </a:rPr>
              <a:t>A</a:t>
            </a:r>
            <a:r>
              <a:rPr lang="en-US" dirty="0" smtClean="0">
                <a:solidFill>
                  <a:srgbClr val="000000"/>
                </a:solidFill>
              </a:rPr>
              <a:t> common dialect trait across many earlier dialects of English</a:t>
            </a:r>
          </a:p>
          <a:p>
            <a:pPr lvl="1"/>
            <a:r>
              <a:rPr lang="en-US" i="1" dirty="0" smtClean="0">
                <a:solidFill>
                  <a:schemeClr val="accent5"/>
                </a:solidFill>
              </a:rPr>
              <a:t>“Hither by thy help I’m come” </a:t>
            </a:r>
            <a:r>
              <a:rPr lang="en-US" i="1" dirty="0" smtClean="0">
                <a:solidFill>
                  <a:srgbClr val="000000"/>
                </a:solidFill>
              </a:rPr>
              <a:t>(KJV Bible)</a:t>
            </a:r>
            <a:endParaRPr lang="en-US" dirty="0" smtClean="0">
              <a:solidFill>
                <a:srgbClr val="000000"/>
              </a:solidFill>
            </a:endParaRPr>
          </a:p>
          <a:p>
            <a:r>
              <a:rPr lang="en-US" dirty="0" smtClean="0">
                <a:solidFill>
                  <a:srgbClr val="000000"/>
                </a:solidFill>
              </a:rPr>
              <a:t>Perfective </a:t>
            </a:r>
            <a:r>
              <a:rPr lang="en-US" i="1" dirty="0" smtClean="0">
                <a:solidFill>
                  <a:srgbClr val="000000"/>
                </a:solidFill>
              </a:rPr>
              <a:t>be</a:t>
            </a:r>
            <a:r>
              <a:rPr lang="en-US" dirty="0" smtClean="0">
                <a:solidFill>
                  <a:srgbClr val="000000"/>
                </a:solidFill>
              </a:rPr>
              <a:t> and </a:t>
            </a:r>
            <a:r>
              <a:rPr lang="en-US" i="1" dirty="0" smtClean="0">
                <a:solidFill>
                  <a:srgbClr val="000000"/>
                </a:solidFill>
              </a:rPr>
              <a:t>have</a:t>
            </a:r>
            <a:r>
              <a:rPr lang="en-US" dirty="0" smtClean="0">
                <a:solidFill>
                  <a:srgbClr val="000000"/>
                </a:solidFill>
              </a:rPr>
              <a:t> fluctuated well into the seventeenth century</a:t>
            </a:r>
          </a:p>
          <a:p>
            <a:r>
              <a:rPr lang="en-US" sz="3100" dirty="0" smtClean="0">
                <a:solidFill>
                  <a:srgbClr val="000000"/>
                </a:solidFill>
              </a:rPr>
              <a:t>In </a:t>
            </a:r>
            <a:r>
              <a:rPr lang="en-US" sz="3100" dirty="0" err="1" smtClean="0">
                <a:solidFill>
                  <a:srgbClr val="000000"/>
                </a:solidFill>
              </a:rPr>
              <a:t>Lumbee</a:t>
            </a:r>
            <a:r>
              <a:rPr lang="en-US" sz="3100" dirty="0" smtClean="0">
                <a:solidFill>
                  <a:srgbClr val="000000"/>
                </a:solidFill>
              </a:rPr>
              <a:t> English, perfective </a:t>
            </a:r>
            <a:r>
              <a:rPr lang="en-US" sz="3100" i="1" dirty="0" smtClean="0">
                <a:solidFill>
                  <a:srgbClr val="000000"/>
                </a:solidFill>
              </a:rPr>
              <a:t>be</a:t>
            </a:r>
            <a:r>
              <a:rPr lang="en-US" sz="3100" dirty="0" smtClean="0">
                <a:solidFill>
                  <a:srgbClr val="000000"/>
                </a:solidFill>
              </a:rPr>
              <a:t> remains a robust, productive form, even among younger </a:t>
            </a:r>
            <a:r>
              <a:rPr lang="en-US" sz="3100" dirty="0" err="1" smtClean="0">
                <a:solidFill>
                  <a:srgbClr val="000000"/>
                </a:solidFill>
              </a:rPr>
              <a:t>Lumbee</a:t>
            </a:r>
            <a:r>
              <a:rPr lang="en-US" sz="3100" dirty="0" smtClean="0">
                <a:solidFill>
                  <a:srgbClr val="000000"/>
                </a:solidFill>
              </a:rPr>
              <a:t>.</a:t>
            </a:r>
          </a:p>
          <a:p>
            <a:r>
              <a:rPr lang="en-US" sz="3100" dirty="0" err="1" smtClean="0">
                <a:solidFill>
                  <a:srgbClr val="000000"/>
                </a:solidFill>
              </a:rPr>
              <a:t>Lumbee</a:t>
            </a:r>
            <a:r>
              <a:rPr lang="en-US" sz="3100" dirty="0" smtClean="0">
                <a:solidFill>
                  <a:srgbClr val="000000"/>
                </a:solidFill>
              </a:rPr>
              <a:t> English expands perfective </a:t>
            </a:r>
            <a:r>
              <a:rPr lang="en-US" sz="3100" i="1" dirty="0" smtClean="0">
                <a:solidFill>
                  <a:srgbClr val="000000"/>
                </a:solidFill>
              </a:rPr>
              <a:t>be</a:t>
            </a:r>
            <a:r>
              <a:rPr lang="en-US" sz="3100" dirty="0" smtClean="0">
                <a:solidFill>
                  <a:srgbClr val="000000"/>
                </a:solidFill>
              </a:rPr>
              <a:t> to simple past (e.g., </a:t>
            </a:r>
            <a:r>
              <a:rPr lang="en-US" sz="3100" dirty="0" smtClean="0">
                <a:solidFill>
                  <a:schemeClr val="accent5"/>
                </a:solidFill>
              </a:rPr>
              <a:t>“</a:t>
            </a:r>
            <a:r>
              <a:rPr lang="en-US" sz="3100" i="1" dirty="0" smtClean="0">
                <a:solidFill>
                  <a:schemeClr val="accent5"/>
                </a:solidFill>
              </a:rPr>
              <a:t>I’m forgot” </a:t>
            </a:r>
            <a:r>
              <a:rPr lang="en-US" sz="3100" dirty="0" smtClean="0">
                <a:solidFill>
                  <a:srgbClr val="000000"/>
                </a:solidFill>
              </a:rPr>
              <a:t>for</a:t>
            </a:r>
            <a:r>
              <a:rPr lang="en-US" sz="3100" i="1" dirty="0" smtClean="0">
                <a:solidFill>
                  <a:srgbClr val="000000"/>
                </a:solidFill>
              </a:rPr>
              <a:t> </a:t>
            </a:r>
            <a:r>
              <a:rPr lang="en-US" sz="3100" dirty="0" smtClean="0">
                <a:solidFill>
                  <a:schemeClr val="accent5"/>
                </a:solidFill>
              </a:rPr>
              <a:t>“</a:t>
            </a:r>
            <a:r>
              <a:rPr lang="en-US" sz="3100" i="1" dirty="0" smtClean="0">
                <a:solidFill>
                  <a:schemeClr val="accent5"/>
                </a:solidFill>
              </a:rPr>
              <a:t>I forgot</a:t>
            </a:r>
            <a:r>
              <a:rPr lang="en-US" sz="3100" dirty="0" smtClean="0">
                <a:solidFill>
                  <a:schemeClr val="accent5"/>
                </a:solidFill>
              </a:rPr>
              <a:t>”)</a:t>
            </a:r>
          </a:p>
          <a:p>
            <a:r>
              <a:rPr lang="en-US" sz="3100" dirty="0" smtClean="0">
                <a:solidFill>
                  <a:srgbClr val="000000"/>
                </a:solidFill>
              </a:rPr>
              <a:t>This expansion is unique to </a:t>
            </a:r>
            <a:r>
              <a:rPr lang="en-US" sz="3100" dirty="0" err="1" smtClean="0">
                <a:solidFill>
                  <a:srgbClr val="000000"/>
                </a:solidFill>
              </a:rPr>
              <a:t>Lumbee</a:t>
            </a:r>
            <a:r>
              <a:rPr lang="en-US" sz="3100" dirty="0" smtClean="0">
                <a:solidFill>
                  <a:srgbClr val="000000"/>
                </a:solidFill>
              </a:rPr>
              <a:t> English </a:t>
            </a:r>
          </a:p>
          <a:p>
            <a:endParaRPr lang="en-US" dirty="0" smtClean="0">
              <a:solidFill>
                <a:srgbClr val="000000"/>
              </a:solidFill>
            </a:endParaRPr>
          </a:p>
          <a:p>
            <a:endParaRPr lang="en-US" i="1" dirty="0" smtClean="0">
              <a:solidFill>
                <a:srgbClr val="000000"/>
              </a:solidFill>
            </a:endParaRPr>
          </a:p>
          <a:p>
            <a:endParaRPr lang="en-US" i="1" dirty="0" smtClean="0">
              <a:solidFill>
                <a:srgbClr val="000000"/>
              </a:solidFill>
            </a:endParaRPr>
          </a:p>
          <a:p>
            <a:endParaRPr lang="en-US" dirty="0" smtClean="0">
              <a:solidFill>
                <a:srgbClr val="000000"/>
              </a:solidFill>
            </a:endParaRPr>
          </a:p>
          <a:p>
            <a:endParaRPr lang="en-US" dirty="0" smtClean="0">
              <a:solidFill>
                <a:srgbClr val="000000"/>
              </a:solidFill>
            </a:endParaRPr>
          </a:p>
        </p:txBody>
      </p:sp>
      <p:pic>
        <p:nvPicPr>
          <p:cNvPr id="4" name="Picture 2"/>
          <p:cNvPicPr>
            <a:picLocks noChangeAspect="1" noChangeArrowheads="1"/>
          </p:cNvPicPr>
          <p:nvPr/>
        </p:nvPicPr>
        <p:blipFill>
          <a:blip r:embed="rId3" cstate="print"/>
          <a:srcRect/>
          <a:stretch>
            <a:fillRect/>
          </a:stretch>
        </p:blipFill>
        <p:spPr bwMode="auto">
          <a:xfrm>
            <a:off x="1" y="0"/>
            <a:ext cx="1762125" cy="236220"/>
          </a:xfrm>
          <a:prstGeom prst="rect">
            <a:avLst/>
          </a:prstGeom>
          <a:noFill/>
          <a:ln w="9525">
            <a:noFill/>
            <a:miter lim="800000"/>
            <a:headEnd/>
            <a:tailEnd/>
          </a:ln>
        </p:spPr>
      </p:pic>
      <p:pic>
        <p:nvPicPr>
          <p:cNvPr id="6" name="Picture 6" descr="C:\Documents and Settings\jlreaser\My Documents\My Pictures\NCLLPlogos\logo-byline copy.jpg"/>
          <p:cNvPicPr>
            <a:picLocks noChangeAspect="1" noChangeArrowheads="1"/>
          </p:cNvPicPr>
          <p:nvPr/>
        </p:nvPicPr>
        <p:blipFill>
          <a:blip r:embed="rId4" cstate="print">
            <a:lum bright="40000"/>
          </a:blip>
          <a:srcRect/>
          <a:stretch>
            <a:fillRect/>
          </a:stretch>
        </p:blipFill>
        <p:spPr bwMode="auto">
          <a:xfrm>
            <a:off x="7732854" y="4815841"/>
            <a:ext cx="1411146" cy="67055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8640"/>
            <a:ext cx="8229600" cy="914400"/>
          </a:xfrm>
        </p:spPr>
        <p:txBody>
          <a:bodyPr>
            <a:noAutofit/>
          </a:bodyPr>
          <a:lstStyle/>
          <a:p>
            <a:pPr>
              <a:lnSpc>
                <a:spcPct val="120000"/>
              </a:lnSpc>
              <a:defRPr/>
            </a:pPr>
            <a:r>
              <a:rPr lang="en-US" sz="3600" dirty="0" smtClean="0"/>
              <a:t>Persistence and Accommodation:</a:t>
            </a:r>
            <a:br>
              <a:rPr lang="en-US" sz="3600" dirty="0" smtClean="0"/>
            </a:br>
            <a:r>
              <a:rPr lang="en-US" sz="3600" dirty="0" smtClean="0">
                <a:solidFill>
                  <a:schemeClr val="accent6"/>
                </a:solidFill>
              </a:rPr>
              <a:t>Finite </a:t>
            </a:r>
            <a:r>
              <a:rPr lang="en-US" sz="3600" i="1" dirty="0" err="1" smtClean="0">
                <a:solidFill>
                  <a:schemeClr val="accent6"/>
                </a:solidFill>
                <a:effectLst>
                  <a:outerShdw blurRad="38100" dist="38100" dir="2700000" algn="tl">
                    <a:srgbClr val="000000">
                      <a:alpha val="43137"/>
                    </a:srgbClr>
                  </a:outerShdw>
                </a:effectLst>
              </a:rPr>
              <a:t>bes</a:t>
            </a:r>
            <a:r>
              <a:rPr lang="en-US" sz="3600" dirty="0" smtClean="0">
                <a:solidFill>
                  <a:schemeClr val="accent6"/>
                </a:solidFill>
                <a:effectLst>
                  <a:outerShdw blurRad="38100" dist="38100" dir="2700000" algn="tl">
                    <a:srgbClr val="000000">
                      <a:alpha val="43137"/>
                    </a:srgbClr>
                  </a:outerShdw>
                </a:effectLst>
              </a:rPr>
              <a:t> </a:t>
            </a:r>
            <a:r>
              <a:rPr lang="en-US" sz="3600" dirty="0" smtClean="0"/>
              <a:t>in </a:t>
            </a:r>
            <a:r>
              <a:rPr lang="en-US" sz="3600" dirty="0" err="1" smtClean="0"/>
              <a:t>Lumbee</a:t>
            </a:r>
            <a:r>
              <a:rPr lang="en-US" sz="3600" dirty="0" smtClean="0"/>
              <a:t> English</a:t>
            </a:r>
            <a:r>
              <a:rPr lang="en-US" sz="3600" i="1" dirty="0" smtClean="0">
                <a:effectLst>
                  <a:outerShdw blurRad="38100" dist="38100" dir="2700000" algn="tl">
                    <a:srgbClr val="000000"/>
                  </a:outerShdw>
                </a:effectLst>
              </a:rPr>
              <a:t/>
            </a:r>
            <a:br>
              <a:rPr lang="en-US" sz="3600" i="1" dirty="0" smtClean="0">
                <a:effectLst>
                  <a:outerShdw blurRad="38100" dist="38100" dir="2700000" algn="tl">
                    <a:srgbClr val="000000"/>
                  </a:outerShdw>
                </a:effectLst>
              </a:rPr>
            </a:br>
            <a:endParaRPr lang="en-US" sz="3600" dirty="0"/>
          </a:p>
        </p:txBody>
      </p:sp>
      <p:sp>
        <p:nvSpPr>
          <p:cNvPr id="3" name="Content Placeholder 2"/>
          <p:cNvSpPr>
            <a:spLocks noGrp="1"/>
          </p:cNvSpPr>
          <p:nvPr>
            <p:ph idx="1"/>
          </p:nvPr>
        </p:nvSpPr>
        <p:spPr>
          <a:xfrm>
            <a:off x="457200" y="1402081"/>
            <a:ext cx="8229600" cy="3620770"/>
          </a:xfrm>
        </p:spPr>
        <p:txBody>
          <a:bodyPr>
            <a:normAutofit fontScale="77500" lnSpcReduction="20000"/>
          </a:bodyPr>
          <a:lstStyle/>
          <a:p>
            <a:r>
              <a:rPr lang="en-US" sz="3500" b="1" i="1" dirty="0" smtClean="0">
                <a:solidFill>
                  <a:srgbClr val="FF0000"/>
                </a:solidFill>
              </a:rPr>
              <a:t>“That’s how it </a:t>
            </a:r>
            <a:r>
              <a:rPr lang="en-US" sz="3500" b="1" i="1" dirty="0" err="1" smtClean="0">
                <a:solidFill>
                  <a:srgbClr val="FF0000"/>
                </a:solidFill>
              </a:rPr>
              <a:t>bes</a:t>
            </a:r>
            <a:r>
              <a:rPr lang="en-US" sz="3500" b="1" i="1" dirty="0" smtClean="0">
                <a:solidFill>
                  <a:srgbClr val="FF0000"/>
                </a:solidFill>
              </a:rPr>
              <a:t> sometimes</a:t>
            </a:r>
            <a:r>
              <a:rPr lang="en-US" sz="3500" dirty="0" smtClean="0">
                <a:solidFill>
                  <a:srgbClr val="FF0000"/>
                </a:solidFill>
              </a:rPr>
              <a:t>”</a:t>
            </a:r>
          </a:p>
          <a:p>
            <a:endParaRPr lang="en-US" sz="3500" dirty="0" smtClean="0">
              <a:solidFill>
                <a:srgbClr val="000000"/>
              </a:solidFill>
            </a:endParaRPr>
          </a:p>
          <a:p>
            <a:r>
              <a:rPr lang="en-US" sz="3500" dirty="0" smtClean="0">
                <a:solidFill>
                  <a:srgbClr val="000000"/>
                </a:solidFill>
              </a:rPr>
              <a:t>A peculiar regional trait of southeastern NC and northeastern SC of disputed origin</a:t>
            </a:r>
          </a:p>
          <a:p>
            <a:endParaRPr lang="en-US" sz="3500" dirty="0" smtClean="0">
              <a:solidFill>
                <a:srgbClr val="000000"/>
              </a:solidFill>
            </a:endParaRPr>
          </a:p>
          <a:p>
            <a:r>
              <a:rPr lang="en-US" sz="3500" dirty="0" smtClean="0">
                <a:solidFill>
                  <a:srgbClr val="000000"/>
                </a:solidFill>
              </a:rPr>
              <a:t>Among younger </a:t>
            </a:r>
            <a:r>
              <a:rPr lang="en-US" sz="3500" dirty="0" err="1" smtClean="0">
                <a:solidFill>
                  <a:srgbClr val="000000"/>
                </a:solidFill>
              </a:rPr>
              <a:t>Lumbee</a:t>
            </a:r>
            <a:r>
              <a:rPr lang="en-US" sz="3500" dirty="0" smtClean="0">
                <a:solidFill>
                  <a:srgbClr val="000000"/>
                </a:solidFill>
              </a:rPr>
              <a:t> speakers, it is converging with ‘habitual be’ in African American English while retaining its finite status</a:t>
            </a:r>
          </a:p>
          <a:p>
            <a:endParaRPr lang="en-US" sz="3600" dirty="0" smtClean="0">
              <a:solidFill>
                <a:schemeClr val="accent5"/>
              </a:solidFill>
            </a:endParaRPr>
          </a:p>
          <a:p>
            <a:endParaRPr lang="en-US" dirty="0" smtClean="0">
              <a:solidFill>
                <a:srgbClr val="000000"/>
              </a:solidFill>
            </a:endParaRPr>
          </a:p>
        </p:txBody>
      </p:sp>
      <p:pic>
        <p:nvPicPr>
          <p:cNvPr id="4" name="Picture 2"/>
          <p:cNvPicPr>
            <a:picLocks noChangeAspect="1" noChangeArrowheads="1"/>
          </p:cNvPicPr>
          <p:nvPr/>
        </p:nvPicPr>
        <p:blipFill>
          <a:blip r:embed="rId3" cstate="print"/>
          <a:srcRect/>
          <a:stretch>
            <a:fillRect/>
          </a:stretch>
        </p:blipFill>
        <p:spPr bwMode="auto">
          <a:xfrm>
            <a:off x="1" y="0"/>
            <a:ext cx="1762125" cy="236220"/>
          </a:xfrm>
          <a:prstGeom prst="rect">
            <a:avLst/>
          </a:prstGeom>
          <a:noFill/>
          <a:ln w="9525">
            <a:noFill/>
            <a:miter lim="800000"/>
            <a:headEnd/>
            <a:tailEnd/>
          </a:ln>
        </p:spPr>
      </p:pic>
      <p:pic>
        <p:nvPicPr>
          <p:cNvPr id="6" name="Picture 6" descr="C:\Documents and Settings\jlreaser\My Documents\My Pictures\NCLLPlogos\logo-byline copy.jpg"/>
          <p:cNvPicPr>
            <a:picLocks noChangeAspect="1" noChangeArrowheads="1"/>
          </p:cNvPicPr>
          <p:nvPr/>
        </p:nvPicPr>
        <p:blipFill>
          <a:blip r:embed="rId4" cstate="print">
            <a:lum bright="40000"/>
          </a:blip>
          <a:srcRect/>
          <a:stretch>
            <a:fillRect/>
          </a:stretch>
        </p:blipFill>
        <p:spPr bwMode="auto">
          <a:xfrm>
            <a:off x="7732854" y="4815841"/>
            <a:ext cx="1411146" cy="67055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2274" name="Rectangle 2"/>
          <p:cNvSpPr>
            <a:spLocks noChangeArrowheads="1"/>
          </p:cNvSpPr>
          <p:nvPr/>
        </p:nvSpPr>
        <p:spPr bwMode="auto">
          <a:xfrm>
            <a:off x="0" y="0"/>
            <a:ext cx="9144000" cy="5486400"/>
          </a:xfrm>
          <a:prstGeom prst="rect">
            <a:avLst/>
          </a:prstGeom>
          <a:gradFill rotWithShape="1">
            <a:gsLst>
              <a:gs pos="0">
                <a:srgbClr val="FFFFCC"/>
              </a:gs>
              <a:gs pos="100000">
                <a:srgbClr val="FFFFE9"/>
              </a:gs>
            </a:gsLst>
            <a:lin ang="5400000" scaled="1"/>
          </a:gradFill>
          <a:ln w="9525">
            <a:noFill/>
            <a:miter lim="800000"/>
            <a:headEnd/>
            <a:tailEnd/>
          </a:ln>
        </p:spPr>
        <p:txBody>
          <a:bodyPr wrap="none" anchor="ctr"/>
          <a:lstStyle/>
          <a:p>
            <a:pPr algn="ctr"/>
            <a:endParaRPr lang="en-US" sz="1800"/>
          </a:p>
        </p:txBody>
      </p:sp>
      <p:sp>
        <p:nvSpPr>
          <p:cNvPr id="35843" name="Rectangle 3"/>
          <p:cNvSpPr>
            <a:spLocks noChangeArrowheads="1"/>
          </p:cNvSpPr>
          <p:nvPr/>
        </p:nvSpPr>
        <p:spPr bwMode="auto">
          <a:xfrm>
            <a:off x="0" y="0"/>
            <a:ext cx="9144000" cy="1341120"/>
          </a:xfrm>
          <a:prstGeom prst="rect">
            <a:avLst/>
          </a:prstGeom>
          <a:solidFill>
            <a:srgbClr val="A05000"/>
          </a:solidFill>
          <a:ln w="9525">
            <a:noFill/>
            <a:miter lim="800000"/>
            <a:headEnd/>
            <a:tailEnd/>
          </a:ln>
        </p:spPr>
        <p:txBody>
          <a:bodyPr wrap="none" anchor="ctr"/>
          <a:lstStyle/>
          <a:p>
            <a:endParaRPr lang="en-US"/>
          </a:p>
        </p:txBody>
      </p:sp>
      <p:sp>
        <p:nvSpPr>
          <p:cNvPr id="182276" name="Text Box 4"/>
          <p:cNvSpPr txBox="1">
            <a:spLocks noChangeArrowheads="1"/>
          </p:cNvSpPr>
          <p:nvPr/>
        </p:nvSpPr>
        <p:spPr bwMode="auto">
          <a:xfrm>
            <a:off x="0" y="121920"/>
            <a:ext cx="9144000" cy="1421928"/>
          </a:xfrm>
          <a:prstGeom prst="rect">
            <a:avLst/>
          </a:prstGeom>
          <a:solidFill>
            <a:srgbClr val="A05000"/>
          </a:solidFill>
          <a:ln w="9525">
            <a:noFill/>
            <a:miter lim="800000"/>
            <a:headEnd/>
            <a:tailEnd/>
          </a:ln>
          <a:effectLst/>
        </p:spPr>
        <p:txBody>
          <a:bodyPr>
            <a:spAutoFit/>
          </a:bodyPr>
          <a:lstStyle/>
          <a:p>
            <a:pPr algn="ctr">
              <a:lnSpc>
                <a:spcPct val="120000"/>
              </a:lnSpc>
              <a:defRPr/>
            </a:pPr>
            <a:r>
              <a:rPr lang="en-US" sz="3600">
                <a:solidFill>
                  <a:srgbClr val="FFFFCC"/>
                </a:solidFill>
                <a:effectLst>
                  <a:outerShdw blurRad="38100" dist="38100" dir="2700000" algn="tl">
                    <a:srgbClr val="000000"/>
                  </a:outerShdw>
                </a:effectLst>
              </a:rPr>
              <a:t>Accommodating the shifting status of finite </a:t>
            </a:r>
            <a:r>
              <a:rPr lang="en-US" sz="3600" i="1">
                <a:solidFill>
                  <a:srgbClr val="FFFFCC"/>
                </a:solidFill>
                <a:effectLst>
                  <a:outerShdw blurRad="38100" dist="38100" dir="2700000" algn="tl">
                    <a:srgbClr val="000000"/>
                  </a:outerShdw>
                </a:effectLst>
              </a:rPr>
              <a:t>be</a:t>
            </a:r>
            <a:r>
              <a:rPr lang="en-US" sz="3600">
                <a:solidFill>
                  <a:srgbClr val="FFFFCC"/>
                </a:solidFill>
                <a:effectLst>
                  <a:outerShdw blurRad="38100" dist="38100" dir="2700000" algn="tl">
                    <a:srgbClr val="000000"/>
                  </a:outerShdw>
                </a:effectLst>
              </a:rPr>
              <a:t> in Lumbee English</a:t>
            </a:r>
            <a:endParaRPr lang="en-US" sz="3600" i="1">
              <a:solidFill>
                <a:srgbClr val="FFFFCC"/>
              </a:solidFill>
              <a:effectLst>
                <a:outerShdw blurRad="38100" dist="38100" dir="2700000" algn="tl">
                  <a:srgbClr val="000000"/>
                </a:outerShdw>
              </a:effectLst>
            </a:endParaRPr>
          </a:p>
        </p:txBody>
      </p:sp>
      <p:sp>
        <p:nvSpPr>
          <p:cNvPr id="35845" name="Rectangle 5"/>
          <p:cNvSpPr>
            <a:spLocks noChangeArrowheads="1"/>
          </p:cNvSpPr>
          <p:nvPr/>
        </p:nvSpPr>
        <p:spPr bwMode="auto">
          <a:xfrm>
            <a:off x="0" y="1341120"/>
            <a:ext cx="9144000" cy="121920"/>
          </a:xfrm>
          <a:prstGeom prst="rect">
            <a:avLst/>
          </a:prstGeom>
          <a:gradFill rotWithShape="1">
            <a:gsLst>
              <a:gs pos="0">
                <a:srgbClr val="CC6600"/>
              </a:gs>
              <a:gs pos="100000">
                <a:schemeClr val="bg1"/>
              </a:gs>
            </a:gsLst>
            <a:lin ang="5400000" scaled="1"/>
          </a:gradFill>
          <a:ln w="9525">
            <a:noFill/>
            <a:miter lim="800000"/>
            <a:headEnd/>
            <a:tailEnd/>
          </a:ln>
        </p:spPr>
        <p:txBody>
          <a:bodyPr wrap="none" anchor="ctr"/>
          <a:lstStyle/>
          <a:p>
            <a:pPr algn="ctr"/>
            <a:endParaRPr lang="en-US" sz="1800">
              <a:solidFill>
                <a:srgbClr val="000000"/>
              </a:solidFill>
            </a:endParaRPr>
          </a:p>
        </p:txBody>
      </p:sp>
      <p:sp>
        <p:nvSpPr>
          <p:cNvPr id="35846" name="Text Box 7"/>
          <p:cNvSpPr txBox="1">
            <a:spLocks noChangeArrowheads="1"/>
          </p:cNvSpPr>
          <p:nvPr/>
        </p:nvSpPr>
        <p:spPr bwMode="auto">
          <a:xfrm>
            <a:off x="762000" y="2743201"/>
            <a:ext cx="6172200" cy="369332"/>
          </a:xfrm>
          <a:prstGeom prst="rect">
            <a:avLst/>
          </a:prstGeom>
          <a:noFill/>
          <a:ln w="9525">
            <a:noFill/>
            <a:miter lim="800000"/>
            <a:headEnd/>
            <a:tailEnd/>
          </a:ln>
        </p:spPr>
        <p:txBody>
          <a:bodyPr>
            <a:spAutoFit/>
          </a:bodyPr>
          <a:lstStyle/>
          <a:p>
            <a:pPr>
              <a:spcBef>
                <a:spcPct val="50000"/>
              </a:spcBef>
            </a:pPr>
            <a:endParaRPr lang="en-US" sz="1800"/>
          </a:p>
        </p:txBody>
      </p:sp>
      <p:graphicFrame>
        <p:nvGraphicFramePr>
          <p:cNvPr id="182340" name="Group 68"/>
          <p:cNvGraphicFramePr>
            <a:graphicFrameLocks noGrp="1"/>
          </p:cNvGraphicFramePr>
          <p:nvPr/>
        </p:nvGraphicFramePr>
        <p:xfrm>
          <a:off x="0" y="1680211"/>
          <a:ext cx="9144000" cy="3501390"/>
        </p:xfrm>
        <a:graphic>
          <a:graphicData uri="http://schemas.openxmlformats.org/drawingml/2006/table">
            <a:tbl>
              <a:tblPr/>
              <a:tblGrid>
                <a:gridCol w="2209800"/>
                <a:gridCol w="3429000"/>
                <a:gridCol w="3505200"/>
              </a:tblGrid>
              <a:tr h="10833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2"/>
                          </a:solidFill>
                          <a:effectLst/>
                          <a:latin typeface="Arial Narrow" pitchFamily="34" charset="0"/>
                        </a:rPr>
                        <a:t>Age</a:t>
                      </a:r>
                    </a:p>
                  </a:txBody>
                  <a:tcPr marT="36576" marB="36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2"/>
                          </a:solidFill>
                          <a:effectLst/>
                          <a:latin typeface="Arial Narrow" pitchFamily="34" charset="0"/>
                        </a:rPr>
                        <a:t>No. habitual/Total</a:t>
                      </a:r>
                      <a:r>
                        <a:rPr kumimoji="0" lang="en-US" sz="2200" b="0" i="0" u="none" strike="noStrike" cap="none" normalizeH="0" baseline="0" dirty="0" smtClean="0">
                          <a:ln>
                            <a:noFill/>
                          </a:ln>
                          <a:solidFill>
                            <a:schemeClr val="tx2"/>
                          </a:solidFill>
                          <a:effectLst/>
                          <a:latin typeface="Arial Narrow" pitchFamily="34" charset="0"/>
                        </a:rPr>
                        <a:t/>
                      </a:r>
                      <a:br>
                        <a:rPr kumimoji="0" lang="en-US" sz="2200" b="0" i="0" u="none" strike="noStrike" cap="none" normalizeH="0" baseline="0" dirty="0" smtClean="0">
                          <a:ln>
                            <a:noFill/>
                          </a:ln>
                          <a:solidFill>
                            <a:schemeClr val="tx2"/>
                          </a:solidFill>
                          <a:effectLst/>
                          <a:latin typeface="Arial Narrow" pitchFamily="34" charset="0"/>
                        </a:rPr>
                      </a:br>
                      <a:r>
                        <a:rPr kumimoji="0" lang="en-US" sz="2200" b="0" i="0" u="none" strike="noStrike" cap="none" normalizeH="0" baseline="0" dirty="0" err="1" smtClean="0">
                          <a:ln>
                            <a:noFill/>
                          </a:ln>
                          <a:solidFill>
                            <a:schemeClr val="tx2"/>
                          </a:solidFill>
                          <a:effectLst/>
                          <a:latin typeface="Arial Narrow" pitchFamily="34" charset="0"/>
                        </a:rPr>
                        <a:t>e.g</a:t>
                      </a:r>
                      <a:r>
                        <a:rPr kumimoji="0" lang="en-US" sz="2200" b="0" i="0" u="none" strike="noStrike" cap="none" normalizeH="0" baseline="0" dirty="0" smtClean="0">
                          <a:ln>
                            <a:noFill/>
                          </a:ln>
                          <a:solidFill>
                            <a:schemeClr val="tx2"/>
                          </a:solidFill>
                          <a:effectLst/>
                          <a:latin typeface="Arial Narrow" pitchFamily="34" charset="0"/>
                        </a:rPr>
                        <a:t> </a:t>
                      </a:r>
                      <a:r>
                        <a:rPr kumimoji="0" lang="en-US" sz="1900" b="0" i="1" u="none" strike="noStrike" cap="none" normalizeH="0" baseline="0" dirty="0" smtClean="0">
                          <a:ln>
                            <a:noFill/>
                          </a:ln>
                          <a:solidFill>
                            <a:schemeClr val="tx2"/>
                          </a:solidFill>
                          <a:effectLst/>
                          <a:latin typeface="Arial Narrow" pitchFamily="34" charset="0"/>
                        </a:rPr>
                        <a:t>They always be here</a:t>
                      </a:r>
                    </a:p>
                  </a:txBody>
                  <a:tcPr marT="36576" marB="36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1" u="none" strike="noStrike" cap="none" normalizeH="0" baseline="0" smtClean="0">
                          <a:ln>
                            <a:noFill/>
                          </a:ln>
                          <a:solidFill>
                            <a:schemeClr val="tx2"/>
                          </a:solidFill>
                          <a:effectLst/>
                          <a:latin typeface="Arial Narrow" pitchFamily="34" charset="0"/>
                        </a:rPr>
                        <a:t>be</a:t>
                      </a:r>
                      <a:r>
                        <a:rPr kumimoji="0" lang="en-US" sz="2200" b="1" i="0" u="none" strike="noStrike" cap="none" normalizeH="0" baseline="0" smtClean="0">
                          <a:ln>
                            <a:noFill/>
                          </a:ln>
                          <a:solidFill>
                            <a:schemeClr val="tx2"/>
                          </a:solidFill>
                          <a:effectLst/>
                          <a:latin typeface="Arial Narrow" pitchFamily="34" charset="0"/>
                        </a:rPr>
                        <a:t> +VERB + </a:t>
                      </a:r>
                      <a:r>
                        <a:rPr kumimoji="0" lang="en-US" sz="2200" b="1" i="1" u="none" strike="noStrike" cap="none" normalizeH="0" baseline="0" smtClean="0">
                          <a:ln>
                            <a:noFill/>
                          </a:ln>
                          <a:solidFill>
                            <a:schemeClr val="tx2"/>
                          </a:solidFill>
                          <a:effectLst/>
                          <a:latin typeface="Arial Narrow" pitchFamily="34" charset="0"/>
                        </a:rPr>
                        <a:t>ing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1" u="none" strike="noStrike" cap="none" normalizeH="0" baseline="0" smtClean="0">
                          <a:ln>
                            <a:noFill/>
                          </a:ln>
                          <a:solidFill>
                            <a:schemeClr val="tx2"/>
                          </a:solidFill>
                          <a:effectLst/>
                          <a:latin typeface="Arial Narrow" pitchFamily="34" charset="0"/>
                        </a:rPr>
                        <a:t>e.g. They be laughing</a:t>
                      </a:r>
                    </a:p>
                  </a:txBody>
                  <a:tcPr marT="36576" marB="36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893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2"/>
                          </a:solidFill>
                          <a:effectLst/>
                          <a:latin typeface="Arial Narrow" pitchFamily="34" charset="0"/>
                        </a:rPr>
                        <a:t>35 and Above</a:t>
                      </a:r>
                    </a:p>
                  </a:txBody>
                  <a:tcPr marT="36576" marB="36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2"/>
                          </a:solidFill>
                          <a:effectLst/>
                          <a:latin typeface="Arial Narrow" pitchFamily="34" charset="0"/>
                        </a:rPr>
                        <a:t>32% (8/25)</a:t>
                      </a:r>
                    </a:p>
                  </a:txBody>
                  <a:tcPr marT="36576" marB="36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2"/>
                          </a:solidFill>
                          <a:effectLst/>
                          <a:latin typeface="Arial Narrow" pitchFamily="34" charset="0"/>
                        </a:rPr>
                        <a:t>12% (3/25)</a:t>
                      </a:r>
                    </a:p>
                  </a:txBody>
                  <a:tcPr marT="36576" marB="36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9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2"/>
                          </a:solidFill>
                          <a:effectLst/>
                          <a:latin typeface="Arial Narrow" pitchFamily="34" charset="0"/>
                        </a:rPr>
                        <a:t>Below 35</a:t>
                      </a:r>
                    </a:p>
                  </a:txBody>
                  <a:tcPr marT="36576" marB="36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2"/>
                          </a:solidFill>
                          <a:effectLst/>
                          <a:latin typeface="Arial Narrow" pitchFamily="34" charset="0"/>
                        </a:rPr>
                        <a:t>76% (25/33)</a:t>
                      </a:r>
                    </a:p>
                  </a:txBody>
                  <a:tcPr marT="36576" marB="36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2"/>
                          </a:solidFill>
                          <a:effectLst/>
                          <a:latin typeface="Arial Narrow" pitchFamily="34" charset="0"/>
                        </a:rPr>
                        <a:t>45% (15/33)</a:t>
                      </a:r>
                    </a:p>
                  </a:txBody>
                  <a:tcPr marT="36576" marB="36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1" u="none" strike="noStrike" cap="none" normalizeH="0" baseline="0" smtClean="0">
                          <a:ln>
                            <a:noFill/>
                          </a:ln>
                          <a:solidFill>
                            <a:schemeClr val="tx2"/>
                          </a:solidFill>
                          <a:effectLst/>
                          <a:latin typeface="Arial Narrow" pitchFamily="34" charset="0"/>
                        </a:rPr>
                        <a:t>Chi </a:t>
                      </a:r>
                      <a:r>
                        <a:rPr kumimoji="0" lang="en-US" sz="2200" b="0" i="0" u="none" strike="noStrike" cap="none" normalizeH="0" baseline="0" smtClean="0">
                          <a:ln>
                            <a:noFill/>
                          </a:ln>
                          <a:solidFill>
                            <a:schemeClr val="tx2"/>
                          </a:solidFill>
                          <a:effectLst/>
                          <a:latin typeface="Arial Narrow" pitchFamily="34" charset="0"/>
                        </a:rPr>
                        <a:t>square</a:t>
                      </a:r>
                    </a:p>
                  </a:txBody>
                  <a:tcPr marT="36576" marB="36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2"/>
                          </a:solidFill>
                          <a:effectLst/>
                          <a:latin typeface="Arial Narrow" pitchFamily="34" charset="0"/>
                        </a:rPr>
                        <a:t>11.02; p &lt; .001</a:t>
                      </a:r>
                    </a:p>
                  </a:txBody>
                  <a:tcPr marT="36576" marB="36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2"/>
                          </a:solidFill>
                          <a:effectLst/>
                          <a:latin typeface="Arial Narrow" pitchFamily="34" charset="0"/>
                        </a:rPr>
                        <a:t>7.54; p &lt; .01</a:t>
                      </a:r>
                    </a:p>
                  </a:txBody>
                  <a:tcPr marT="36576" marB="36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2341" name="Oval 69"/>
          <p:cNvSpPr>
            <a:spLocks noChangeArrowheads="1"/>
          </p:cNvSpPr>
          <p:nvPr/>
        </p:nvSpPr>
        <p:spPr bwMode="auto">
          <a:xfrm>
            <a:off x="2286000" y="4572000"/>
            <a:ext cx="3276600" cy="609600"/>
          </a:xfrm>
          <a:prstGeom prst="ellipse">
            <a:avLst/>
          </a:prstGeom>
          <a:noFill/>
          <a:ln w="38100">
            <a:solidFill>
              <a:srgbClr val="D60000"/>
            </a:solidFill>
            <a:round/>
            <a:headEnd/>
            <a:tailEnd/>
          </a:ln>
        </p:spPr>
        <p:txBody>
          <a:bodyPr wrap="none" anchor="ctr"/>
          <a:lstStyle/>
          <a:p>
            <a:endParaRPr lang="en-US"/>
          </a:p>
        </p:txBody>
      </p:sp>
      <p:sp>
        <p:nvSpPr>
          <p:cNvPr id="182342" name="Oval 70"/>
          <p:cNvSpPr>
            <a:spLocks noChangeArrowheads="1"/>
          </p:cNvSpPr>
          <p:nvPr/>
        </p:nvSpPr>
        <p:spPr bwMode="auto">
          <a:xfrm>
            <a:off x="5715000" y="4572000"/>
            <a:ext cx="3276600" cy="609600"/>
          </a:xfrm>
          <a:prstGeom prst="ellipse">
            <a:avLst/>
          </a:prstGeom>
          <a:noFill/>
          <a:ln w="38100">
            <a:solidFill>
              <a:srgbClr val="D60000"/>
            </a:solidFill>
            <a:round/>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2000"/>
                                        <p:tgtEl>
                                          <p:spTgt spid="182274"/>
                                        </p:tgtEl>
                                      </p:cBhvr>
                                    </p:animEffect>
                                    <p:set>
                                      <p:cBhvr>
                                        <p:cTn id="7" dur="1" fill="hold">
                                          <p:stCondLst>
                                            <p:cond delay="1999"/>
                                          </p:stCondLst>
                                        </p:cTn>
                                        <p:tgtEl>
                                          <p:spTgt spid="18227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2341"/>
                                        </p:tgtEl>
                                        <p:attrNameLst>
                                          <p:attrName>style.visibility</p:attrName>
                                        </p:attrNameLst>
                                      </p:cBhvr>
                                      <p:to>
                                        <p:strVal val="visible"/>
                                      </p:to>
                                    </p:set>
                                    <p:animEffect transition="in" filter="wipe(left)">
                                      <p:cBhvr>
                                        <p:cTn id="12" dur="500"/>
                                        <p:tgtEl>
                                          <p:spTgt spid="18234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2342"/>
                                        </p:tgtEl>
                                        <p:attrNameLst>
                                          <p:attrName>style.visibility</p:attrName>
                                        </p:attrNameLst>
                                      </p:cBhvr>
                                      <p:to>
                                        <p:strVal val="visible"/>
                                      </p:to>
                                    </p:set>
                                    <p:animEffect transition="in" filter="wipe(left)">
                                      <p:cBhvr>
                                        <p:cTn id="17" dur="500"/>
                                        <p:tgtEl>
                                          <p:spTgt spid="182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4" grpId="0" animBg="1"/>
      <p:bldP spid="182341" grpId="0" animBg="1"/>
      <p:bldP spid="18234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Language Endangerment </a:t>
            </a:r>
            <a:endParaRPr lang="en-US" dirty="0"/>
          </a:p>
        </p:txBody>
      </p:sp>
      <p:sp>
        <p:nvSpPr>
          <p:cNvPr id="3" name="Content Placeholder 2"/>
          <p:cNvSpPr>
            <a:spLocks noGrp="1"/>
          </p:cNvSpPr>
          <p:nvPr>
            <p:ph idx="1"/>
          </p:nvPr>
        </p:nvSpPr>
        <p:spPr>
          <a:xfrm>
            <a:off x="457200" y="1195070"/>
            <a:ext cx="8229600" cy="3620770"/>
          </a:xfrm>
        </p:spPr>
        <p:txBody>
          <a:bodyPr>
            <a:normAutofit fontScale="92500" lnSpcReduction="10000"/>
          </a:bodyPr>
          <a:lstStyle/>
          <a:p>
            <a:pPr marL="342900" lvl="4" indent="-342900">
              <a:buFont typeface="Arial" pitchFamily="34" charset="0"/>
              <a:buChar char="•"/>
            </a:pPr>
            <a:r>
              <a:rPr lang="en-US" sz="2400" dirty="0" smtClean="0">
                <a:solidFill>
                  <a:srgbClr val="000000"/>
                </a:solidFill>
              </a:rPr>
              <a:t>90% of the world’s language approximately 6,000-7,000 languages will become extinct during the twenty-first century</a:t>
            </a:r>
          </a:p>
          <a:p>
            <a:pPr marL="342900" lvl="4" indent="-342900">
              <a:buFont typeface="Arial" pitchFamily="34" charset="0"/>
              <a:buChar char="•"/>
            </a:pPr>
            <a:r>
              <a:rPr lang="en-US" sz="2400" dirty="0" smtClean="0">
                <a:solidFill>
                  <a:srgbClr val="000000"/>
                </a:solidFill>
              </a:rPr>
              <a:t>There are 192 endangered Native American Languages in the United States  </a:t>
            </a:r>
          </a:p>
          <a:p>
            <a:pPr marL="342900" lvl="4" indent="-342900">
              <a:buFont typeface="Arial" pitchFamily="34" charset="0"/>
              <a:buChar char="•"/>
            </a:pPr>
            <a:r>
              <a:rPr lang="en-US" sz="2400" dirty="0" smtClean="0">
                <a:solidFill>
                  <a:srgbClr val="000000"/>
                </a:solidFill>
              </a:rPr>
              <a:t>California has lost more than 50 languages during the last century</a:t>
            </a:r>
          </a:p>
          <a:p>
            <a:pPr marL="342900" lvl="4" indent="-342900">
              <a:buFont typeface="Arial" pitchFamily="34" charset="0"/>
              <a:buChar char="•"/>
            </a:pPr>
            <a:r>
              <a:rPr lang="en-US" sz="2400" dirty="0" smtClean="0">
                <a:solidFill>
                  <a:srgbClr val="000000"/>
                </a:solidFill>
              </a:rPr>
              <a:t>By comparison, 8% of mammals are endangered and 3% of birds are endangered</a:t>
            </a:r>
          </a:p>
          <a:p>
            <a:pPr marL="342900" lvl="4" indent="-342900">
              <a:buFont typeface="Arial" pitchFamily="34" charset="0"/>
              <a:buChar char="•"/>
            </a:pPr>
            <a:r>
              <a:rPr lang="en-US" sz="2400" dirty="0" smtClean="0">
                <a:solidFill>
                  <a:srgbClr val="000000"/>
                </a:solidFill>
              </a:rPr>
              <a:t>When a language dies, history, culture, and essential scientific data are lost</a:t>
            </a:r>
          </a:p>
          <a:p>
            <a:pPr marL="342900" lvl="4" indent="-342900">
              <a:buFont typeface="Arial" pitchFamily="34" charset="0"/>
              <a:buChar char="•"/>
            </a:pPr>
            <a:endParaRPr lang="en-US" sz="2400" dirty="0" smtClean="0"/>
          </a:p>
          <a:p>
            <a:pPr marL="342900" lvl="4" indent="-342900">
              <a:buFont typeface="Arial" pitchFamily="34" charset="0"/>
              <a:buChar char="•"/>
            </a:pPr>
            <a:endParaRPr lang="en-US" sz="2400" dirty="0" smtClean="0">
              <a:solidFill>
                <a:srgbClr val="000000"/>
              </a:solidFill>
            </a:endParaRPr>
          </a:p>
          <a:p>
            <a:endParaRPr lang="en-US" dirty="0" smtClean="0">
              <a:solidFill>
                <a:srgbClr val="000000"/>
              </a:solidFill>
            </a:endParaRPr>
          </a:p>
        </p:txBody>
      </p:sp>
      <p:pic>
        <p:nvPicPr>
          <p:cNvPr id="4" name="Picture 2"/>
          <p:cNvPicPr>
            <a:picLocks noChangeAspect="1" noChangeArrowheads="1"/>
          </p:cNvPicPr>
          <p:nvPr/>
        </p:nvPicPr>
        <p:blipFill>
          <a:blip r:embed="rId3" cstate="print"/>
          <a:srcRect/>
          <a:stretch>
            <a:fillRect/>
          </a:stretch>
        </p:blipFill>
        <p:spPr bwMode="auto">
          <a:xfrm>
            <a:off x="1" y="0"/>
            <a:ext cx="1762125" cy="236220"/>
          </a:xfrm>
          <a:prstGeom prst="rect">
            <a:avLst/>
          </a:prstGeom>
          <a:noFill/>
          <a:ln w="9525">
            <a:noFill/>
            <a:miter lim="800000"/>
            <a:headEnd/>
            <a:tailEnd/>
          </a:ln>
        </p:spPr>
      </p:pic>
      <p:pic>
        <p:nvPicPr>
          <p:cNvPr id="6" name="Picture 6" descr="C:\Documents and Settings\jlreaser\My Documents\My Pictures\NCLLPlogos\logo-byline copy.jpg"/>
          <p:cNvPicPr>
            <a:picLocks noChangeAspect="1" noChangeArrowheads="1"/>
          </p:cNvPicPr>
          <p:nvPr/>
        </p:nvPicPr>
        <p:blipFill>
          <a:blip r:embed="rId4" cstate="print">
            <a:lum bright="40000"/>
          </a:blip>
          <a:srcRect/>
          <a:stretch>
            <a:fillRect/>
          </a:stretch>
        </p:blipFill>
        <p:spPr bwMode="auto">
          <a:xfrm>
            <a:off x="7732854" y="4815841"/>
            <a:ext cx="1411146" cy="670559"/>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7680"/>
            <a:ext cx="8229600" cy="914400"/>
          </a:xfrm>
        </p:spPr>
        <p:txBody>
          <a:bodyPr>
            <a:normAutofit fontScale="90000"/>
          </a:bodyPr>
          <a:lstStyle/>
          <a:p>
            <a:r>
              <a:rPr lang="en-US" sz="3600" dirty="0" smtClean="0"/>
              <a:t>The Adoption of a Regional Feature: </a:t>
            </a:r>
            <a:r>
              <a:rPr lang="en-US" sz="3600" dirty="0" smtClean="0">
                <a:solidFill>
                  <a:schemeClr val="accent6"/>
                </a:solidFill>
              </a:rPr>
              <a:t>Regularized </a:t>
            </a:r>
            <a:r>
              <a:rPr lang="en-US" sz="3600" i="1" dirty="0" smtClean="0">
                <a:solidFill>
                  <a:schemeClr val="accent6"/>
                </a:solidFill>
                <a:effectLst>
                  <a:outerShdw blurRad="38100" dist="38100" dir="2700000" algn="tl">
                    <a:srgbClr val="000000">
                      <a:alpha val="43137"/>
                    </a:srgbClr>
                  </a:outerShdw>
                </a:effectLst>
              </a:rPr>
              <a:t>weren’t</a:t>
            </a:r>
            <a:r>
              <a:rPr lang="en-US" sz="3600" dirty="0" smtClean="0">
                <a:solidFill>
                  <a:schemeClr val="accent6"/>
                </a:solidFill>
                <a:effectLst>
                  <a:outerShdw blurRad="38100" dist="38100" dir="2700000" algn="tl">
                    <a:srgbClr val="000000">
                      <a:alpha val="43137"/>
                    </a:srgbClr>
                  </a:outerShdw>
                </a:effectLst>
              </a:rPr>
              <a:t> </a:t>
            </a:r>
            <a:r>
              <a:rPr lang="en-US" sz="4800" dirty="0" smtClean="0">
                <a:solidFill>
                  <a:srgbClr val="FFFFCC"/>
                </a:solidFill>
              </a:rPr>
              <a:t/>
            </a:r>
            <a:br>
              <a:rPr lang="en-US" sz="4800" dirty="0" smtClean="0">
                <a:solidFill>
                  <a:srgbClr val="FFFFCC"/>
                </a:solidFill>
              </a:rPr>
            </a:br>
            <a:endParaRPr lang="en-US" dirty="0"/>
          </a:p>
        </p:txBody>
      </p:sp>
      <p:sp>
        <p:nvSpPr>
          <p:cNvPr id="3" name="Content Placeholder 2"/>
          <p:cNvSpPr>
            <a:spLocks noGrp="1"/>
          </p:cNvSpPr>
          <p:nvPr>
            <p:ph idx="1"/>
          </p:nvPr>
        </p:nvSpPr>
        <p:spPr/>
        <p:txBody>
          <a:bodyPr>
            <a:normAutofit fontScale="85000" lnSpcReduction="10000"/>
          </a:bodyPr>
          <a:lstStyle/>
          <a:p>
            <a:r>
              <a:rPr lang="en-US" b="1" i="1" dirty="0" smtClean="0">
                <a:solidFill>
                  <a:srgbClr val="FF0000"/>
                </a:solidFill>
              </a:rPr>
              <a:t>I weren’t there; she weren’t there</a:t>
            </a:r>
          </a:p>
          <a:p>
            <a:endParaRPr lang="en-US" b="1" i="1" dirty="0" smtClean="0">
              <a:solidFill>
                <a:schemeClr val="accent5"/>
              </a:solidFill>
            </a:endParaRPr>
          </a:p>
          <a:p>
            <a:r>
              <a:rPr lang="en-US" dirty="0" smtClean="0">
                <a:solidFill>
                  <a:srgbClr val="000000"/>
                </a:solidFill>
              </a:rPr>
              <a:t>A peculiar Coastal regional feature; evidence of more recent development.</a:t>
            </a:r>
          </a:p>
          <a:p>
            <a:endParaRPr lang="en-US" dirty="0" smtClean="0">
              <a:solidFill>
                <a:srgbClr val="000000"/>
              </a:solidFill>
            </a:endParaRPr>
          </a:p>
          <a:p>
            <a:r>
              <a:rPr lang="en-US" dirty="0" smtClean="0">
                <a:solidFill>
                  <a:srgbClr val="000000"/>
                </a:solidFill>
              </a:rPr>
              <a:t>In </a:t>
            </a:r>
            <a:r>
              <a:rPr lang="en-US" dirty="0" err="1" smtClean="0">
                <a:solidFill>
                  <a:srgbClr val="000000"/>
                </a:solidFill>
              </a:rPr>
              <a:t>Lumbee</a:t>
            </a:r>
            <a:r>
              <a:rPr lang="en-US" dirty="0" smtClean="0">
                <a:solidFill>
                  <a:srgbClr val="000000"/>
                </a:solidFill>
              </a:rPr>
              <a:t> English, the use of regularized </a:t>
            </a:r>
            <a:r>
              <a:rPr lang="en-US" i="1" dirty="0" smtClean="0">
                <a:solidFill>
                  <a:srgbClr val="000000"/>
                </a:solidFill>
              </a:rPr>
              <a:t>weren’t</a:t>
            </a:r>
            <a:r>
              <a:rPr lang="en-US" dirty="0" smtClean="0">
                <a:solidFill>
                  <a:srgbClr val="000000"/>
                </a:solidFill>
              </a:rPr>
              <a:t> remains a robust, productive form, intensified among some younger </a:t>
            </a:r>
            <a:r>
              <a:rPr lang="en-US" dirty="0" err="1" smtClean="0">
                <a:solidFill>
                  <a:srgbClr val="000000"/>
                </a:solidFill>
              </a:rPr>
              <a:t>Lumbee</a:t>
            </a:r>
            <a:r>
              <a:rPr lang="en-US" dirty="0" smtClean="0">
                <a:solidFill>
                  <a:srgbClr val="000000"/>
                </a:solidFill>
              </a:rPr>
              <a:t> speakers.</a:t>
            </a:r>
          </a:p>
          <a:p>
            <a:endParaRPr lang="en-US" dirty="0" smtClean="0">
              <a:solidFill>
                <a:schemeClr val="accent5"/>
              </a:solidFill>
            </a:endParaRPr>
          </a:p>
        </p:txBody>
      </p:sp>
      <p:pic>
        <p:nvPicPr>
          <p:cNvPr id="4" name="Picture 2"/>
          <p:cNvPicPr>
            <a:picLocks noChangeAspect="1" noChangeArrowheads="1"/>
          </p:cNvPicPr>
          <p:nvPr/>
        </p:nvPicPr>
        <p:blipFill>
          <a:blip r:embed="rId3" cstate="print"/>
          <a:srcRect/>
          <a:stretch>
            <a:fillRect/>
          </a:stretch>
        </p:blipFill>
        <p:spPr bwMode="auto">
          <a:xfrm>
            <a:off x="1" y="0"/>
            <a:ext cx="1762125" cy="236220"/>
          </a:xfrm>
          <a:prstGeom prst="rect">
            <a:avLst/>
          </a:prstGeom>
          <a:noFill/>
          <a:ln w="9525">
            <a:noFill/>
            <a:miter lim="800000"/>
            <a:headEnd/>
            <a:tailEnd/>
          </a:ln>
        </p:spPr>
      </p:pic>
      <p:pic>
        <p:nvPicPr>
          <p:cNvPr id="6" name="Picture 6" descr="C:\Documents and Settings\jlreaser\My Documents\My Pictures\NCLLPlogos\logo-byline copy.jpg"/>
          <p:cNvPicPr>
            <a:picLocks noChangeAspect="1" noChangeArrowheads="1"/>
          </p:cNvPicPr>
          <p:nvPr/>
        </p:nvPicPr>
        <p:blipFill>
          <a:blip r:embed="rId4" cstate="print">
            <a:lum bright="40000"/>
          </a:blip>
          <a:srcRect/>
          <a:stretch>
            <a:fillRect/>
          </a:stretch>
        </p:blipFill>
        <p:spPr bwMode="auto">
          <a:xfrm>
            <a:off x="7732854" y="4815841"/>
            <a:ext cx="1411146" cy="67055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Comparison of Dialect Vocabulary </a:t>
            </a:r>
            <a:endParaRPr lang="en-US" dirty="0">
              <a:solidFill>
                <a:srgbClr val="FF0000"/>
              </a:solidFill>
            </a:endParaRPr>
          </a:p>
        </p:txBody>
      </p:sp>
      <p:pic>
        <p:nvPicPr>
          <p:cNvPr id="4" name="Picture 2"/>
          <p:cNvPicPr>
            <a:picLocks noChangeAspect="1" noChangeArrowheads="1"/>
          </p:cNvPicPr>
          <p:nvPr/>
        </p:nvPicPr>
        <p:blipFill>
          <a:blip r:embed="rId3" cstate="print"/>
          <a:srcRect/>
          <a:stretch>
            <a:fillRect/>
          </a:stretch>
        </p:blipFill>
        <p:spPr bwMode="auto">
          <a:xfrm>
            <a:off x="1" y="0"/>
            <a:ext cx="1762125" cy="236220"/>
          </a:xfrm>
          <a:prstGeom prst="rect">
            <a:avLst/>
          </a:prstGeom>
          <a:noFill/>
          <a:ln w="9525">
            <a:noFill/>
            <a:miter lim="800000"/>
            <a:headEnd/>
            <a:tailEnd/>
          </a:ln>
        </p:spPr>
      </p:pic>
      <p:pic>
        <p:nvPicPr>
          <p:cNvPr id="6" name="Picture 6" descr="C:\Documents and Settings\jlreaser\My Documents\My Pictures\NCLLPlogos\logo-byline copy.jpg"/>
          <p:cNvPicPr>
            <a:picLocks noChangeAspect="1" noChangeArrowheads="1"/>
          </p:cNvPicPr>
          <p:nvPr/>
        </p:nvPicPr>
        <p:blipFill>
          <a:blip r:embed="rId4" cstate="print">
            <a:lum bright="40000"/>
          </a:blip>
          <a:srcRect/>
          <a:stretch>
            <a:fillRect/>
          </a:stretch>
        </p:blipFill>
        <p:spPr bwMode="auto">
          <a:xfrm>
            <a:off x="7732854" y="4815841"/>
            <a:ext cx="1411146" cy="670559"/>
          </a:xfrm>
          <a:prstGeom prst="rect">
            <a:avLst/>
          </a:prstGeom>
          <a:noFill/>
        </p:spPr>
      </p:pic>
      <p:pic>
        <p:nvPicPr>
          <p:cNvPr id="6148" name="Picture 4"/>
          <p:cNvPicPr>
            <a:picLocks noChangeAspect="1" noChangeArrowheads="1"/>
          </p:cNvPicPr>
          <p:nvPr/>
        </p:nvPicPr>
        <p:blipFill>
          <a:blip r:embed="rId5" cstate="print"/>
          <a:srcRect/>
          <a:stretch>
            <a:fillRect/>
          </a:stretch>
        </p:blipFill>
        <p:spPr bwMode="auto">
          <a:xfrm>
            <a:off x="228600" y="914400"/>
            <a:ext cx="8624341" cy="3861174"/>
          </a:xfrm>
          <a:prstGeom prst="rect">
            <a:avLst/>
          </a:prstGeom>
          <a:noFill/>
          <a:ln w="9525">
            <a:noFill/>
            <a:miter lim="800000"/>
            <a:headEnd/>
            <a:tailEnd/>
          </a:ln>
        </p:spPr>
      </p:pic>
      <p:sp>
        <p:nvSpPr>
          <p:cNvPr id="7" name="Oval 37"/>
          <p:cNvSpPr>
            <a:spLocks noChangeArrowheads="1"/>
          </p:cNvSpPr>
          <p:nvPr/>
        </p:nvSpPr>
        <p:spPr bwMode="auto">
          <a:xfrm>
            <a:off x="4495800" y="2590800"/>
            <a:ext cx="914400" cy="1584960"/>
          </a:xfrm>
          <a:prstGeom prst="ellipse">
            <a:avLst/>
          </a:prstGeom>
          <a:noFill/>
          <a:ln w="38100">
            <a:solidFill>
              <a:srgbClr val="D600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Comparison of Pronunciation Features </a:t>
            </a:r>
            <a:endParaRPr lang="en-US" dirty="0">
              <a:solidFill>
                <a:srgbClr val="FF0000"/>
              </a:solidFill>
            </a:endParaRPr>
          </a:p>
        </p:txBody>
      </p:sp>
      <p:pic>
        <p:nvPicPr>
          <p:cNvPr id="4" name="Picture 2"/>
          <p:cNvPicPr>
            <a:picLocks noChangeAspect="1" noChangeArrowheads="1"/>
          </p:cNvPicPr>
          <p:nvPr/>
        </p:nvPicPr>
        <p:blipFill>
          <a:blip r:embed="rId3" cstate="print"/>
          <a:srcRect/>
          <a:stretch>
            <a:fillRect/>
          </a:stretch>
        </p:blipFill>
        <p:spPr bwMode="auto">
          <a:xfrm>
            <a:off x="1" y="0"/>
            <a:ext cx="1762125" cy="236220"/>
          </a:xfrm>
          <a:prstGeom prst="rect">
            <a:avLst/>
          </a:prstGeom>
          <a:noFill/>
          <a:ln w="9525">
            <a:noFill/>
            <a:miter lim="800000"/>
            <a:headEnd/>
            <a:tailEnd/>
          </a:ln>
        </p:spPr>
      </p:pic>
      <p:pic>
        <p:nvPicPr>
          <p:cNvPr id="6" name="Picture 6" descr="C:\Documents and Settings\jlreaser\My Documents\My Pictures\NCLLPlogos\logo-byline copy.jpg"/>
          <p:cNvPicPr>
            <a:picLocks noChangeAspect="1" noChangeArrowheads="1"/>
          </p:cNvPicPr>
          <p:nvPr/>
        </p:nvPicPr>
        <p:blipFill>
          <a:blip r:embed="rId4" cstate="print">
            <a:lum bright="40000"/>
          </a:blip>
          <a:srcRect/>
          <a:stretch>
            <a:fillRect/>
          </a:stretch>
        </p:blipFill>
        <p:spPr bwMode="auto">
          <a:xfrm>
            <a:off x="7732854" y="4815841"/>
            <a:ext cx="1411146" cy="670559"/>
          </a:xfrm>
          <a:prstGeom prst="rect">
            <a:avLst/>
          </a:prstGeom>
          <a:noFill/>
        </p:spPr>
      </p:pic>
      <p:pic>
        <p:nvPicPr>
          <p:cNvPr id="6147" name="Picture 3"/>
          <p:cNvPicPr>
            <a:picLocks noChangeAspect="1" noChangeArrowheads="1"/>
          </p:cNvPicPr>
          <p:nvPr/>
        </p:nvPicPr>
        <p:blipFill>
          <a:blip r:embed="rId5" cstate="print"/>
          <a:srcRect/>
          <a:stretch>
            <a:fillRect/>
          </a:stretch>
        </p:blipFill>
        <p:spPr bwMode="auto">
          <a:xfrm>
            <a:off x="457200" y="1295400"/>
            <a:ext cx="8153400" cy="36838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Comparison of Grammar Features </a:t>
            </a:r>
            <a:endParaRPr lang="en-US" dirty="0">
              <a:solidFill>
                <a:srgbClr val="FF0000"/>
              </a:solidFill>
            </a:endParaRPr>
          </a:p>
        </p:txBody>
      </p:sp>
      <p:pic>
        <p:nvPicPr>
          <p:cNvPr id="4" name="Picture 2"/>
          <p:cNvPicPr>
            <a:picLocks noChangeAspect="1" noChangeArrowheads="1"/>
          </p:cNvPicPr>
          <p:nvPr/>
        </p:nvPicPr>
        <p:blipFill>
          <a:blip r:embed="rId3" cstate="print"/>
          <a:srcRect/>
          <a:stretch>
            <a:fillRect/>
          </a:stretch>
        </p:blipFill>
        <p:spPr bwMode="auto">
          <a:xfrm>
            <a:off x="1" y="0"/>
            <a:ext cx="1762125" cy="236220"/>
          </a:xfrm>
          <a:prstGeom prst="rect">
            <a:avLst/>
          </a:prstGeom>
          <a:noFill/>
          <a:ln w="9525">
            <a:noFill/>
            <a:miter lim="800000"/>
            <a:headEnd/>
            <a:tailEnd/>
          </a:ln>
        </p:spPr>
      </p:pic>
      <p:pic>
        <p:nvPicPr>
          <p:cNvPr id="6" name="Picture 6" descr="C:\Documents and Settings\jlreaser\My Documents\My Pictures\NCLLPlogos\logo-byline copy.jpg"/>
          <p:cNvPicPr>
            <a:picLocks noChangeAspect="1" noChangeArrowheads="1"/>
          </p:cNvPicPr>
          <p:nvPr/>
        </p:nvPicPr>
        <p:blipFill>
          <a:blip r:embed="rId4" cstate="print">
            <a:lum bright="40000"/>
          </a:blip>
          <a:srcRect/>
          <a:stretch>
            <a:fillRect/>
          </a:stretch>
        </p:blipFill>
        <p:spPr bwMode="auto">
          <a:xfrm>
            <a:off x="7732854" y="4815841"/>
            <a:ext cx="1411146" cy="670559"/>
          </a:xfrm>
          <a:prstGeom prst="rect">
            <a:avLst/>
          </a:prstGeom>
          <a:noFill/>
        </p:spPr>
      </p:pic>
      <p:pic>
        <p:nvPicPr>
          <p:cNvPr id="7170" name="Picture 2"/>
          <p:cNvPicPr>
            <a:picLocks noChangeAspect="1" noChangeArrowheads="1"/>
          </p:cNvPicPr>
          <p:nvPr/>
        </p:nvPicPr>
        <p:blipFill>
          <a:blip r:embed="rId5" cstate="print"/>
          <a:srcRect/>
          <a:stretch>
            <a:fillRect/>
          </a:stretch>
        </p:blipFill>
        <p:spPr bwMode="auto">
          <a:xfrm>
            <a:off x="1814514" y="1520191"/>
            <a:ext cx="5514975" cy="2446020"/>
          </a:xfrm>
          <a:prstGeom prst="rect">
            <a:avLst/>
          </a:prstGeom>
          <a:noFill/>
          <a:ln w="9525">
            <a:noFill/>
            <a:miter lim="800000"/>
            <a:headEnd/>
            <a:tailEnd/>
          </a:ln>
        </p:spPr>
      </p:pic>
      <p:pic>
        <p:nvPicPr>
          <p:cNvPr id="7171" name="Picture 3"/>
          <p:cNvPicPr>
            <a:picLocks noChangeAspect="1" noChangeArrowheads="1"/>
          </p:cNvPicPr>
          <p:nvPr/>
        </p:nvPicPr>
        <p:blipFill>
          <a:blip r:embed="rId5" cstate="print"/>
          <a:srcRect/>
          <a:stretch>
            <a:fillRect/>
          </a:stretch>
        </p:blipFill>
        <p:spPr bwMode="auto">
          <a:xfrm>
            <a:off x="228600" y="914400"/>
            <a:ext cx="8659026" cy="38404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Conclusions </a:t>
            </a:r>
            <a:endParaRPr lang="en-US" dirty="0"/>
          </a:p>
        </p:txBody>
      </p:sp>
      <p:sp>
        <p:nvSpPr>
          <p:cNvPr id="3" name="Content Placeholder 2"/>
          <p:cNvSpPr>
            <a:spLocks noGrp="1"/>
          </p:cNvSpPr>
          <p:nvPr>
            <p:ph idx="1"/>
          </p:nvPr>
        </p:nvSpPr>
        <p:spPr/>
        <p:txBody>
          <a:bodyPr/>
          <a:lstStyle/>
          <a:p>
            <a:r>
              <a:rPr lang="en-US" dirty="0" smtClean="0">
                <a:solidFill>
                  <a:srgbClr val="000000"/>
                </a:solidFill>
              </a:rPr>
              <a:t>A unique set of donor language sources, combined with the dynamics of language adaptation, accommodation, and innovation, converged to mold a distinct ethnolinguistic variety of English within the </a:t>
            </a:r>
            <a:r>
              <a:rPr lang="en-US" dirty="0" err="1" smtClean="0">
                <a:solidFill>
                  <a:srgbClr val="000000"/>
                </a:solidFill>
              </a:rPr>
              <a:t>Lumbee</a:t>
            </a:r>
            <a:r>
              <a:rPr lang="en-US" dirty="0" smtClean="0">
                <a:solidFill>
                  <a:srgbClr val="000000"/>
                </a:solidFill>
              </a:rPr>
              <a:t> community.</a:t>
            </a:r>
          </a:p>
          <a:p>
            <a:endParaRPr lang="en-US" dirty="0" smtClean="0">
              <a:solidFill>
                <a:srgbClr val="000000"/>
              </a:solidFill>
            </a:endParaRPr>
          </a:p>
        </p:txBody>
      </p:sp>
      <p:pic>
        <p:nvPicPr>
          <p:cNvPr id="4" name="Picture 2"/>
          <p:cNvPicPr>
            <a:picLocks noChangeAspect="1" noChangeArrowheads="1"/>
          </p:cNvPicPr>
          <p:nvPr/>
        </p:nvPicPr>
        <p:blipFill>
          <a:blip r:embed="rId3" cstate="print"/>
          <a:srcRect/>
          <a:stretch>
            <a:fillRect/>
          </a:stretch>
        </p:blipFill>
        <p:spPr bwMode="auto">
          <a:xfrm>
            <a:off x="1" y="0"/>
            <a:ext cx="1762125" cy="236220"/>
          </a:xfrm>
          <a:prstGeom prst="rect">
            <a:avLst/>
          </a:prstGeom>
          <a:noFill/>
          <a:ln w="9525">
            <a:noFill/>
            <a:miter lim="800000"/>
            <a:headEnd/>
            <a:tailEnd/>
          </a:ln>
        </p:spPr>
      </p:pic>
      <p:pic>
        <p:nvPicPr>
          <p:cNvPr id="6" name="Picture 6" descr="C:\Documents and Settings\jlreaser\My Documents\My Pictures\NCLLPlogos\logo-byline copy.jpg"/>
          <p:cNvPicPr>
            <a:picLocks noChangeAspect="1" noChangeArrowheads="1"/>
          </p:cNvPicPr>
          <p:nvPr/>
        </p:nvPicPr>
        <p:blipFill>
          <a:blip r:embed="rId4" cstate="print">
            <a:lum bright="40000"/>
          </a:blip>
          <a:srcRect/>
          <a:stretch>
            <a:fillRect/>
          </a:stretch>
        </p:blipFill>
        <p:spPr bwMode="auto">
          <a:xfrm>
            <a:off x="7732854" y="4815841"/>
            <a:ext cx="1411146" cy="670559"/>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Conclusions </a:t>
            </a:r>
            <a:endParaRPr lang="en-US" dirty="0"/>
          </a:p>
        </p:txBody>
      </p:sp>
      <p:sp>
        <p:nvSpPr>
          <p:cNvPr id="3" name="Content Placeholder 2"/>
          <p:cNvSpPr>
            <a:spLocks noGrp="1"/>
          </p:cNvSpPr>
          <p:nvPr>
            <p:ph idx="1"/>
          </p:nvPr>
        </p:nvSpPr>
        <p:spPr/>
        <p:txBody>
          <a:bodyPr>
            <a:normAutofit fontScale="85000" lnSpcReduction="20000"/>
          </a:bodyPr>
          <a:lstStyle/>
          <a:p>
            <a:pPr marL="285750" indent="-285750">
              <a:spcBef>
                <a:spcPct val="50000"/>
              </a:spcBef>
              <a:buFontTx/>
              <a:buChar char="•"/>
            </a:pPr>
            <a:r>
              <a:rPr lang="en-US" dirty="0" err="1" smtClean="0">
                <a:solidFill>
                  <a:srgbClr val="000000"/>
                </a:solidFill>
              </a:rPr>
              <a:t>Lumbee</a:t>
            </a:r>
            <a:r>
              <a:rPr lang="en-US" dirty="0" smtClean="0">
                <a:solidFill>
                  <a:srgbClr val="000000"/>
                </a:solidFill>
              </a:rPr>
              <a:t> language identity is locally situated, constrained by the bi-racial ideology of the American South. Patterns of segregation, population density, and historical continuity are implicated in the process. </a:t>
            </a:r>
          </a:p>
          <a:p>
            <a:pPr marL="285750" indent="-285750">
              <a:spcBef>
                <a:spcPct val="50000"/>
              </a:spcBef>
              <a:buFontTx/>
              <a:buChar char="•"/>
            </a:pPr>
            <a:r>
              <a:rPr lang="en-US" dirty="0" smtClean="0">
                <a:solidFill>
                  <a:srgbClr val="000000"/>
                </a:solidFill>
              </a:rPr>
              <a:t>…But there is also an important sense in which the construction of cultural “otherness” and “</a:t>
            </a:r>
            <a:r>
              <a:rPr lang="en-US" dirty="0" err="1" smtClean="0">
                <a:solidFill>
                  <a:srgbClr val="000000"/>
                </a:solidFill>
              </a:rPr>
              <a:t>Indianness</a:t>
            </a:r>
            <a:r>
              <a:rPr lang="en-US" dirty="0" smtClean="0">
                <a:solidFill>
                  <a:srgbClr val="000000"/>
                </a:solidFill>
              </a:rPr>
              <a:t>” factors into their development and maintenance of dialect identity.</a:t>
            </a:r>
          </a:p>
          <a:p>
            <a:pPr marL="285750" indent="-285750">
              <a:spcBef>
                <a:spcPct val="50000"/>
              </a:spcBef>
              <a:buFontTx/>
              <a:buChar char="•"/>
            </a:pPr>
            <a:endParaRPr lang="en-US" dirty="0" smtClean="0">
              <a:solidFill>
                <a:srgbClr val="000000"/>
              </a:solidFill>
            </a:endParaRPr>
          </a:p>
          <a:p>
            <a:endParaRPr lang="en-US" dirty="0" smtClean="0">
              <a:solidFill>
                <a:srgbClr val="000000"/>
              </a:solidFill>
            </a:endParaRPr>
          </a:p>
        </p:txBody>
      </p:sp>
      <p:pic>
        <p:nvPicPr>
          <p:cNvPr id="4" name="Picture 2"/>
          <p:cNvPicPr>
            <a:picLocks noChangeAspect="1" noChangeArrowheads="1"/>
          </p:cNvPicPr>
          <p:nvPr/>
        </p:nvPicPr>
        <p:blipFill>
          <a:blip r:embed="rId3" cstate="print"/>
          <a:srcRect/>
          <a:stretch>
            <a:fillRect/>
          </a:stretch>
        </p:blipFill>
        <p:spPr bwMode="auto">
          <a:xfrm>
            <a:off x="1" y="0"/>
            <a:ext cx="1762125" cy="236220"/>
          </a:xfrm>
          <a:prstGeom prst="rect">
            <a:avLst/>
          </a:prstGeom>
          <a:noFill/>
          <a:ln w="9525">
            <a:noFill/>
            <a:miter lim="800000"/>
            <a:headEnd/>
            <a:tailEnd/>
          </a:ln>
        </p:spPr>
      </p:pic>
      <p:pic>
        <p:nvPicPr>
          <p:cNvPr id="6" name="Picture 6" descr="C:\Documents and Settings\jlreaser\My Documents\My Pictures\NCLLPlogos\logo-byline copy.jpg"/>
          <p:cNvPicPr>
            <a:picLocks noChangeAspect="1" noChangeArrowheads="1"/>
          </p:cNvPicPr>
          <p:nvPr/>
        </p:nvPicPr>
        <p:blipFill>
          <a:blip r:embed="rId4" cstate="print">
            <a:lum bright="40000"/>
          </a:blip>
          <a:srcRect/>
          <a:stretch>
            <a:fillRect/>
          </a:stretch>
        </p:blipFill>
        <p:spPr bwMode="auto">
          <a:xfrm>
            <a:off x="7732854" y="4815841"/>
            <a:ext cx="1411146" cy="67055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Conclusions </a:t>
            </a:r>
            <a:endParaRPr lang="en-US" dirty="0"/>
          </a:p>
        </p:txBody>
      </p:sp>
      <p:sp>
        <p:nvSpPr>
          <p:cNvPr id="3" name="Content Placeholder 2"/>
          <p:cNvSpPr>
            <a:spLocks noGrp="1"/>
          </p:cNvSpPr>
          <p:nvPr>
            <p:ph idx="1"/>
          </p:nvPr>
        </p:nvSpPr>
        <p:spPr/>
        <p:txBody>
          <a:bodyPr>
            <a:normAutofit fontScale="92500" lnSpcReduction="20000"/>
          </a:bodyPr>
          <a:lstStyle/>
          <a:p>
            <a:pPr>
              <a:spcBef>
                <a:spcPct val="50000"/>
              </a:spcBef>
              <a:buFontTx/>
              <a:buChar char="•"/>
            </a:pPr>
            <a:r>
              <a:rPr lang="en-US" dirty="0" smtClean="0">
                <a:solidFill>
                  <a:srgbClr val="000000"/>
                </a:solidFill>
              </a:rPr>
              <a:t>The sociolinguistic situation of the </a:t>
            </a:r>
            <a:r>
              <a:rPr lang="en-US" dirty="0" err="1" smtClean="0">
                <a:solidFill>
                  <a:srgbClr val="000000"/>
                </a:solidFill>
              </a:rPr>
              <a:t>Lumbee</a:t>
            </a:r>
            <a:r>
              <a:rPr lang="en-US" dirty="0" smtClean="0">
                <a:solidFill>
                  <a:srgbClr val="000000"/>
                </a:solidFill>
              </a:rPr>
              <a:t> has exposed them to a type of double jeopardy. Having lost their native language or languages due to the sociopolitical and economic exigencies of early European encroachment, their unique dialect is now subjected to the principle of linguistic subordination in which it is simply dismissed as “bad” English. </a:t>
            </a:r>
          </a:p>
          <a:p>
            <a:pPr marL="285750" indent="-285750">
              <a:spcBef>
                <a:spcPct val="50000"/>
              </a:spcBef>
              <a:buFontTx/>
              <a:buChar char="•"/>
            </a:pPr>
            <a:endParaRPr lang="en-US" dirty="0" smtClean="0">
              <a:solidFill>
                <a:srgbClr val="000000"/>
              </a:solidFill>
            </a:endParaRPr>
          </a:p>
          <a:p>
            <a:endParaRPr lang="en-US" dirty="0" smtClean="0">
              <a:solidFill>
                <a:srgbClr val="000000"/>
              </a:solidFill>
            </a:endParaRPr>
          </a:p>
        </p:txBody>
      </p:sp>
      <p:pic>
        <p:nvPicPr>
          <p:cNvPr id="4" name="Picture 2"/>
          <p:cNvPicPr>
            <a:picLocks noChangeAspect="1" noChangeArrowheads="1"/>
          </p:cNvPicPr>
          <p:nvPr/>
        </p:nvPicPr>
        <p:blipFill>
          <a:blip r:embed="rId3" cstate="print"/>
          <a:srcRect/>
          <a:stretch>
            <a:fillRect/>
          </a:stretch>
        </p:blipFill>
        <p:spPr bwMode="auto">
          <a:xfrm>
            <a:off x="1" y="0"/>
            <a:ext cx="1762125" cy="236220"/>
          </a:xfrm>
          <a:prstGeom prst="rect">
            <a:avLst/>
          </a:prstGeom>
          <a:noFill/>
          <a:ln w="9525">
            <a:noFill/>
            <a:miter lim="800000"/>
            <a:headEnd/>
            <a:tailEnd/>
          </a:ln>
        </p:spPr>
      </p:pic>
      <p:pic>
        <p:nvPicPr>
          <p:cNvPr id="6" name="Picture 6" descr="C:\Documents and Settings\jlreaser\My Documents\My Pictures\NCLLPlogos\logo-byline copy.jpg"/>
          <p:cNvPicPr>
            <a:picLocks noChangeAspect="1" noChangeArrowheads="1"/>
          </p:cNvPicPr>
          <p:nvPr/>
        </p:nvPicPr>
        <p:blipFill>
          <a:blip r:embed="rId4" cstate="print">
            <a:lum bright="40000"/>
          </a:blip>
          <a:srcRect/>
          <a:stretch>
            <a:fillRect/>
          </a:stretch>
        </p:blipFill>
        <p:spPr bwMode="auto">
          <a:xfrm>
            <a:off x="7732854" y="4815841"/>
            <a:ext cx="1411146" cy="670559"/>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Conclusions: Fluid </a:t>
            </a:r>
            <a:r>
              <a:rPr lang="en-US" dirty="0" err="1" smtClean="0">
                <a:solidFill>
                  <a:srgbClr val="FF0000"/>
                </a:solidFill>
              </a:rPr>
              <a:t>Lumbee</a:t>
            </a:r>
            <a:r>
              <a:rPr lang="en-US" dirty="0" smtClean="0">
                <a:solidFill>
                  <a:srgbClr val="FF0000"/>
                </a:solidFill>
              </a:rPr>
              <a:t> Identity  </a:t>
            </a:r>
            <a:endParaRPr lang="en-US" dirty="0"/>
          </a:p>
        </p:txBody>
      </p:sp>
      <p:sp>
        <p:nvSpPr>
          <p:cNvPr id="3" name="Content Placeholder 2"/>
          <p:cNvSpPr>
            <a:spLocks noGrp="1"/>
          </p:cNvSpPr>
          <p:nvPr>
            <p:ph idx="1"/>
          </p:nvPr>
        </p:nvSpPr>
        <p:spPr/>
        <p:txBody>
          <a:bodyPr>
            <a:normAutofit/>
          </a:bodyPr>
          <a:lstStyle/>
          <a:p>
            <a:pPr marL="285750" indent="-285750">
              <a:spcBef>
                <a:spcPct val="50000"/>
              </a:spcBef>
              <a:buFontTx/>
              <a:buChar char="•"/>
            </a:pPr>
            <a:endParaRPr lang="en-US" dirty="0" smtClean="0">
              <a:solidFill>
                <a:srgbClr val="000000"/>
              </a:solidFill>
            </a:endParaRPr>
          </a:p>
          <a:p>
            <a:endParaRPr lang="en-US" dirty="0" smtClean="0">
              <a:solidFill>
                <a:srgbClr val="000000"/>
              </a:solidFill>
            </a:endParaRPr>
          </a:p>
        </p:txBody>
      </p:sp>
      <p:pic>
        <p:nvPicPr>
          <p:cNvPr id="4" name="Picture 2"/>
          <p:cNvPicPr>
            <a:picLocks noChangeAspect="1" noChangeArrowheads="1"/>
          </p:cNvPicPr>
          <p:nvPr/>
        </p:nvPicPr>
        <p:blipFill>
          <a:blip r:embed="rId3" cstate="print"/>
          <a:srcRect/>
          <a:stretch>
            <a:fillRect/>
          </a:stretch>
        </p:blipFill>
        <p:spPr bwMode="auto">
          <a:xfrm>
            <a:off x="1" y="0"/>
            <a:ext cx="1762125" cy="236220"/>
          </a:xfrm>
          <a:prstGeom prst="rect">
            <a:avLst/>
          </a:prstGeom>
          <a:noFill/>
          <a:ln w="9525">
            <a:noFill/>
            <a:miter lim="800000"/>
            <a:headEnd/>
            <a:tailEnd/>
          </a:ln>
        </p:spPr>
      </p:pic>
      <p:pic>
        <p:nvPicPr>
          <p:cNvPr id="6" name="Picture 6" descr="C:\Documents and Settings\jlreaser\My Documents\My Pictures\NCLLPlogos\logo-byline copy.jpg"/>
          <p:cNvPicPr>
            <a:picLocks noChangeAspect="1" noChangeArrowheads="1"/>
          </p:cNvPicPr>
          <p:nvPr/>
        </p:nvPicPr>
        <p:blipFill>
          <a:blip r:embed="rId4" cstate="print">
            <a:lum bright="40000"/>
          </a:blip>
          <a:srcRect/>
          <a:stretch>
            <a:fillRect/>
          </a:stretch>
        </p:blipFill>
        <p:spPr bwMode="auto">
          <a:xfrm>
            <a:off x="7732854" y="4815841"/>
            <a:ext cx="1411146" cy="670559"/>
          </a:xfrm>
          <a:prstGeom prst="rect">
            <a:avLst/>
          </a:prstGeom>
          <a:noFill/>
        </p:spPr>
      </p:pic>
      <p:pic>
        <p:nvPicPr>
          <p:cNvPr id="7" name="Picture 10"/>
          <p:cNvPicPr>
            <a:picLocks noChangeAspect="1" noChangeArrowheads="1"/>
          </p:cNvPicPr>
          <p:nvPr/>
        </p:nvPicPr>
        <p:blipFill>
          <a:blip r:embed="rId5" cstate="print"/>
          <a:srcRect/>
          <a:stretch>
            <a:fillRect/>
          </a:stretch>
        </p:blipFill>
        <p:spPr bwMode="auto">
          <a:xfrm>
            <a:off x="0" y="975360"/>
            <a:ext cx="1712912" cy="1699260"/>
          </a:xfrm>
          <a:prstGeom prst="rect">
            <a:avLst/>
          </a:prstGeom>
          <a:noFill/>
          <a:ln w="9525">
            <a:noFill/>
            <a:miter lim="800000"/>
            <a:headEnd/>
            <a:tailEnd/>
          </a:ln>
        </p:spPr>
      </p:pic>
      <p:sp>
        <p:nvSpPr>
          <p:cNvPr id="8" name="Rectangle 7"/>
          <p:cNvSpPr/>
          <p:nvPr/>
        </p:nvSpPr>
        <p:spPr>
          <a:xfrm>
            <a:off x="1752600" y="1036321"/>
            <a:ext cx="6400800" cy="4154984"/>
          </a:xfrm>
          <a:prstGeom prst="rect">
            <a:avLst/>
          </a:prstGeom>
        </p:spPr>
        <p:txBody>
          <a:bodyPr wrap="square">
            <a:spAutoFit/>
          </a:bodyPr>
          <a:lstStyle/>
          <a:p>
            <a:r>
              <a:rPr lang="en-US" sz="2400" dirty="0" smtClean="0">
                <a:solidFill>
                  <a:srgbClr val="000000"/>
                </a:solidFill>
                <a:latin typeface="Arial Narrow" pitchFamily="34" charset="0"/>
                <a:cs typeface="Arial" charset="0"/>
              </a:rPr>
              <a:t>“I mean, you know, this Heather Locklear thing, Heather Locklear </a:t>
            </a:r>
            <a:r>
              <a:rPr lang="en-US" sz="2400" dirty="0" err="1" smtClean="0">
                <a:solidFill>
                  <a:srgbClr val="000000"/>
                </a:solidFill>
                <a:latin typeface="Arial Narrow" pitchFamily="34" charset="0"/>
                <a:cs typeface="Arial" charset="0"/>
              </a:rPr>
              <a:t>ain’t</a:t>
            </a:r>
            <a:r>
              <a:rPr lang="en-US" sz="2400" dirty="0" smtClean="0">
                <a:solidFill>
                  <a:srgbClr val="000000"/>
                </a:solidFill>
                <a:latin typeface="Arial Narrow" pitchFamily="34" charset="0"/>
                <a:cs typeface="Arial" charset="0"/>
              </a:rPr>
              <a:t> no </a:t>
            </a:r>
            <a:r>
              <a:rPr lang="en-US" sz="2400" dirty="0" err="1" smtClean="0">
                <a:solidFill>
                  <a:srgbClr val="000000"/>
                </a:solidFill>
                <a:latin typeface="Arial Narrow" pitchFamily="34" charset="0"/>
                <a:cs typeface="Arial" charset="0"/>
              </a:rPr>
              <a:t>Lum</a:t>
            </a:r>
            <a:r>
              <a:rPr lang="en-US" sz="2400" dirty="0" smtClean="0">
                <a:solidFill>
                  <a:srgbClr val="000000"/>
                </a:solidFill>
                <a:latin typeface="Arial Narrow" pitchFamily="34" charset="0"/>
                <a:cs typeface="Arial" charset="0"/>
              </a:rPr>
              <a:t>, I don’t care what nobody says, I don’t care if her granddaddy or great granddaddy or </a:t>
            </a:r>
            <a:r>
              <a:rPr lang="en-US" sz="2400" dirty="0" smtClean="0">
                <a:solidFill>
                  <a:srgbClr val="000000"/>
                </a:solidFill>
                <a:latin typeface="Arial Narrow" pitchFamily="34" charset="0"/>
              </a:rPr>
              <a:t>what-what came from here. She’s never lived as a </a:t>
            </a:r>
            <a:r>
              <a:rPr lang="en-US" sz="2400" dirty="0" err="1" smtClean="0">
                <a:solidFill>
                  <a:srgbClr val="000000"/>
                </a:solidFill>
                <a:latin typeface="Arial Narrow" pitchFamily="34" charset="0"/>
              </a:rPr>
              <a:t>Lum</a:t>
            </a:r>
            <a:r>
              <a:rPr lang="en-US" sz="2400" dirty="0" smtClean="0">
                <a:solidFill>
                  <a:srgbClr val="000000"/>
                </a:solidFill>
                <a:latin typeface="Arial Narrow" pitchFamily="34" charset="0"/>
              </a:rPr>
              <a:t>, she’s never been involved in this community, she’s never certainly had to experience the things that are just </a:t>
            </a:r>
            <a:r>
              <a:rPr lang="en-US" sz="2400" dirty="0" err="1" smtClean="0">
                <a:solidFill>
                  <a:srgbClr val="000000"/>
                </a:solidFill>
                <a:latin typeface="Arial Narrow" pitchFamily="34" charset="0"/>
              </a:rPr>
              <a:t>gonna</a:t>
            </a:r>
            <a:r>
              <a:rPr lang="en-US" sz="2400" dirty="0" smtClean="0">
                <a:solidFill>
                  <a:srgbClr val="000000"/>
                </a:solidFill>
                <a:latin typeface="Arial Narrow" pitchFamily="34" charset="0"/>
              </a:rPr>
              <a:t> be a part of your life experience if you are a </a:t>
            </a:r>
            <a:r>
              <a:rPr lang="en-US" sz="2400" dirty="0" err="1" smtClean="0">
                <a:solidFill>
                  <a:srgbClr val="000000"/>
                </a:solidFill>
                <a:latin typeface="Arial Narrow" pitchFamily="34" charset="0"/>
              </a:rPr>
              <a:t>Lum</a:t>
            </a:r>
            <a:r>
              <a:rPr lang="en-US" sz="2400" dirty="0" smtClean="0">
                <a:solidFill>
                  <a:srgbClr val="000000"/>
                </a:solidFill>
                <a:latin typeface="Arial Narrow" pitchFamily="34" charset="0"/>
              </a:rPr>
              <a:t> and live in Robeson County… you just </a:t>
            </a:r>
            <a:r>
              <a:rPr lang="en-US" sz="2400" dirty="0" err="1" smtClean="0">
                <a:solidFill>
                  <a:srgbClr val="000000"/>
                </a:solidFill>
                <a:latin typeface="Arial Narrow" pitchFamily="34" charset="0"/>
              </a:rPr>
              <a:t>gotta</a:t>
            </a:r>
            <a:r>
              <a:rPr lang="en-US" sz="2400" dirty="0" smtClean="0">
                <a:solidFill>
                  <a:srgbClr val="000000"/>
                </a:solidFill>
                <a:latin typeface="Arial Narrow" pitchFamily="34" charset="0"/>
              </a:rPr>
              <a:t> be a part of this culture, even if it is from a distance. I guess what I’m trying to say is that you </a:t>
            </a:r>
            <a:r>
              <a:rPr lang="en-US" sz="2400" dirty="0" err="1" smtClean="0">
                <a:solidFill>
                  <a:srgbClr val="000000"/>
                </a:solidFill>
                <a:latin typeface="Arial Narrow" pitchFamily="34" charset="0"/>
              </a:rPr>
              <a:t>gotta</a:t>
            </a:r>
            <a:r>
              <a:rPr lang="en-US" sz="2400" dirty="0" smtClean="0">
                <a:solidFill>
                  <a:srgbClr val="000000"/>
                </a:solidFill>
                <a:latin typeface="Arial Narrow" pitchFamily="34" charset="0"/>
              </a:rPr>
              <a:t> have the genetics and the culture.” (from Hutcheson 2001) </a:t>
            </a:r>
            <a:endParaRPr lang="en-US" sz="2400" dirty="0">
              <a:solidFill>
                <a:srgbClr val="000000"/>
              </a:solidFill>
              <a:latin typeface="Arial Narrow" pitchFamily="34" charset="0"/>
              <a:cs typeface="Arial"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Conclusions: Recognition </a:t>
            </a:r>
            <a:endParaRPr lang="en-US" dirty="0"/>
          </a:p>
        </p:txBody>
      </p:sp>
      <p:sp>
        <p:nvSpPr>
          <p:cNvPr id="3" name="Content Placeholder 2"/>
          <p:cNvSpPr>
            <a:spLocks noGrp="1"/>
          </p:cNvSpPr>
          <p:nvPr>
            <p:ph idx="1"/>
          </p:nvPr>
        </p:nvSpPr>
        <p:spPr>
          <a:xfrm>
            <a:off x="457200" y="1280161"/>
            <a:ext cx="8305800" cy="3620770"/>
          </a:xfrm>
        </p:spPr>
        <p:txBody>
          <a:bodyPr>
            <a:normAutofit lnSpcReduction="10000"/>
          </a:bodyPr>
          <a:lstStyle/>
          <a:p>
            <a:pPr indent="0">
              <a:spcBef>
                <a:spcPts val="0"/>
              </a:spcBef>
              <a:buNone/>
            </a:pPr>
            <a:r>
              <a:rPr lang="en-US" dirty="0" smtClean="0">
                <a:solidFill>
                  <a:srgbClr val="000000"/>
                </a:solidFill>
              </a:rPr>
              <a:t>“Whereas by reason of tribal legend, coupled with a distinctive appearance and </a:t>
            </a:r>
            <a:r>
              <a:rPr lang="en-US" b="1" i="1" dirty="0" smtClean="0"/>
              <a:t>manner of speech</a:t>
            </a:r>
            <a:r>
              <a:rPr lang="en-US" dirty="0" smtClean="0">
                <a:solidFill>
                  <a:srgbClr val="000000"/>
                </a:solidFill>
              </a:rPr>
              <a:t>... shall, from and after the ratification of this Act, be known and designated as </a:t>
            </a:r>
            <a:r>
              <a:rPr lang="en-US" dirty="0" err="1" smtClean="0">
                <a:solidFill>
                  <a:srgbClr val="000000"/>
                </a:solidFill>
              </a:rPr>
              <a:t>Lumbee</a:t>
            </a:r>
            <a:r>
              <a:rPr lang="en-US" dirty="0" smtClean="0">
                <a:solidFill>
                  <a:srgbClr val="000000"/>
                </a:solidFill>
              </a:rPr>
              <a:t> Indians of North Carolina”</a:t>
            </a:r>
            <a:r>
              <a:rPr lang="en-US" sz="2800" dirty="0" smtClean="0">
                <a:solidFill>
                  <a:srgbClr val="000000"/>
                </a:solidFill>
              </a:rPr>
              <a:t> </a:t>
            </a:r>
          </a:p>
          <a:p>
            <a:pPr lvl="1" indent="0">
              <a:spcBef>
                <a:spcPts val="0"/>
              </a:spcBef>
            </a:pPr>
            <a:r>
              <a:rPr lang="en-US" sz="2200" dirty="0" smtClean="0">
                <a:solidFill>
                  <a:srgbClr val="000000"/>
                </a:solidFill>
              </a:rPr>
              <a:t>(from </a:t>
            </a:r>
            <a:r>
              <a:rPr lang="en-US" sz="2200" i="1" dirty="0" smtClean="0">
                <a:solidFill>
                  <a:srgbClr val="000000"/>
                </a:solidFill>
              </a:rPr>
              <a:t>Act Relating to the </a:t>
            </a:r>
            <a:r>
              <a:rPr lang="en-US" sz="2200" i="1" dirty="0" err="1" smtClean="0">
                <a:solidFill>
                  <a:srgbClr val="000000"/>
                </a:solidFill>
              </a:rPr>
              <a:t>Lumbee</a:t>
            </a:r>
            <a:r>
              <a:rPr lang="en-US" sz="2200" i="1" dirty="0" smtClean="0">
                <a:solidFill>
                  <a:srgbClr val="000000"/>
                </a:solidFill>
              </a:rPr>
              <a:t> Indians of North Carolina</a:t>
            </a:r>
            <a:r>
              <a:rPr lang="en-US" sz="2200" dirty="0" smtClean="0">
                <a:solidFill>
                  <a:srgbClr val="000000"/>
                </a:solidFill>
              </a:rPr>
              <a:t>, Congress of the United States, June 7, 1956)</a:t>
            </a:r>
          </a:p>
          <a:p>
            <a:pPr indent="0">
              <a:spcBef>
                <a:spcPts val="0"/>
              </a:spcBef>
            </a:pPr>
            <a:endParaRPr lang="en-US" dirty="0" smtClean="0"/>
          </a:p>
          <a:p>
            <a:pPr indent="0">
              <a:spcBef>
                <a:spcPts val="0"/>
              </a:spcBef>
              <a:buNone/>
            </a:pPr>
            <a:endParaRPr lang="en-US" dirty="0" smtClean="0">
              <a:solidFill>
                <a:srgbClr val="000000"/>
              </a:solidFill>
            </a:endParaRPr>
          </a:p>
        </p:txBody>
      </p:sp>
      <p:pic>
        <p:nvPicPr>
          <p:cNvPr id="4" name="Picture 2"/>
          <p:cNvPicPr>
            <a:picLocks noChangeAspect="1" noChangeArrowheads="1"/>
          </p:cNvPicPr>
          <p:nvPr/>
        </p:nvPicPr>
        <p:blipFill>
          <a:blip r:embed="rId3" cstate="print"/>
          <a:srcRect/>
          <a:stretch>
            <a:fillRect/>
          </a:stretch>
        </p:blipFill>
        <p:spPr bwMode="auto">
          <a:xfrm>
            <a:off x="1" y="0"/>
            <a:ext cx="1762125" cy="236220"/>
          </a:xfrm>
          <a:prstGeom prst="rect">
            <a:avLst/>
          </a:prstGeom>
          <a:noFill/>
          <a:ln w="9525">
            <a:noFill/>
            <a:miter lim="800000"/>
            <a:headEnd/>
            <a:tailEnd/>
          </a:ln>
        </p:spPr>
      </p:pic>
      <p:pic>
        <p:nvPicPr>
          <p:cNvPr id="6" name="Picture 6" descr="C:\Documents and Settings\jlreaser\My Documents\My Pictures\NCLLPlogos\logo-byline copy.jpg"/>
          <p:cNvPicPr>
            <a:picLocks noChangeAspect="1" noChangeArrowheads="1"/>
          </p:cNvPicPr>
          <p:nvPr/>
        </p:nvPicPr>
        <p:blipFill>
          <a:blip r:embed="rId4" cstate="print">
            <a:lum bright="40000"/>
          </a:blip>
          <a:srcRect/>
          <a:stretch>
            <a:fillRect/>
          </a:stretch>
        </p:blipFill>
        <p:spPr bwMode="auto">
          <a:xfrm>
            <a:off x="7732854" y="4815841"/>
            <a:ext cx="1411146" cy="670559"/>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title</a:t>
            </a:r>
            <a:endParaRPr lang="en-US" dirty="0"/>
          </a:p>
        </p:txBody>
      </p:sp>
      <p:sp>
        <p:nvSpPr>
          <p:cNvPr id="3" name="Content Placeholder 2"/>
          <p:cNvSpPr>
            <a:spLocks noGrp="1"/>
          </p:cNvSpPr>
          <p:nvPr>
            <p:ph idx="1"/>
          </p:nvPr>
        </p:nvSpPr>
        <p:spPr/>
        <p:txBody>
          <a:bodyPr/>
          <a:lstStyle/>
          <a:p>
            <a:r>
              <a:rPr lang="en-US" dirty="0" smtClean="0">
                <a:solidFill>
                  <a:srgbClr val="000000"/>
                </a:solidFill>
              </a:rPr>
              <a:t>text</a:t>
            </a:r>
          </a:p>
        </p:txBody>
      </p:sp>
      <p:pic>
        <p:nvPicPr>
          <p:cNvPr id="4" name="Picture 2"/>
          <p:cNvPicPr>
            <a:picLocks noChangeAspect="1" noChangeArrowheads="1"/>
          </p:cNvPicPr>
          <p:nvPr/>
        </p:nvPicPr>
        <p:blipFill>
          <a:blip r:embed="rId3" cstate="print"/>
          <a:srcRect/>
          <a:stretch>
            <a:fillRect/>
          </a:stretch>
        </p:blipFill>
        <p:spPr bwMode="auto">
          <a:xfrm>
            <a:off x="1" y="0"/>
            <a:ext cx="1762125" cy="236220"/>
          </a:xfrm>
          <a:prstGeom prst="rect">
            <a:avLst/>
          </a:prstGeom>
          <a:noFill/>
          <a:ln w="9525">
            <a:noFill/>
            <a:miter lim="800000"/>
            <a:headEnd/>
            <a:tailEnd/>
          </a:ln>
        </p:spPr>
      </p:pic>
      <p:pic>
        <p:nvPicPr>
          <p:cNvPr id="6" name="Picture 6" descr="C:\Documents and Settings\jlreaser\My Documents\My Pictures\NCLLPlogos\logo-byline copy.jpg"/>
          <p:cNvPicPr>
            <a:picLocks noChangeAspect="1" noChangeArrowheads="1"/>
          </p:cNvPicPr>
          <p:nvPr/>
        </p:nvPicPr>
        <p:blipFill>
          <a:blip r:embed="rId4" cstate="print">
            <a:lum bright="40000"/>
          </a:blip>
          <a:srcRect/>
          <a:stretch>
            <a:fillRect/>
          </a:stretch>
        </p:blipFill>
        <p:spPr bwMode="auto">
          <a:xfrm>
            <a:off x="7732854" y="4815841"/>
            <a:ext cx="1411146" cy="670559"/>
          </a:xfrm>
          <a:prstGeom prst="rect">
            <a:avLst/>
          </a:prstGeom>
          <a:noFill/>
        </p:spPr>
      </p:pic>
      <p:pic>
        <p:nvPicPr>
          <p:cNvPr id="7" name="Picture 9" descr="Lumbeeriverwithmen"/>
          <p:cNvPicPr>
            <a:picLocks noChangeAspect="1" noChangeArrowheads="1"/>
          </p:cNvPicPr>
          <p:nvPr/>
        </p:nvPicPr>
        <p:blipFill>
          <a:blip r:embed="rId5" cstate="print"/>
          <a:srcRect/>
          <a:stretch>
            <a:fillRect/>
          </a:stretch>
        </p:blipFill>
        <p:spPr bwMode="auto">
          <a:xfrm>
            <a:off x="-406973" y="0"/>
            <a:ext cx="9550973" cy="5486400"/>
          </a:xfrm>
          <a:prstGeom prst="rect">
            <a:avLst/>
          </a:prstGeom>
          <a:noFill/>
          <a:ln w="9525">
            <a:noFill/>
            <a:miter lim="800000"/>
            <a:headEnd/>
            <a:tailEnd/>
          </a:ln>
        </p:spPr>
      </p:pic>
      <p:sp>
        <p:nvSpPr>
          <p:cNvPr id="8" name="Rectangle 7"/>
          <p:cNvSpPr/>
          <p:nvPr/>
        </p:nvSpPr>
        <p:spPr>
          <a:xfrm>
            <a:off x="152400" y="548640"/>
            <a:ext cx="8305800" cy="2554545"/>
          </a:xfrm>
          <a:prstGeom prst="rect">
            <a:avLst/>
          </a:prstGeom>
        </p:spPr>
        <p:txBody>
          <a:bodyPr wrap="square">
            <a:spAutoFit/>
          </a:bodyPr>
          <a:lstStyle/>
          <a:p>
            <a:pPr marL="342900">
              <a:spcBef>
                <a:spcPct val="50000"/>
              </a:spcBef>
              <a:defRPr/>
            </a:pPr>
            <a:r>
              <a:rPr lang="en-US" sz="3200" dirty="0" smtClean="0">
                <a:solidFill>
                  <a:schemeClr val="bg1"/>
                </a:solidFill>
                <a:effectLst>
                  <a:outerShdw blurRad="38100" dist="38100" dir="2700000" algn="tl">
                    <a:srgbClr val="C0C0C0"/>
                  </a:outerShdw>
                </a:effectLst>
              </a:rPr>
              <a:t>In reality, the perpetuation of an regionally situated, ethnically distinct variety is a testament to the sociolinguistic adaptability, resiliency, and vitality of the </a:t>
            </a:r>
            <a:r>
              <a:rPr lang="en-US" sz="3200" dirty="0" err="1" smtClean="0">
                <a:solidFill>
                  <a:schemeClr val="bg1"/>
                </a:solidFill>
                <a:effectLst>
                  <a:outerShdw blurRad="38100" dist="38100" dir="2700000" algn="tl">
                    <a:srgbClr val="C0C0C0"/>
                  </a:outerShdw>
                </a:effectLst>
              </a:rPr>
              <a:t>Lumbee</a:t>
            </a:r>
            <a:r>
              <a:rPr lang="en-US" sz="3200" dirty="0" smtClean="0">
                <a:solidFill>
                  <a:schemeClr val="bg1"/>
                </a:solidFill>
                <a:effectLst>
                  <a:outerShdw blurRad="38100" dist="38100" dir="2700000" algn="tl">
                    <a:srgbClr val="C0C0C0"/>
                  </a:outerShdw>
                </a:effectLst>
              </a:rPr>
              <a:t> language community.</a:t>
            </a:r>
            <a:endParaRPr lang="en-US" sz="3200" dirty="0">
              <a:solidFill>
                <a:schemeClr val="bg1"/>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Why Languages Die</a:t>
            </a:r>
            <a:endParaRPr lang="en-US" dirty="0"/>
          </a:p>
        </p:txBody>
      </p:sp>
      <p:sp>
        <p:nvSpPr>
          <p:cNvPr id="3" name="Content Placeholder 2"/>
          <p:cNvSpPr>
            <a:spLocks noGrp="1"/>
          </p:cNvSpPr>
          <p:nvPr>
            <p:ph idx="1"/>
          </p:nvPr>
        </p:nvSpPr>
        <p:spPr/>
        <p:txBody>
          <a:bodyPr>
            <a:normAutofit fontScale="55000" lnSpcReduction="20000"/>
          </a:bodyPr>
          <a:lstStyle/>
          <a:p>
            <a:pPr>
              <a:lnSpc>
                <a:spcPct val="120000"/>
              </a:lnSpc>
              <a:spcAft>
                <a:spcPct val="50000"/>
              </a:spcAft>
            </a:pPr>
            <a:r>
              <a:rPr lang="en-US" b="1" dirty="0" smtClean="0">
                <a:solidFill>
                  <a:srgbClr val="000000"/>
                </a:solidFill>
                <a:latin typeface="Arial Narrow" pitchFamily="34" charset="0"/>
              </a:rPr>
              <a:t>Economic:</a:t>
            </a:r>
            <a:r>
              <a:rPr lang="en-US" dirty="0" smtClean="0">
                <a:solidFill>
                  <a:srgbClr val="000000"/>
                </a:solidFill>
                <a:latin typeface="Arial Narrow" pitchFamily="34" charset="0"/>
              </a:rPr>
              <a:t> “for endangered languages one must take into account the potential of economic issues to outweigh all others combined” (Grenoble and Whaley 1998:31). Relinquishing a native language variety is tied to the belief that success in another language is crucial for economic survival and advantage. </a:t>
            </a:r>
          </a:p>
          <a:p>
            <a:pPr>
              <a:lnSpc>
                <a:spcPct val="120000"/>
              </a:lnSpc>
              <a:spcAft>
                <a:spcPct val="50000"/>
              </a:spcAft>
            </a:pPr>
            <a:r>
              <a:rPr lang="en-US" b="1" dirty="0" smtClean="0">
                <a:solidFill>
                  <a:srgbClr val="000000"/>
                </a:solidFill>
                <a:latin typeface="Arial Narrow" pitchFamily="34" charset="0"/>
              </a:rPr>
              <a:t>Political:</a:t>
            </a:r>
            <a:r>
              <a:rPr lang="en-US" dirty="0" smtClean="0">
                <a:solidFill>
                  <a:srgbClr val="000000"/>
                </a:solidFill>
                <a:latin typeface="Arial Narrow" pitchFamily="34" charset="0"/>
              </a:rPr>
              <a:t> asymmetrical relations of power between different ethnic and social groups</a:t>
            </a:r>
          </a:p>
          <a:p>
            <a:pPr>
              <a:lnSpc>
                <a:spcPct val="120000"/>
              </a:lnSpc>
              <a:spcAft>
                <a:spcPct val="50000"/>
              </a:spcAft>
            </a:pPr>
            <a:r>
              <a:rPr lang="en-US" b="1" dirty="0" smtClean="0">
                <a:solidFill>
                  <a:srgbClr val="000000"/>
                </a:solidFill>
                <a:latin typeface="Arial Narrow" pitchFamily="34" charset="0"/>
              </a:rPr>
              <a:t>Ideological:</a:t>
            </a:r>
            <a:r>
              <a:rPr lang="en-US" dirty="0" smtClean="0">
                <a:solidFill>
                  <a:srgbClr val="000000"/>
                </a:solidFill>
                <a:latin typeface="Arial Narrow" pitchFamily="34" charset="0"/>
              </a:rPr>
              <a:t> assumed belief systems and underlying values about language use and diversity. </a:t>
            </a:r>
          </a:p>
          <a:p>
            <a:pPr>
              <a:lnSpc>
                <a:spcPct val="120000"/>
              </a:lnSpc>
              <a:spcAft>
                <a:spcPct val="50000"/>
              </a:spcAft>
            </a:pPr>
            <a:r>
              <a:rPr lang="en-US" b="1" dirty="0" smtClean="0">
                <a:solidFill>
                  <a:srgbClr val="000000"/>
                </a:solidFill>
                <a:latin typeface="Arial Narrow" pitchFamily="34" charset="0"/>
              </a:rPr>
              <a:t>Ecological:</a:t>
            </a:r>
            <a:r>
              <a:rPr lang="en-US" dirty="0" smtClean="0">
                <a:solidFill>
                  <a:srgbClr val="000000"/>
                </a:solidFill>
                <a:latin typeface="Arial Narrow" pitchFamily="34" charset="0"/>
              </a:rPr>
              <a:t> geographical location and physical environment, as well as population demographics</a:t>
            </a:r>
            <a:endParaRPr lang="en-US" dirty="0" smtClean="0">
              <a:solidFill>
                <a:srgbClr val="000000"/>
              </a:solidFill>
            </a:endParaRPr>
          </a:p>
        </p:txBody>
      </p:sp>
      <p:pic>
        <p:nvPicPr>
          <p:cNvPr id="4" name="Picture 2"/>
          <p:cNvPicPr>
            <a:picLocks noChangeAspect="1" noChangeArrowheads="1"/>
          </p:cNvPicPr>
          <p:nvPr/>
        </p:nvPicPr>
        <p:blipFill>
          <a:blip r:embed="rId3" cstate="print"/>
          <a:srcRect/>
          <a:stretch>
            <a:fillRect/>
          </a:stretch>
        </p:blipFill>
        <p:spPr bwMode="auto">
          <a:xfrm>
            <a:off x="1" y="0"/>
            <a:ext cx="1762125" cy="236220"/>
          </a:xfrm>
          <a:prstGeom prst="rect">
            <a:avLst/>
          </a:prstGeom>
          <a:noFill/>
          <a:ln w="9525">
            <a:noFill/>
            <a:miter lim="800000"/>
            <a:headEnd/>
            <a:tailEnd/>
          </a:ln>
        </p:spPr>
      </p:pic>
      <p:pic>
        <p:nvPicPr>
          <p:cNvPr id="6" name="Picture 6" descr="C:\Documents and Settings\jlreaser\My Documents\My Pictures\NCLLPlogos\logo-byline copy.jpg"/>
          <p:cNvPicPr>
            <a:picLocks noChangeAspect="1" noChangeArrowheads="1"/>
          </p:cNvPicPr>
          <p:nvPr/>
        </p:nvPicPr>
        <p:blipFill>
          <a:blip r:embed="rId4" cstate="print">
            <a:lum bright="40000"/>
          </a:blip>
          <a:srcRect/>
          <a:stretch>
            <a:fillRect/>
          </a:stretch>
        </p:blipFill>
        <p:spPr bwMode="auto">
          <a:xfrm>
            <a:off x="7732854" y="4815841"/>
            <a:ext cx="1411146" cy="670559"/>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F0000"/>
                </a:solidFill>
              </a:rPr>
              <a:t>Myths about African American English </a:t>
            </a:r>
            <a:endParaRPr lang="en-US" sz="3600" dirty="0"/>
          </a:p>
        </p:txBody>
      </p:sp>
      <p:sp>
        <p:nvSpPr>
          <p:cNvPr id="3" name="Content Placeholder 2"/>
          <p:cNvSpPr>
            <a:spLocks noGrp="1"/>
          </p:cNvSpPr>
          <p:nvPr>
            <p:ph idx="1"/>
          </p:nvPr>
        </p:nvSpPr>
        <p:spPr/>
        <p:txBody>
          <a:bodyPr>
            <a:normAutofit fontScale="92500" lnSpcReduction="20000"/>
          </a:bodyPr>
          <a:lstStyle/>
          <a:p>
            <a:r>
              <a:rPr lang="en-US" dirty="0" smtClean="0">
                <a:solidFill>
                  <a:srgbClr val="000000"/>
                </a:solidFill>
              </a:rPr>
              <a:t>AAE is bad or broken English</a:t>
            </a:r>
          </a:p>
          <a:p>
            <a:r>
              <a:rPr lang="en-US" dirty="0" smtClean="0">
                <a:solidFill>
                  <a:srgbClr val="000000"/>
                </a:solidFill>
              </a:rPr>
              <a:t>AAE is just slang  </a:t>
            </a:r>
          </a:p>
          <a:p>
            <a:r>
              <a:rPr lang="en-US" dirty="0" smtClean="0">
                <a:solidFill>
                  <a:srgbClr val="000000"/>
                </a:solidFill>
              </a:rPr>
              <a:t>All African Americans speak AAE</a:t>
            </a:r>
          </a:p>
          <a:p>
            <a:r>
              <a:rPr lang="en-US" dirty="0" smtClean="0">
                <a:solidFill>
                  <a:srgbClr val="000000"/>
                </a:solidFill>
              </a:rPr>
              <a:t>Only African Americans speak AAE</a:t>
            </a:r>
          </a:p>
          <a:p>
            <a:r>
              <a:rPr lang="en-US" dirty="0" smtClean="0">
                <a:solidFill>
                  <a:srgbClr val="000000"/>
                </a:solidFill>
              </a:rPr>
              <a:t>AAE is genetically based</a:t>
            </a:r>
          </a:p>
          <a:p>
            <a:r>
              <a:rPr lang="en-US" dirty="0" smtClean="0">
                <a:solidFill>
                  <a:srgbClr val="000000"/>
                </a:solidFill>
              </a:rPr>
              <a:t>AAE speakers all sound the same</a:t>
            </a:r>
          </a:p>
          <a:p>
            <a:r>
              <a:rPr lang="en-US" dirty="0" smtClean="0">
                <a:solidFill>
                  <a:srgbClr val="000000"/>
                </a:solidFill>
              </a:rPr>
              <a:t>AAE speakers cannot also use standard English </a:t>
            </a:r>
          </a:p>
        </p:txBody>
      </p:sp>
      <p:pic>
        <p:nvPicPr>
          <p:cNvPr id="4" name="Picture 2"/>
          <p:cNvPicPr>
            <a:picLocks noChangeAspect="1" noChangeArrowheads="1"/>
          </p:cNvPicPr>
          <p:nvPr/>
        </p:nvPicPr>
        <p:blipFill>
          <a:blip r:embed="rId3" cstate="print"/>
          <a:srcRect/>
          <a:stretch>
            <a:fillRect/>
          </a:stretch>
        </p:blipFill>
        <p:spPr bwMode="auto">
          <a:xfrm>
            <a:off x="1" y="0"/>
            <a:ext cx="1762125" cy="236220"/>
          </a:xfrm>
          <a:prstGeom prst="rect">
            <a:avLst/>
          </a:prstGeom>
          <a:noFill/>
          <a:ln w="9525">
            <a:noFill/>
            <a:miter lim="800000"/>
            <a:headEnd/>
            <a:tailEnd/>
          </a:ln>
        </p:spPr>
      </p:pic>
      <p:pic>
        <p:nvPicPr>
          <p:cNvPr id="6" name="Picture 6" descr="C:\Documents and Settings\jlreaser\My Documents\My Pictures\NCLLPlogos\logo-byline copy.jpg"/>
          <p:cNvPicPr>
            <a:picLocks noChangeAspect="1" noChangeArrowheads="1"/>
          </p:cNvPicPr>
          <p:nvPr/>
        </p:nvPicPr>
        <p:blipFill>
          <a:blip r:embed="rId4" cstate="print">
            <a:lum bright="40000"/>
          </a:blip>
          <a:srcRect/>
          <a:stretch>
            <a:fillRect/>
          </a:stretch>
        </p:blipFill>
        <p:spPr bwMode="auto">
          <a:xfrm>
            <a:off x="7732854" y="4815841"/>
            <a:ext cx="1411146" cy="670559"/>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Review of </a:t>
            </a:r>
            <a:r>
              <a:rPr lang="en-US" dirty="0" smtClean="0">
                <a:solidFill>
                  <a:schemeClr val="accent6"/>
                </a:solidFill>
              </a:rPr>
              <a:t>Habitual </a:t>
            </a:r>
            <a:r>
              <a:rPr lang="en-US" i="1" dirty="0" smtClean="0">
                <a:solidFill>
                  <a:schemeClr val="accent6"/>
                </a:solidFill>
              </a:rPr>
              <a:t>BE</a:t>
            </a:r>
            <a:r>
              <a:rPr lang="en-US" dirty="0" smtClean="0">
                <a:solidFill>
                  <a:schemeClr val="accent6"/>
                </a:solidFill>
              </a:rPr>
              <a:t> </a:t>
            </a:r>
            <a:endParaRPr lang="en-US" dirty="0">
              <a:solidFill>
                <a:schemeClr val="accent6"/>
              </a:solidFill>
            </a:endParaRPr>
          </a:p>
        </p:txBody>
      </p:sp>
      <p:sp>
        <p:nvSpPr>
          <p:cNvPr id="3" name="Content Placeholder 2"/>
          <p:cNvSpPr>
            <a:spLocks noGrp="1"/>
          </p:cNvSpPr>
          <p:nvPr>
            <p:ph idx="1"/>
          </p:nvPr>
        </p:nvSpPr>
        <p:spPr/>
        <p:txBody>
          <a:bodyPr/>
          <a:lstStyle/>
          <a:p>
            <a:pPr>
              <a:buFont typeface="Wingdings 2" pitchFamily="18" charset="2"/>
              <a:buNone/>
            </a:pPr>
            <a:r>
              <a:rPr lang="en-US" dirty="0" smtClean="0"/>
              <a:t>	</a:t>
            </a:r>
            <a:r>
              <a:rPr lang="en-US" dirty="0" smtClean="0">
                <a:solidFill>
                  <a:srgbClr val="000000"/>
                </a:solidFill>
              </a:rPr>
              <a:t>1. My mom </a:t>
            </a:r>
            <a:r>
              <a:rPr lang="en-US" i="1" dirty="0" smtClean="0">
                <a:solidFill>
                  <a:srgbClr val="000000"/>
                </a:solidFill>
              </a:rPr>
              <a:t>be</a:t>
            </a:r>
            <a:r>
              <a:rPr lang="en-US" dirty="0" smtClean="0">
                <a:solidFill>
                  <a:srgbClr val="000000"/>
                </a:solidFill>
              </a:rPr>
              <a:t> working</a:t>
            </a:r>
          </a:p>
          <a:p>
            <a:pPr>
              <a:buFont typeface="Wingdings 2" pitchFamily="18" charset="2"/>
              <a:buNone/>
            </a:pPr>
            <a:endParaRPr lang="en-US" dirty="0" smtClean="0">
              <a:solidFill>
                <a:srgbClr val="000000"/>
              </a:solidFill>
            </a:endParaRPr>
          </a:p>
          <a:p>
            <a:pPr>
              <a:buFont typeface="Wingdings 2" pitchFamily="18" charset="2"/>
              <a:buNone/>
            </a:pPr>
            <a:r>
              <a:rPr lang="en-US" dirty="0" smtClean="0">
                <a:solidFill>
                  <a:srgbClr val="000000"/>
                </a:solidFill>
              </a:rPr>
              <a:t>	2. He </a:t>
            </a:r>
            <a:r>
              <a:rPr lang="en-US" i="1" dirty="0" smtClean="0">
                <a:solidFill>
                  <a:srgbClr val="000000"/>
                </a:solidFill>
              </a:rPr>
              <a:t>be</a:t>
            </a:r>
            <a:r>
              <a:rPr lang="en-US" dirty="0" smtClean="0">
                <a:solidFill>
                  <a:srgbClr val="000000"/>
                </a:solidFill>
              </a:rPr>
              <a:t> absent </a:t>
            </a:r>
          </a:p>
          <a:p>
            <a:pPr>
              <a:buFont typeface="Wingdings 2" pitchFamily="18" charset="2"/>
              <a:buNone/>
            </a:pPr>
            <a:endParaRPr lang="en-US" dirty="0" smtClean="0">
              <a:solidFill>
                <a:srgbClr val="000000"/>
              </a:solidFill>
            </a:endParaRPr>
          </a:p>
          <a:p>
            <a:pPr>
              <a:buFont typeface="Wingdings 2" pitchFamily="18" charset="2"/>
              <a:buNone/>
            </a:pPr>
            <a:r>
              <a:rPr lang="en-US" dirty="0" smtClean="0">
                <a:solidFill>
                  <a:srgbClr val="000000"/>
                </a:solidFill>
              </a:rPr>
              <a:t>	3. The students </a:t>
            </a:r>
            <a:r>
              <a:rPr lang="en-US" i="1" dirty="0" smtClean="0">
                <a:solidFill>
                  <a:srgbClr val="000000"/>
                </a:solidFill>
              </a:rPr>
              <a:t>be</a:t>
            </a:r>
            <a:r>
              <a:rPr lang="en-US" dirty="0" smtClean="0">
                <a:solidFill>
                  <a:srgbClr val="000000"/>
                </a:solidFill>
              </a:rPr>
              <a:t> talking in class</a:t>
            </a:r>
          </a:p>
          <a:p>
            <a:endParaRPr lang="en-US" dirty="0" smtClean="0">
              <a:solidFill>
                <a:srgbClr val="000000"/>
              </a:solidFill>
            </a:endParaRPr>
          </a:p>
        </p:txBody>
      </p:sp>
      <p:pic>
        <p:nvPicPr>
          <p:cNvPr id="4" name="Picture 2"/>
          <p:cNvPicPr>
            <a:picLocks noChangeAspect="1" noChangeArrowheads="1"/>
          </p:cNvPicPr>
          <p:nvPr/>
        </p:nvPicPr>
        <p:blipFill>
          <a:blip r:embed="rId3" cstate="print"/>
          <a:srcRect/>
          <a:stretch>
            <a:fillRect/>
          </a:stretch>
        </p:blipFill>
        <p:spPr bwMode="auto">
          <a:xfrm>
            <a:off x="1" y="0"/>
            <a:ext cx="1762125" cy="236220"/>
          </a:xfrm>
          <a:prstGeom prst="rect">
            <a:avLst/>
          </a:prstGeom>
          <a:noFill/>
          <a:ln w="9525">
            <a:noFill/>
            <a:miter lim="800000"/>
            <a:headEnd/>
            <a:tailEnd/>
          </a:ln>
        </p:spPr>
      </p:pic>
      <p:pic>
        <p:nvPicPr>
          <p:cNvPr id="6" name="Picture 6" descr="C:\Documents and Settings\jlreaser\My Documents\My Pictures\NCLLPlogos\logo-byline copy.jpg"/>
          <p:cNvPicPr>
            <a:picLocks noChangeAspect="1" noChangeArrowheads="1"/>
          </p:cNvPicPr>
          <p:nvPr/>
        </p:nvPicPr>
        <p:blipFill>
          <a:blip r:embed="rId4" cstate="print">
            <a:lum bright="40000"/>
          </a:blip>
          <a:srcRect/>
          <a:stretch>
            <a:fillRect/>
          </a:stretch>
        </p:blipFill>
        <p:spPr bwMode="auto">
          <a:xfrm>
            <a:off x="7732854" y="4815841"/>
            <a:ext cx="1411146" cy="670559"/>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Review of </a:t>
            </a:r>
            <a:r>
              <a:rPr lang="en-US" dirty="0" smtClean="0">
                <a:solidFill>
                  <a:schemeClr val="accent6"/>
                </a:solidFill>
              </a:rPr>
              <a:t>Habitual </a:t>
            </a:r>
            <a:r>
              <a:rPr lang="en-US" i="1" dirty="0" smtClean="0">
                <a:solidFill>
                  <a:schemeClr val="accent6"/>
                </a:solidFill>
              </a:rPr>
              <a:t>BE</a:t>
            </a:r>
            <a:r>
              <a:rPr lang="en-US" dirty="0" smtClean="0">
                <a:solidFill>
                  <a:schemeClr val="accent6"/>
                </a:solidFill>
              </a:rPr>
              <a:t> </a:t>
            </a:r>
            <a:endParaRPr lang="en-US" dirty="0">
              <a:solidFill>
                <a:schemeClr val="accent6"/>
              </a:solidFill>
            </a:endParaRPr>
          </a:p>
        </p:txBody>
      </p:sp>
      <p:sp>
        <p:nvSpPr>
          <p:cNvPr id="3" name="Content Placeholder 2"/>
          <p:cNvSpPr>
            <a:spLocks noGrp="1"/>
          </p:cNvSpPr>
          <p:nvPr>
            <p:ph idx="1"/>
          </p:nvPr>
        </p:nvSpPr>
        <p:spPr/>
        <p:txBody>
          <a:bodyPr>
            <a:normAutofit fontScale="62500" lnSpcReduction="20000"/>
          </a:bodyPr>
          <a:lstStyle/>
          <a:p>
            <a:pPr marL="548640" indent="-411480" fontAlgn="auto">
              <a:spcAft>
                <a:spcPts val="0"/>
              </a:spcAft>
              <a:buClr>
                <a:schemeClr val="tx1">
                  <a:shade val="95000"/>
                </a:schemeClr>
              </a:buClr>
              <a:buFont typeface="Wingdings 2"/>
              <a:buNone/>
              <a:defRPr/>
            </a:pPr>
            <a:r>
              <a:rPr lang="en-US" dirty="0" smtClean="0">
                <a:solidFill>
                  <a:srgbClr val="000000"/>
                </a:solidFill>
              </a:rPr>
              <a:t>1. </a:t>
            </a:r>
            <a:r>
              <a:rPr lang="en-US" u="sng" dirty="0" smtClean="0">
                <a:solidFill>
                  <a:srgbClr val="000000"/>
                </a:solidFill>
              </a:rPr>
              <a:t>a. 32 </a:t>
            </a:r>
            <a:r>
              <a:rPr lang="en-US" dirty="0" smtClean="0">
                <a:solidFill>
                  <a:srgbClr val="000000"/>
                </a:solidFill>
              </a:rPr>
              <a:t>	</a:t>
            </a:r>
            <a:r>
              <a:rPr lang="en-US" i="1" dirty="0" smtClean="0">
                <a:solidFill>
                  <a:srgbClr val="000000"/>
                </a:solidFill>
              </a:rPr>
              <a:t>They usually be tired when they come home.</a:t>
            </a:r>
            <a:endParaRPr lang="en-US" dirty="0" smtClean="0">
              <a:solidFill>
                <a:srgbClr val="000000"/>
              </a:solidFill>
            </a:endParaRPr>
          </a:p>
          <a:p>
            <a:pPr marL="548640" indent="-411480" fontAlgn="auto">
              <a:spcAft>
                <a:spcPts val="0"/>
              </a:spcAft>
              <a:buClr>
                <a:schemeClr val="tx1">
                  <a:shade val="95000"/>
                </a:schemeClr>
              </a:buClr>
              <a:buFont typeface="Wingdings 2"/>
              <a:buNone/>
              <a:defRPr/>
            </a:pPr>
            <a:r>
              <a:rPr lang="en-US" dirty="0" smtClean="0">
                <a:solidFill>
                  <a:srgbClr val="000000"/>
                </a:solidFill>
              </a:rPr>
              <a:t>    </a:t>
            </a:r>
            <a:r>
              <a:rPr lang="en-US" u="sng" dirty="0" smtClean="0">
                <a:solidFill>
                  <a:srgbClr val="000000"/>
                </a:solidFill>
              </a:rPr>
              <a:t>b.  3</a:t>
            </a:r>
            <a:r>
              <a:rPr lang="en-US" dirty="0" smtClean="0">
                <a:solidFill>
                  <a:srgbClr val="000000"/>
                </a:solidFill>
              </a:rPr>
              <a:t>		They be tired right now. </a:t>
            </a:r>
          </a:p>
          <a:p>
            <a:pPr marL="548640" indent="-411480" fontAlgn="auto">
              <a:spcAft>
                <a:spcPts val="0"/>
              </a:spcAft>
              <a:buClr>
                <a:schemeClr val="tx1">
                  <a:shade val="95000"/>
                </a:schemeClr>
              </a:buClr>
              <a:buFont typeface="Wingdings 2"/>
              <a:buNone/>
              <a:defRPr/>
            </a:pPr>
            <a:r>
              <a:rPr lang="en-US" dirty="0" smtClean="0">
                <a:solidFill>
                  <a:srgbClr val="000000"/>
                </a:solidFill>
              </a:rPr>
              <a:t> </a:t>
            </a:r>
          </a:p>
          <a:p>
            <a:pPr marL="548640" indent="-411480" fontAlgn="auto">
              <a:spcAft>
                <a:spcPts val="0"/>
              </a:spcAft>
              <a:buClr>
                <a:schemeClr val="tx1">
                  <a:shade val="95000"/>
                </a:schemeClr>
              </a:buClr>
              <a:buFont typeface="Wingdings 2"/>
              <a:buNone/>
              <a:defRPr/>
            </a:pPr>
            <a:r>
              <a:rPr lang="en-US" dirty="0" smtClean="0">
                <a:solidFill>
                  <a:srgbClr val="000000"/>
                </a:solidFill>
              </a:rPr>
              <a:t>2. </a:t>
            </a:r>
            <a:r>
              <a:rPr lang="en-US" u="sng" dirty="0" smtClean="0">
                <a:solidFill>
                  <a:srgbClr val="000000"/>
                </a:solidFill>
              </a:rPr>
              <a:t>a. 31</a:t>
            </a:r>
            <a:r>
              <a:rPr lang="en-US" dirty="0" smtClean="0">
                <a:solidFill>
                  <a:srgbClr val="000000"/>
                </a:solidFill>
              </a:rPr>
              <a:t>	</a:t>
            </a:r>
            <a:r>
              <a:rPr lang="en-US" i="1" dirty="0" smtClean="0">
                <a:solidFill>
                  <a:srgbClr val="000000"/>
                </a:solidFill>
              </a:rPr>
              <a:t>When we play basketball, she be on my team</a:t>
            </a:r>
            <a:r>
              <a:rPr lang="en-US" dirty="0" smtClean="0">
                <a:solidFill>
                  <a:srgbClr val="000000"/>
                </a:solidFill>
              </a:rPr>
              <a:t>. </a:t>
            </a:r>
          </a:p>
          <a:p>
            <a:pPr marL="548640" indent="-411480" fontAlgn="auto">
              <a:spcAft>
                <a:spcPts val="0"/>
              </a:spcAft>
              <a:buClr>
                <a:schemeClr val="tx1">
                  <a:shade val="95000"/>
                </a:schemeClr>
              </a:buClr>
              <a:buFont typeface="Wingdings 2"/>
              <a:buNone/>
              <a:defRPr/>
            </a:pPr>
            <a:r>
              <a:rPr lang="en-US" dirty="0" smtClean="0">
                <a:solidFill>
                  <a:srgbClr val="000000"/>
                </a:solidFill>
              </a:rPr>
              <a:t>    </a:t>
            </a:r>
            <a:r>
              <a:rPr lang="en-US" u="sng" dirty="0" smtClean="0">
                <a:solidFill>
                  <a:srgbClr val="000000"/>
                </a:solidFill>
              </a:rPr>
              <a:t>b.  4 </a:t>
            </a:r>
            <a:r>
              <a:rPr lang="en-US" dirty="0" smtClean="0">
                <a:solidFill>
                  <a:srgbClr val="000000"/>
                </a:solidFill>
              </a:rPr>
              <a:t>	The girl in the picture be my sister.</a:t>
            </a:r>
          </a:p>
          <a:p>
            <a:pPr marL="548640" indent="-411480" fontAlgn="auto">
              <a:spcAft>
                <a:spcPts val="0"/>
              </a:spcAft>
              <a:buClr>
                <a:schemeClr val="tx1">
                  <a:shade val="95000"/>
                </a:schemeClr>
              </a:buClr>
              <a:buFont typeface="Wingdings 2"/>
              <a:buNone/>
              <a:defRPr/>
            </a:pPr>
            <a:r>
              <a:rPr lang="en-US" dirty="0" smtClean="0">
                <a:solidFill>
                  <a:srgbClr val="000000"/>
                </a:solidFill>
              </a:rPr>
              <a:t> </a:t>
            </a:r>
          </a:p>
          <a:p>
            <a:pPr marL="548640" indent="-411480" fontAlgn="auto">
              <a:spcAft>
                <a:spcPts val="0"/>
              </a:spcAft>
              <a:buClr>
                <a:schemeClr val="tx1">
                  <a:shade val="95000"/>
                </a:schemeClr>
              </a:buClr>
              <a:buFont typeface="Wingdings 2"/>
              <a:buNone/>
              <a:defRPr/>
            </a:pPr>
            <a:r>
              <a:rPr lang="en-US" dirty="0" smtClean="0">
                <a:solidFill>
                  <a:srgbClr val="000000"/>
                </a:solidFill>
              </a:rPr>
              <a:t>3. </a:t>
            </a:r>
            <a:r>
              <a:rPr lang="en-US" u="sng" dirty="0" smtClean="0">
                <a:solidFill>
                  <a:srgbClr val="000000"/>
                </a:solidFill>
              </a:rPr>
              <a:t>a.  4</a:t>
            </a:r>
            <a:r>
              <a:rPr lang="en-US" dirty="0" smtClean="0">
                <a:solidFill>
                  <a:srgbClr val="000000"/>
                </a:solidFill>
              </a:rPr>
              <a:t>		James be coming to school right now.</a:t>
            </a:r>
          </a:p>
          <a:p>
            <a:pPr marL="548640" indent="-411480" fontAlgn="auto">
              <a:spcAft>
                <a:spcPts val="0"/>
              </a:spcAft>
              <a:buClr>
                <a:schemeClr val="tx1">
                  <a:shade val="95000"/>
                </a:schemeClr>
              </a:buClr>
              <a:buFont typeface="Wingdings 2"/>
              <a:buNone/>
              <a:defRPr/>
            </a:pPr>
            <a:r>
              <a:rPr lang="en-US" dirty="0" smtClean="0">
                <a:solidFill>
                  <a:srgbClr val="000000"/>
                </a:solidFill>
              </a:rPr>
              <a:t>    </a:t>
            </a:r>
            <a:r>
              <a:rPr lang="en-US" u="sng" dirty="0" smtClean="0">
                <a:solidFill>
                  <a:srgbClr val="000000"/>
                </a:solidFill>
              </a:rPr>
              <a:t>b. 31</a:t>
            </a:r>
            <a:r>
              <a:rPr lang="en-US" dirty="0" smtClean="0">
                <a:solidFill>
                  <a:srgbClr val="000000"/>
                </a:solidFill>
              </a:rPr>
              <a:t>	</a:t>
            </a:r>
            <a:r>
              <a:rPr lang="en-US" i="1" dirty="0" smtClean="0">
                <a:solidFill>
                  <a:srgbClr val="000000"/>
                </a:solidFill>
              </a:rPr>
              <a:t>James always be coming to school.</a:t>
            </a:r>
            <a:r>
              <a:rPr lang="en-US" dirty="0" smtClean="0">
                <a:solidFill>
                  <a:srgbClr val="000000"/>
                </a:solidFill>
              </a:rPr>
              <a:t> </a:t>
            </a:r>
          </a:p>
          <a:p>
            <a:pPr marL="548640" indent="-411480" fontAlgn="auto">
              <a:spcAft>
                <a:spcPts val="0"/>
              </a:spcAft>
              <a:buClr>
                <a:schemeClr val="tx1">
                  <a:shade val="95000"/>
                </a:schemeClr>
              </a:buClr>
              <a:buFont typeface="Wingdings 2"/>
              <a:buNone/>
              <a:defRPr/>
            </a:pPr>
            <a:r>
              <a:rPr lang="en-US" dirty="0" smtClean="0">
                <a:solidFill>
                  <a:srgbClr val="000000"/>
                </a:solidFill>
              </a:rPr>
              <a:t> </a:t>
            </a:r>
          </a:p>
          <a:p>
            <a:pPr marL="548640" indent="-411480" fontAlgn="auto">
              <a:spcAft>
                <a:spcPts val="0"/>
              </a:spcAft>
              <a:buClr>
                <a:schemeClr val="tx1">
                  <a:shade val="95000"/>
                </a:schemeClr>
              </a:buClr>
              <a:buFont typeface="Wingdings 2"/>
              <a:buNone/>
              <a:defRPr/>
            </a:pPr>
            <a:r>
              <a:rPr lang="en-US" dirty="0" smtClean="0">
                <a:solidFill>
                  <a:srgbClr val="000000"/>
                </a:solidFill>
              </a:rPr>
              <a:t>4. </a:t>
            </a:r>
            <a:r>
              <a:rPr lang="en-US" u="sng" dirty="0" smtClean="0">
                <a:solidFill>
                  <a:srgbClr val="000000"/>
                </a:solidFill>
              </a:rPr>
              <a:t>a.  3</a:t>
            </a:r>
            <a:r>
              <a:rPr lang="en-US" dirty="0" smtClean="0">
                <a:solidFill>
                  <a:srgbClr val="000000"/>
                </a:solidFill>
              </a:rPr>
              <a:t>		My ankle be broken from the fall.</a:t>
            </a:r>
          </a:p>
          <a:p>
            <a:pPr marL="548640" indent="-411480" fontAlgn="auto">
              <a:spcAft>
                <a:spcPts val="0"/>
              </a:spcAft>
              <a:buClr>
                <a:schemeClr val="tx1">
                  <a:shade val="95000"/>
                </a:schemeClr>
              </a:buClr>
              <a:buFont typeface="Wingdings 2"/>
              <a:buNone/>
              <a:defRPr/>
            </a:pPr>
            <a:r>
              <a:rPr lang="en-US" dirty="0" smtClean="0">
                <a:solidFill>
                  <a:srgbClr val="000000"/>
                </a:solidFill>
              </a:rPr>
              <a:t>    </a:t>
            </a:r>
            <a:r>
              <a:rPr lang="en-US" u="sng" dirty="0" smtClean="0">
                <a:solidFill>
                  <a:srgbClr val="000000"/>
                </a:solidFill>
              </a:rPr>
              <a:t>b. 32</a:t>
            </a:r>
            <a:r>
              <a:rPr lang="en-US" dirty="0" smtClean="0">
                <a:solidFill>
                  <a:srgbClr val="000000"/>
                </a:solidFill>
              </a:rPr>
              <a:t>	</a:t>
            </a:r>
            <a:r>
              <a:rPr lang="en-US" i="1" dirty="0" smtClean="0">
                <a:solidFill>
                  <a:srgbClr val="000000"/>
                </a:solidFill>
              </a:rPr>
              <a:t>Sometimes my ears be itching</a:t>
            </a:r>
            <a:r>
              <a:rPr lang="en-US" i="1" dirty="0" smtClean="0"/>
              <a:t>.</a:t>
            </a:r>
            <a:endParaRPr lang="en-US" dirty="0" smtClean="0"/>
          </a:p>
        </p:txBody>
      </p:sp>
      <p:pic>
        <p:nvPicPr>
          <p:cNvPr id="4" name="Picture 2"/>
          <p:cNvPicPr>
            <a:picLocks noChangeAspect="1" noChangeArrowheads="1"/>
          </p:cNvPicPr>
          <p:nvPr/>
        </p:nvPicPr>
        <p:blipFill>
          <a:blip r:embed="rId3" cstate="print"/>
          <a:srcRect/>
          <a:stretch>
            <a:fillRect/>
          </a:stretch>
        </p:blipFill>
        <p:spPr bwMode="auto">
          <a:xfrm>
            <a:off x="1" y="0"/>
            <a:ext cx="1762125" cy="236220"/>
          </a:xfrm>
          <a:prstGeom prst="rect">
            <a:avLst/>
          </a:prstGeom>
          <a:noFill/>
          <a:ln w="9525">
            <a:noFill/>
            <a:miter lim="800000"/>
            <a:headEnd/>
            <a:tailEnd/>
          </a:ln>
        </p:spPr>
      </p:pic>
      <p:pic>
        <p:nvPicPr>
          <p:cNvPr id="6" name="Picture 6" descr="C:\Documents and Settings\jlreaser\My Documents\My Pictures\NCLLPlogos\logo-byline copy.jpg"/>
          <p:cNvPicPr>
            <a:picLocks noChangeAspect="1" noChangeArrowheads="1"/>
          </p:cNvPicPr>
          <p:nvPr/>
        </p:nvPicPr>
        <p:blipFill>
          <a:blip r:embed="rId4" cstate="print">
            <a:lum bright="40000"/>
          </a:blip>
          <a:srcRect/>
          <a:stretch>
            <a:fillRect/>
          </a:stretch>
        </p:blipFill>
        <p:spPr bwMode="auto">
          <a:xfrm>
            <a:off x="7732854" y="4815841"/>
            <a:ext cx="1411146" cy="670559"/>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Review of </a:t>
            </a:r>
            <a:r>
              <a:rPr lang="en-US" dirty="0" smtClean="0">
                <a:solidFill>
                  <a:schemeClr val="accent6"/>
                </a:solidFill>
              </a:rPr>
              <a:t>Habitual </a:t>
            </a:r>
            <a:r>
              <a:rPr lang="en-US" i="1" dirty="0" smtClean="0">
                <a:solidFill>
                  <a:schemeClr val="accent6"/>
                </a:solidFill>
              </a:rPr>
              <a:t>BE</a:t>
            </a:r>
            <a:r>
              <a:rPr lang="en-US" dirty="0" smtClean="0">
                <a:solidFill>
                  <a:schemeClr val="accent6"/>
                </a:solidFill>
              </a:rPr>
              <a:t> </a:t>
            </a:r>
            <a:endParaRPr lang="en-US" dirty="0">
              <a:solidFill>
                <a:schemeClr val="accent6"/>
              </a:solidFill>
            </a:endParaRPr>
          </a:p>
        </p:txBody>
      </p:sp>
      <p:sp>
        <p:nvSpPr>
          <p:cNvPr id="3" name="Content Placeholder 2"/>
          <p:cNvSpPr>
            <a:spLocks noGrp="1"/>
          </p:cNvSpPr>
          <p:nvPr>
            <p:ph idx="1"/>
          </p:nvPr>
        </p:nvSpPr>
        <p:spPr/>
        <p:txBody>
          <a:bodyPr>
            <a:normAutofit fontScale="55000" lnSpcReduction="20000"/>
          </a:bodyPr>
          <a:lstStyle/>
          <a:p>
            <a:pPr marL="548640" indent="-411480" fontAlgn="auto">
              <a:spcAft>
                <a:spcPts val="0"/>
              </a:spcAft>
              <a:buClr>
                <a:schemeClr val="tx1">
                  <a:shade val="95000"/>
                </a:schemeClr>
              </a:buClr>
              <a:buFont typeface="Wingdings 2"/>
              <a:buNone/>
              <a:defRPr/>
            </a:pPr>
            <a:r>
              <a:rPr lang="en-US" dirty="0" smtClean="0">
                <a:solidFill>
                  <a:srgbClr val="000000"/>
                </a:solidFill>
              </a:rPr>
              <a:t>1. </a:t>
            </a:r>
            <a:r>
              <a:rPr lang="en-US" u="sng" dirty="0" smtClean="0">
                <a:solidFill>
                  <a:srgbClr val="000000"/>
                </a:solidFill>
              </a:rPr>
              <a:t>a. 32 </a:t>
            </a:r>
            <a:r>
              <a:rPr lang="en-US" dirty="0" smtClean="0">
                <a:solidFill>
                  <a:srgbClr val="000000"/>
                </a:solidFill>
              </a:rPr>
              <a:t>	</a:t>
            </a:r>
            <a:r>
              <a:rPr lang="en-US" i="1" dirty="0" smtClean="0">
                <a:solidFill>
                  <a:srgbClr val="000000"/>
                </a:solidFill>
              </a:rPr>
              <a:t>They </a:t>
            </a:r>
            <a:r>
              <a:rPr lang="en-US" sz="4600" i="1" u="sng" dirty="0" smtClean="0">
                <a:solidFill>
                  <a:srgbClr val="000000"/>
                </a:solidFill>
              </a:rPr>
              <a:t>usually</a:t>
            </a:r>
            <a:r>
              <a:rPr lang="en-US" i="1" dirty="0" smtClean="0">
                <a:solidFill>
                  <a:srgbClr val="000000"/>
                </a:solidFill>
              </a:rPr>
              <a:t> be tired when they come home.</a:t>
            </a:r>
            <a:endParaRPr lang="en-US" dirty="0" smtClean="0">
              <a:solidFill>
                <a:srgbClr val="000000"/>
              </a:solidFill>
            </a:endParaRPr>
          </a:p>
          <a:p>
            <a:pPr marL="548640" indent="-411480" fontAlgn="auto">
              <a:spcAft>
                <a:spcPts val="0"/>
              </a:spcAft>
              <a:buClr>
                <a:schemeClr val="tx1">
                  <a:shade val="95000"/>
                </a:schemeClr>
              </a:buClr>
              <a:buFont typeface="Wingdings 2"/>
              <a:buNone/>
              <a:defRPr/>
            </a:pPr>
            <a:r>
              <a:rPr lang="en-US" dirty="0" smtClean="0">
                <a:solidFill>
                  <a:srgbClr val="000000"/>
                </a:solidFill>
              </a:rPr>
              <a:t>    </a:t>
            </a:r>
            <a:r>
              <a:rPr lang="en-US" u="sng" dirty="0" smtClean="0">
                <a:solidFill>
                  <a:srgbClr val="000000"/>
                </a:solidFill>
              </a:rPr>
              <a:t>b.  3</a:t>
            </a:r>
            <a:r>
              <a:rPr lang="en-US" dirty="0" smtClean="0">
                <a:solidFill>
                  <a:srgbClr val="000000"/>
                </a:solidFill>
              </a:rPr>
              <a:t>		They be tired right now. </a:t>
            </a:r>
          </a:p>
          <a:p>
            <a:pPr marL="548640" indent="-411480" fontAlgn="auto">
              <a:spcAft>
                <a:spcPts val="0"/>
              </a:spcAft>
              <a:buClr>
                <a:schemeClr val="tx1">
                  <a:shade val="95000"/>
                </a:schemeClr>
              </a:buClr>
              <a:buFont typeface="Wingdings 2"/>
              <a:buNone/>
              <a:defRPr/>
            </a:pPr>
            <a:r>
              <a:rPr lang="en-US" dirty="0" smtClean="0">
                <a:solidFill>
                  <a:srgbClr val="000000"/>
                </a:solidFill>
              </a:rPr>
              <a:t> </a:t>
            </a:r>
          </a:p>
          <a:p>
            <a:pPr marL="548640" indent="-411480" fontAlgn="auto">
              <a:spcAft>
                <a:spcPts val="0"/>
              </a:spcAft>
              <a:buClr>
                <a:schemeClr val="tx1">
                  <a:shade val="95000"/>
                </a:schemeClr>
              </a:buClr>
              <a:buFont typeface="Wingdings 2"/>
              <a:buNone/>
              <a:defRPr/>
            </a:pPr>
            <a:r>
              <a:rPr lang="en-US" dirty="0" smtClean="0">
                <a:solidFill>
                  <a:srgbClr val="000000"/>
                </a:solidFill>
              </a:rPr>
              <a:t>2. </a:t>
            </a:r>
            <a:r>
              <a:rPr lang="en-US" u="sng" dirty="0" smtClean="0">
                <a:solidFill>
                  <a:srgbClr val="000000"/>
                </a:solidFill>
              </a:rPr>
              <a:t>a. 31</a:t>
            </a:r>
            <a:r>
              <a:rPr lang="en-US" dirty="0" smtClean="0">
                <a:solidFill>
                  <a:srgbClr val="000000"/>
                </a:solidFill>
              </a:rPr>
              <a:t>		</a:t>
            </a:r>
            <a:r>
              <a:rPr lang="en-US" sz="4600" i="1" u="sng" dirty="0" smtClean="0">
                <a:solidFill>
                  <a:srgbClr val="000000"/>
                </a:solidFill>
              </a:rPr>
              <a:t>When</a:t>
            </a:r>
            <a:r>
              <a:rPr lang="en-US" i="1" dirty="0" smtClean="0">
                <a:solidFill>
                  <a:srgbClr val="000000"/>
                </a:solidFill>
              </a:rPr>
              <a:t> we play basketball, she be on my team</a:t>
            </a:r>
            <a:r>
              <a:rPr lang="en-US" dirty="0" smtClean="0">
                <a:solidFill>
                  <a:srgbClr val="000000"/>
                </a:solidFill>
              </a:rPr>
              <a:t>. </a:t>
            </a:r>
          </a:p>
          <a:p>
            <a:pPr marL="548640" indent="-411480" fontAlgn="auto">
              <a:spcAft>
                <a:spcPts val="0"/>
              </a:spcAft>
              <a:buClr>
                <a:schemeClr val="tx1">
                  <a:shade val="95000"/>
                </a:schemeClr>
              </a:buClr>
              <a:buFont typeface="Wingdings 2"/>
              <a:buNone/>
              <a:defRPr/>
            </a:pPr>
            <a:r>
              <a:rPr lang="en-US" dirty="0" smtClean="0">
                <a:solidFill>
                  <a:srgbClr val="000000"/>
                </a:solidFill>
              </a:rPr>
              <a:t>    </a:t>
            </a:r>
            <a:r>
              <a:rPr lang="en-US" u="sng" dirty="0" smtClean="0">
                <a:solidFill>
                  <a:srgbClr val="000000"/>
                </a:solidFill>
              </a:rPr>
              <a:t>b.  4 </a:t>
            </a:r>
            <a:r>
              <a:rPr lang="en-US" dirty="0" smtClean="0">
                <a:solidFill>
                  <a:srgbClr val="000000"/>
                </a:solidFill>
              </a:rPr>
              <a:t>		The girl in the picture be my sister.</a:t>
            </a:r>
          </a:p>
          <a:p>
            <a:pPr marL="548640" indent="-411480" fontAlgn="auto">
              <a:spcAft>
                <a:spcPts val="0"/>
              </a:spcAft>
              <a:buClr>
                <a:schemeClr val="tx1">
                  <a:shade val="95000"/>
                </a:schemeClr>
              </a:buClr>
              <a:buFont typeface="Wingdings 2"/>
              <a:buNone/>
              <a:defRPr/>
            </a:pPr>
            <a:r>
              <a:rPr lang="en-US" dirty="0" smtClean="0">
                <a:solidFill>
                  <a:srgbClr val="000000"/>
                </a:solidFill>
              </a:rPr>
              <a:t> </a:t>
            </a:r>
          </a:p>
          <a:p>
            <a:pPr marL="548640" indent="-411480" fontAlgn="auto">
              <a:spcAft>
                <a:spcPts val="0"/>
              </a:spcAft>
              <a:buClr>
                <a:schemeClr val="tx1">
                  <a:shade val="95000"/>
                </a:schemeClr>
              </a:buClr>
              <a:buFont typeface="Wingdings 2"/>
              <a:buNone/>
              <a:defRPr/>
            </a:pPr>
            <a:r>
              <a:rPr lang="en-US" dirty="0" smtClean="0">
                <a:solidFill>
                  <a:srgbClr val="000000"/>
                </a:solidFill>
              </a:rPr>
              <a:t>3. </a:t>
            </a:r>
            <a:r>
              <a:rPr lang="en-US" u="sng" dirty="0" smtClean="0">
                <a:solidFill>
                  <a:srgbClr val="000000"/>
                </a:solidFill>
              </a:rPr>
              <a:t>a.  4</a:t>
            </a:r>
            <a:r>
              <a:rPr lang="en-US" dirty="0" smtClean="0">
                <a:solidFill>
                  <a:srgbClr val="000000"/>
                </a:solidFill>
              </a:rPr>
              <a:t>		James be coming to school right now.</a:t>
            </a:r>
          </a:p>
          <a:p>
            <a:pPr marL="548640" indent="-411480" fontAlgn="auto">
              <a:spcAft>
                <a:spcPts val="0"/>
              </a:spcAft>
              <a:buClr>
                <a:schemeClr val="tx1">
                  <a:shade val="95000"/>
                </a:schemeClr>
              </a:buClr>
              <a:buFont typeface="Wingdings 2"/>
              <a:buNone/>
              <a:defRPr/>
            </a:pPr>
            <a:r>
              <a:rPr lang="en-US" dirty="0" smtClean="0">
                <a:solidFill>
                  <a:srgbClr val="000000"/>
                </a:solidFill>
              </a:rPr>
              <a:t>    </a:t>
            </a:r>
            <a:r>
              <a:rPr lang="en-US" u="sng" dirty="0" smtClean="0">
                <a:solidFill>
                  <a:srgbClr val="000000"/>
                </a:solidFill>
              </a:rPr>
              <a:t>b. 31</a:t>
            </a:r>
            <a:r>
              <a:rPr lang="en-US" dirty="0" smtClean="0">
                <a:solidFill>
                  <a:srgbClr val="000000"/>
                </a:solidFill>
              </a:rPr>
              <a:t>		</a:t>
            </a:r>
            <a:r>
              <a:rPr lang="en-US" i="1" dirty="0" smtClean="0">
                <a:solidFill>
                  <a:srgbClr val="000000"/>
                </a:solidFill>
              </a:rPr>
              <a:t>James </a:t>
            </a:r>
            <a:r>
              <a:rPr lang="en-US" sz="4600" i="1" u="sng" dirty="0" smtClean="0">
                <a:solidFill>
                  <a:srgbClr val="000000"/>
                </a:solidFill>
              </a:rPr>
              <a:t>always</a:t>
            </a:r>
            <a:r>
              <a:rPr lang="en-US" i="1" dirty="0" smtClean="0">
                <a:solidFill>
                  <a:srgbClr val="000000"/>
                </a:solidFill>
              </a:rPr>
              <a:t> be coming to school.</a:t>
            </a:r>
            <a:r>
              <a:rPr lang="en-US" dirty="0" smtClean="0">
                <a:solidFill>
                  <a:srgbClr val="000000"/>
                </a:solidFill>
              </a:rPr>
              <a:t> </a:t>
            </a:r>
          </a:p>
          <a:p>
            <a:pPr marL="548640" indent="-411480" fontAlgn="auto">
              <a:spcAft>
                <a:spcPts val="0"/>
              </a:spcAft>
              <a:buClr>
                <a:schemeClr val="tx1">
                  <a:shade val="95000"/>
                </a:schemeClr>
              </a:buClr>
              <a:buFont typeface="Wingdings 2"/>
              <a:buNone/>
              <a:defRPr/>
            </a:pPr>
            <a:r>
              <a:rPr lang="en-US" dirty="0" smtClean="0">
                <a:solidFill>
                  <a:srgbClr val="000000"/>
                </a:solidFill>
              </a:rPr>
              <a:t> </a:t>
            </a:r>
          </a:p>
          <a:p>
            <a:pPr marL="548640" indent="-411480" fontAlgn="auto">
              <a:spcAft>
                <a:spcPts val="0"/>
              </a:spcAft>
              <a:buClr>
                <a:schemeClr val="tx1">
                  <a:shade val="95000"/>
                </a:schemeClr>
              </a:buClr>
              <a:buFont typeface="Wingdings 2"/>
              <a:buNone/>
              <a:defRPr/>
            </a:pPr>
            <a:r>
              <a:rPr lang="en-US" dirty="0" smtClean="0">
                <a:solidFill>
                  <a:srgbClr val="000000"/>
                </a:solidFill>
              </a:rPr>
              <a:t>4. </a:t>
            </a:r>
            <a:r>
              <a:rPr lang="en-US" u="sng" dirty="0" smtClean="0">
                <a:solidFill>
                  <a:srgbClr val="000000"/>
                </a:solidFill>
              </a:rPr>
              <a:t>a.  3</a:t>
            </a:r>
            <a:r>
              <a:rPr lang="en-US" dirty="0" smtClean="0">
                <a:solidFill>
                  <a:srgbClr val="000000"/>
                </a:solidFill>
              </a:rPr>
              <a:t>		My ankle be broken from the fall.</a:t>
            </a:r>
          </a:p>
          <a:p>
            <a:pPr marL="548640" indent="-411480" fontAlgn="auto">
              <a:spcAft>
                <a:spcPts val="0"/>
              </a:spcAft>
              <a:buClr>
                <a:schemeClr val="tx1">
                  <a:shade val="95000"/>
                </a:schemeClr>
              </a:buClr>
              <a:buFont typeface="Wingdings 2"/>
              <a:buNone/>
              <a:defRPr/>
            </a:pPr>
            <a:r>
              <a:rPr lang="en-US" dirty="0" smtClean="0">
                <a:solidFill>
                  <a:srgbClr val="000000"/>
                </a:solidFill>
              </a:rPr>
              <a:t>    </a:t>
            </a:r>
            <a:r>
              <a:rPr lang="en-US" u="sng" dirty="0" smtClean="0">
                <a:solidFill>
                  <a:srgbClr val="000000"/>
                </a:solidFill>
              </a:rPr>
              <a:t>b. 32</a:t>
            </a:r>
            <a:r>
              <a:rPr lang="en-US" dirty="0" smtClean="0">
                <a:solidFill>
                  <a:srgbClr val="000000"/>
                </a:solidFill>
              </a:rPr>
              <a:t>		</a:t>
            </a:r>
            <a:r>
              <a:rPr lang="en-US" sz="4600" i="1" u="sng" dirty="0" smtClean="0">
                <a:solidFill>
                  <a:srgbClr val="000000"/>
                </a:solidFill>
              </a:rPr>
              <a:t>Sometimes</a:t>
            </a:r>
            <a:r>
              <a:rPr lang="en-US" i="1" dirty="0" smtClean="0">
                <a:solidFill>
                  <a:srgbClr val="000000"/>
                </a:solidFill>
              </a:rPr>
              <a:t> my ears be itching</a:t>
            </a:r>
            <a:r>
              <a:rPr lang="en-US" i="1" dirty="0" smtClean="0"/>
              <a:t>.</a:t>
            </a:r>
            <a:endParaRPr lang="en-US" dirty="0" smtClean="0"/>
          </a:p>
        </p:txBody>
      </p:sp>
      <p:pic>
        <p:nvPicPr>
          <p:cNvPr id="4" name="Picture 2"/>
          <p:cNvPicPr>
            <a:picLocks noChangeAspect="1" noChangeArrowheads="1"/>
          </p:cNvPicPr>
          <p:nvPr/>
        </p:nvPicPr>
        <p:blipFill>
          <a:blip r:embed="rId3" cstate="print"/>
          <a:srcRect/>
          <a:stretch>
            <a:fillRect/>
          </a:stretch>
        </p:blipFill>
        <p:spPr bwMode="auto">
          <a:xfrm>
            <a:off x="1" y="0"/>
            <a:ext cx="1762125" cy="236220"/>
          </a:xfrm>
          <a:prstGeom prst="rect">
            <a:avLst/>
          </a:prstGeom>
          <a:noFill/>
          <a:ln w="9525">
            <a:noFill/>
            <a:miter lim="800000"/>
            <a:headEnd/>
            <a:tailEnd/>
          </a:ln>
        </p:spPr>
      </p:pic>
      <p:pic>
        <p:nvPicPr>
          <p:cNvPr id="6" name="Picture 6" descr="C:\Documents and Settings\jlreaser\My Documents\My Pictures\NCLLPlogos\logo-byline copy.jpg"/>
          <p:cNvPicPr>
            <a:picLocks noChangeAspect="1" noChangeArrowheads="1"/>
          </p:cNvPicPr>
          <p:nvPr/>
        </p:nvPicPr>
        <p:blipFill>
          <a:blip r:embed="rId4" cstate="print">
            <a:lum bright="40000"/>
          </a:blip>
          <a:srcRect/>
          <a:stretch>
            <a:fillRect/>
          </a:stretch>
        </p:blipFill>
        <p:spPr bwMode="auto">
          <a:xfrm>
            <a:off x="7732854" y="4815841"/>
            <a:ext cx="1411146" cy="670559"/>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Review of </a:t>
            </a:r>
            <a:r>
              <a:rPr lang="en-US" dirty="0" smtClean="0">
                <a:solidFill>
                  <a:schemeClr val="accent6"/>
                </a:solidFill>
              </a:rPr>
              <a:t>Habitual</a:t>
            </a:r>
            <a:r>
              <a:rPr lang="en-US" dirty="0" smtClean="0">
                <a:solidFill>
                  <a:srgbClr val="FF0000"/>
                </a:solidFill>
              </a:rPr>
              <a:t> </a:t>
            </a:r>
            <a:r>
              <a:rPr lang="en-US" i="1" dirty="0" smtClean="0">
                <a:solidFill>
                  <a:schemeClr val="accent6"/>
                </a:solidFill>
              </a:rPr>
              <a:t>BE</a:t>
            </a:r>
            <a:r>
              <a:rPr lang="en-US" dirty="0" smtClean="0">
                <a:solidFill>
                  <a:schemeClr val="accent6"/>
                </a:solidFill>
              </a:rPr>
              <a:t> </a:t>
            </a:r>
            <a:endParaRPr lang="en-US" dirty="0">
              <a:solidFill>
                <a:schemeClr val="accent6"/>
              </a:solidFill>
            </a:endParaRPr>
          </a:p>
        </p:txBody>
      </p:sp>
      <p:sp>
        <p:nvSpPr>
          <p:cNvPr id="3" name="Content Placeholder 2"/>
          <p:cNvSpPr>
            <a:spLocks noGrp="1"/>
          </p:cNvSpPr>
          <p:nvPr>
            <p:ph idx="1"/>
          </p:nvPr>
        </p:nvSpPr>
        <p:spPr/>
        <p:txBody>
          <a:bodyPr>
            <a:normAutofit fontScale="92500" lnSpcReduction="10000"/>
          </a:bodyPr>
          <a:lstStyle/>
          <a:p>
            <a:pPr>
              <a:buFont typeface="Wingdings 2" pitchFamily="18" charset="2"/>
              <a:buNone/>
            </a:pPr>
            <a:r>
              <a:rPr lang="en-US" dirty="0" smtClean="0"/>
              <a:t>	</a:t>
            </a:r>
            <a:r>
              <a:rPr lang="en-US" sz="2800" dirty="0" smtClean="0">
                <a:solidFill>
                  <a:srgbClr val="000000"/>
                </a:solidFill>
              </a:rPr>
              <a:t>1. My mom be working</a:t>
            </a:r>
          </a:p>
          <a:p>
            <a:pPr>
              <a:buFont typeface="Wingdings 2" pitchFamily="18" charset="2"/>
              <a:buNone/>
            </a:pPr>
            <a:r>
              <a:rPr lang="en-US" sz="2800" dirty="0" smtClean="0">
                <a:solidFill>
                  <a:srgbClr val="000000"/>
                </a:solidFill>
              </a:rPr>
              <a:t>		</a:t>
            </a:r>
            <a:r>
              <a:rPr lang="en-US" sz="2800" dirty="0" smtClean="0">
                <a:solidFill>
                  <a:srgbClr val="000000"/>
                </a:solidFill>
                <a:sym typeface="Wingdings" pitchFamily="2" charset="2"/>
              </a:rPr>
              <a:t> “My mom works [a lot]” </a:t>
            </a:r>
          </a:p>
          <a:p>
            <a:pPr>
              <a:buFont typeface="Wingdings 2" pitchFamily="18" charset="2"/>
              <a:buNone/>
            </a:pPr>
            <a:endParaRPr lang="en-US" sz="2800" dirty="0" smtClean="0">
              <a:solidFill>
                <a:srgbClr val="000000"/>
              </a:solidFill>
            </a:endParaRPr>
          </a:p>
          <a:p>
            <a:pPr>
              <a:buFont typeface="Wingdings 2" pitchFamily="18" charset="2"/>
              <a:buNone/>
            </a:pPr>
            <a:r>
              <a:rPr lang="en-US" sz="2800" dirty="0" smtClean="0">
                <a:solidFill>
                  <a:srgbClr val="000000"/>
                </a:solidFill>
              </a:rPr>
              <a:t>	2. He be absent </a:t>
            </a:r>
          </a:p>
          <a:p>
            <a:pPr>
              <a:buFont typeface="Wingdings 2" pitchFamily="18" charset="2"/>
              <a:buNone/>
            </a:pPr>
            <a:r>
              <a:rPr lang="en-US" sz="2800" dirty="0" smtClean="0">
                <a:solidFill>
                  <a:srgbClr val="000000"/>
                </a:solidFill>
              </a:rPr>
              <a:t>		</a:t>
            </a:r>
            <a:r>
              <a:rPr lang="en-US" sz="2800" dirty="0" smtClean="0">
                <a:solidFill>
                  <a:srgbClr val="000000"/>
                </a:solidFill>
                <a:sym typeface="Wingdings" pitchFamily="2" charset="2"/>
              </a:rPr>
              <a:t> “He is absent [often]” </a:t>
            </a:r>
          </a:p>
          <a:p>
            <a:pPr>
              <a:buFont typeface="Wingdings 2" pitchFamily="18" charset="2"/>
              <a:buNone/>
            </a:pPr>
            <a:endParaRPr lang="en-US" sz="2800" dirty="0" smtClean="0">
              <a:solidFill>
                <a:srgbClr val="000000"/>
              </a:solidFill>
            </a:endParaRPr>
          </a:p>
          <a:p>
            <a:pPr>
              <a:buFont typeface="Wingdings 2" pitchFamily="18" charset="2"/>
              <a:buNone/>
            </a:pPr>
            <a:r>
              <a:rPr lang="en-US" sz="2800" dirty="0" smtClean="0">
                <a:solidFill>
                  <a:srgbClr val="000000"/>
                </a:solidFill>
              </a:rPr>
              <a:t>	3. The students be talking in class</a:t>
            </a:r>
          </a:p>
          <a:p>
            <a:pPr>
              <a:buFont typeface="Wingdings 2" pitchFamily="18" charset="2"/>
              <a:buNone/>
            </a:pPr>
            <a:r>
              <a:rPr lang="en-US" sz="2800" dirty="0" smtClean="0">
                <a:solidFill>
                  <a:srgbClr val="000000"/>
                </a:solidFill>
              </a:rPr>
              <a:t>		</a:t>
            </a:r>
            <a:r>
              <a:rPr lang="en-US" sz="2800" dirty="0" smtClean="0">
                <a:solidFill>
                  <a:srgbClr val="000000"/>
                </a:solidFill>
                <a:sym typeface="Wingdings" pitchFamily="2" charset="2"/>
              </a:rPr>
              <a:t> “The students talk in class [all the time]” </a:t>
            </a:r>
            <a:endParaRPr lang="en-US" sz="2800" dirty="0" smtClean="0">
              <a:solidFill>
                <a:srgbClr val="000000"/>
              </a:solidFill>
            </a:endParaRPr>
          </a:p>
          <a:p>
            <a:endParaRPr lang="en-US" dirty="0" smtClean="0">
              <a:solidFill>
                <a:srgbClr val="000000"/>
              </a:solidFill>
            </a:endParaRPr>
          </a:p>
        </p:txBody>
      </p:sp>
      <p:pic>
        <p:nvPicPr>
          <p:cNvPr id="4" name="Picture 2"/>
          <p:cNvPicPr>
            <a:picLocks noChangeAspect="1" noChangeArrowheads="1"/>
          </p:cNvPicPr>
          <p:nvPr/>
        </p:nvPicPr>
        <p:blipFill>
          <a:blip r:embed="rId3" cstate="print"/>
          <a:srcRect/>
          <a:stretch>
            <a:fillRect/>
          </a:stretch>
        </p:blipFill>
        <p:spPr bwMode="auto">
          <a:xfrm>
            <a:off x="1" y="0"/>
            <a:ext cx="1762125" cy="236220"/>
          </a:xfrm>
          <a:prstGeom prst="rect">
            <a:avLst/>
          </a:prstGeom>
          <a:noFill/>
          <a:ln w="9525">
            <a:noFill/>
            <a:miter lim="800000"/>
            <a:headEnd/>
            <a:tailEnd/>
          </a:ln>
        </p:spPr>
      </p:pic>
      <p:pic>
        <p:nvPicPr>
          <p:cNvPr id="6" name="Picture 6" descr="C:\Documents and Settings\jlreaser\My Documents\My Pictures\NCLLPlogos\logo-byline copy.jpg"/>
          <p:cNvPicPr>
            <a:picLocks noChangeAspect="1" noChangeArrowheads="1"/>
          </p:cNvPicPr>
          <p:nvPr/>
        </p:nvPicPr>
        <p:blipFill>
          <a:blip r:embed="rId4" cstate="print">
            <a:lum bright="40000"/>
          </a:blip>
          <a:srcRect/>
          <a:stretch>
            <a:fillRect/>
          </a:stretch>
        </p:blipFill>
        <p:spPr bwMode="auto">
          <a:xfrm>
            <a:off x="7732854" y="4815841"/>
            <a:ext cx="1411146" cy="670559"/>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Review of </a:t>
            </a:r>
            <a:r>
              <a:rPr lang="en-US" dirty="0" smtClean="0">
                <a:solidFill>
                  <a:schemeClr val="accent6"/>
                </a:solidFill>
              </a:rPr>
              <a:t>Habitual</a:t>
            </a:r>
            <a:r>
              <a:rPr lang="en-US" dirty="0" smtClean="0">
                <a:solidFill>
                  <a:srgbClr val="FF0000"/>
                </a:solidFill>
              </a:rPr>
              <a:t> </a:t>
            </a:r>
            <a:r>
              <a:rPr lang="en-US" i="1" dirty="0" smtClean="0">
                <a:solidFill>
                  <a:schemeClr val="accent6"/>
                </a:solidFill>
              </a:rPr>
              <a:t>BE</a:t>
            </a:r>
            <a:r>
              <a:rPr lang="en-US" dirty="0" smtClean="0">
                <a:solidFill>
                  <a:schemeClr val="accent6"/>
                </a:solidFill>
              </a:rPr>
              <a:t> </a:t>
            </a:r>
            <a:endParaRPr lang="en-US" dirty="0">
              <a:solidFill>
                <a:schemeClr val="accent6"/>
              </a:solidFill>
            </a:endParaRPr>
          </a:p>
        </p:txBody>
      </p:sp>
      <p:sp>
        <p:nvSpPr>
          <p:cNvPr id="3" name="Content Placeholder 2"/>
          <p:cNvSpPr>
            <a:spLocks noGrp="1"/>
          </p:cNvSpPr>
          <p:nvPr>
            <p:ph idx="1"/>
          </p:nvPr>
        </p:nvSpPr>
        <p:spPr>
          <a:xfrm>
            <a:off x="457200" y="914400"/>
            <a:ext cx="8229600" cy="3620770"/>
          </a:xfrm>
        </p:spPr>
        <p:txBody>
          <a:bodyPr>
            <a:noAutofit/>
          </a:bodyPr>
          <a:lstStyle/>
          <a:p>
            <a:pPr>
              <a:buFont typeface="Wingdings 2" pitchFamily="18" charset="2"/>
              <a:buNone/>
            </a:pPr>
            <a:r>
              <a:rPr lang="en-US" sz="2400" dirty="0" smtClean="0">
                <a:solidFill>
                  <a:srgbClr val="000000"/>
                </a:solidFill>
              </a:rPr>
              <a:t>1. The students always be talking in class. </a:t>
            </a:r>
          </a:p>
          <a:p>
            <a:pPr>
              <a:buFont typeface="Wingdings 2" pitchFamily="18" charset="2"/>
              <a:buNone/>
            </a:pPr>
            <a:r>
              <a:rPr lang="en-US" sz="2400" dirty="0" smtClean="0">
                <a:solidFill>
                  <a:srgbClr val="000000"/>
                </a:solidFill>
              </a:rPr>
              <a:t>			grammatical </a:t>
            </a:r>
          </a:p>
          <a:p>
            <a:pPr>
              <a:buFont typeface="Wingdings 2" pitchFamily="18" charset="2"/>
              <a:buNone/>
            </a:pPr>
            <a:r>
              <a:rPr lang="en-US" sz="2400" dirty="0" smtClean="0">
                <a:solidFill>
                  <a:srgbClr val="000000"/>
                </a:solidFill>
              </a:rPr>
              <a:t>2. The students don't be talking right now.</a:t>
            </a:r>
          </a:p>
          <a:p>
            <a:pPr>
              <a:buNone/>
            </a:pPr>
            <a:r>
              <a:rPr lang="en-US" sz="2400" dirty="0" smtClean="0">
                <a:solidFill>
                  <a:srgbClr val="000000"/>
                </a:solidFill>
              </a:rPr>
              <a:t>			ungrammatical </a:t>
            </a:r>
          </a:p>
          <a:p>
            <a:pPr>
              <a:buFont typeface="Wingdings 2" pitchFamily="18" charset="2"/>
              <a:buNone/>
            </a:pPr>
            <a:r>
              <a:rPr lang="en-US" sz="2400" dirty="0" smtClean="0">
                <a:solidFill>
                  <a:srgbClr val="000000"/>
                </a:solidFill>
              </a:rPr>
              <a:t>3. Sometimes the teacher be early for class. </a:t>
            </a:r>
          </a:p>
          <a:p>
            <a:pPr>
              <a:buFont typeface="Wingdings 2" pitchFamily="18" charset="2"/>
              <a:buNone/>
            </a:pPr>
            <a:r>
              <a:rPr lang="en-US" sz="2400" dirty="0" smtClean="0">
                <a:solidFill>
                  <a:srgbClr val="000000"/>
                </a:solidFill>
              </a:rPr>
              <a:t>			grammatical </a:t>
            </a:r>
          </a:p>
          <a:p>
            <a:pPr>
              <a:buFont typeface="Wingdings 2" pitchFamily="18" charset="2"/>
              <a:buNone/>
            </a:pPr>
            <a:r>
              <a:rPr lang="en-US" sz="2400" dirty="0" smtClean="0">
                <a:solidFill>
                  <a:srgbClr val="000000"/>
                </a:solidFill>
              </a:rPr>
              <a:t>4. At the moment the teacher be in the lounge.</a:t>
            </a:r>
          </a:p>
          <a:p>
            <a:pPr>
              <a:buFont typeface="Wingdings 2" pitchFamily="18" charset="2"/>
              <a:buNone/>
            </a:pPr>
            <a:r>
              <a:rPr lang="en-US" sz="2400" dirty="0" smtClean="0">
                <a:solidFill>
                  <a:srgbClr val="000000"/>
                </a:solidFill>
              </a:rPr>
              <a:t>			ungrammatical </a:t>
            </a:r>
          </a:p>
          <a:p>
            <a:pPr>
              <a:buFont typeface="Wingdings 2" pitchFamily="18" charset="2"/>
              <a:buNone/>
            </a:pPr>
            <a:r>
              <a:rPr lang="en-US" sz="2400" dirty="0" smtClean="0">
                <a:solidFill>
                  <a:srgbClr val="000000"/>
                </a:solidFill>
              </a:rPr>
              <a:t>5. My name be Bill. </a:t>
            </a:r>
          </a:p>
          <a:p>
            <a:pPr>
              <a:buFont typeface="Wingdings 2" pitchFamily="18" charset="2"/>
              <a:buNone/>
            </a:pPr>
            <a:r>
              <a:rPr lang="en-US" sz="2400" dirty="0" smtClean="0">
                <a:solidFill>
                  <a:srgbClr val="000000"/>
                </a:solidFill>
              </a:rPr>
              <a:t>			ungrammatical </a:t>
            </a:r>
          </a:p>
        </p:txBody>
      </p:sp>
      <p:pic>
        <p:nvPicPr>
          <p:cNvPr id="4" name="Picture 2"/>
          <p:cNvPicPr>
            <a:picLocks noChangeAspect="1" noChangeArrowheads="1"/>
          </p:cNvPicPr>
          <p:nvPr/>
        </p:nvPicPr>
        <p:blipFill>
          <a:blip r:embed="rId3" cstate="print"/>
          <a:srcRect/>
          <a:stretch>
            <a:fillRect/>
          </a:stretch>
        </p:blipFill>
        <p:spPr bwMode="auto">
          <a:xfrm>
            <a:off x="1" y="0"/>
            <a:ext cx="1762125" cy="236220"/>
          </a:xfrm>
          <a:prstGeom prst="rect">
            <a:avLst/>
          </a:prstGeom>
          <a:noFill/>
          <a:ln w="9525">
            <a:noFill/>
            <a:miter lim="800000"/>
            <a:headEnd/>
            <a:tailEnd/>
          </a:ln>
        </p:spPr>
      </p:pic>
      <p:pic>
        <p:nvPicPr>
          <p:cNvPr id="6" name="Picture 6" descr="C:\Documents and Settings\jlreaser\My Documents\My Pictures\NCLLPlogos\logo-byline copy.jpg"/>
          <p:cNvPicPr>
            <a:picLocks noChangeAspect="1" noChangeArrowheads="1"/>
          </p:cNvPicPr>
          <p:nvPr/>
        </p:nvPicPr>
        <p:blipFill>
          <a:blip r:embed="rId4" cstate="print">
            <a:lum bright="40000"/>
          </a:blip>
          <a:srcRect/>
          <a:stretch>
            <a:fillRect/>
          </a:stretch>
        </p:blipFill>
        <p:spPr bwMode="auto">
          <a:xfrm>
            <a:off x="7732854" y="4815841"/>
            <a:ext cx="1411146" cy="67055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Three Theories of AAE Origin</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solidFill>
                  <a:srgbClr val="000000"/>
                </a:solidFill>
              </a:rPr>
              <a:t>Creole</a:t>
            </a:r>
            <a:r>
              <a:rPr lang="en-US" dirty="0" smtClean="0">
                <a:solidFill>
                  <a:srgbClr val="000000"/>
                </a:solidFill>
              </a:rPr>
              <a:t> – AAE began as a creole language mapping English vocabulary onto West African languages’ grammars (Gullah) </a:t>
            </a:r>
          </a:p>
          <a:p>
            <a:r>
              <a:rPr lang="en-US" b="1" dirty="0" err="1" smtClean="0">
                <a:solidFill>
                  <a:srgbClr val="000000"/>
                </a:solidFill>
              </a:rPr>
              <a:t>Anglicist</a:t>
            </a:r>
            <a:r>
              <a:rPr lang="en-US" dirty="0" smtClean="0">
                <a:solidFill>
                  <a:srgbClr val="000000"/>
                </a:solidFill>
              </a:rPr>
              <a:t> – AAE was initially identical to the stigmatized dialects spoken by indentured servants and has since developed independently </a:t>
            </a:r>
          </a:p>
          <a:p>
            <a:r>
              <a:rPr lang="en-US" b="1" dirty="0" smtClean="0">
                <a:solidFill>
                  <a:srgbClr val="000000"/>
                </a:solidFill>
              </a:rPr>
              <a:t>Substrate</a:t>
            </a:r>
            <a:r>
              <a:rPr lang="en-US" dirty="0" smtClean="0">
                <a:solidFill>
                  <a:srgbClr val="000000"/>
                </a:solidFill>
              </a:rPr>
              <a:t> – AAE was initially similar to regional white dialects, but did reflect some “substrate” influence related to differences in English and West African grammars</a:t>
            </a:r>
          </a:p>
          <a:p>
            <a:endParaRPr lang="en-US" dirty="0" smtClean="0">
              <a:solidFill>
                <a:srgbClr val="000000"/>
              </a:solidFill>
            </a:endParaRPr>
          </a:p>
        </p:txBody>
      </p:sp>
      <p:pic>
        <p:nvPicPr>
          <p:cNvPr id="4" name="Picture 2"/>
          <p:cNvPicPr>
            <a:picLocks noChangeAspect="1" noChangeArrowheads="1"/>
          </p:cNvPicPr>
          <p:nvPr/>
        </p:nvPicPr>
        <p:blipFill>
          <a:blip r:embed="rId3" cstate="print"/>
          <a:srcRect/>
          <a:stretch>
            <a:fillRect/>
          </a:stretch>
        </p:blipFill>
        <p:spPr bwMode="auto">
          <a:xfrm>
            <a:off x="1" y="0"/>
            <a:ext cx="1762125" cy="236220"/>
          </a:xfrm>
          <a:prstGeom prst="rect">
            <a:avLst/>
          </a:prstGeom>
          <a:noFill/>
          <a:ln w="9525">
            <a:noFill/>
            <a:miter lim="800000"/>
            <a:headEnd/>
            <a:tailEnd/>
          </a:ln>
        </p:spPr>
      </p:pic>
      <p:pic>
        <p:nvPicPr>
          <p:cNvPr id="6" name="Picture 6" descr="C:\Documents and Settings\jlreaser\My Documents\My Pictures\NCLLPlogos\logo-byline copy.jpg"/>
          <p:cNvPicPr>
            <a:picLocks noChangeAspect="1" noChangeArrowheads="1"/>
          </p:cNvPicPr>
          <p:nvPr/>
        </p:nvPicPr>
        <p:blipFill>
          <a:blip r:embed="rId4" cstate="print">
            <a:lum bright="40000"/>
          </a:blip>
          <a:srcRect/>
          <a:stretch>
            <a:fillRect/>
          </a:stretch>
        </p:blipFill>
        <p:spPr bwMode="auto">
          <a:xfrm>
            <a:off x="7732854" y="4815841"/>
            <a:ext cx="1411146" cy="670559"/>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Visual of Theories of AAE history </a:t>
            </a: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1" y="0"/>
            <a:ext cx="1762125" cy="236220"/>
          </a:xfrm>
          <a:prstGeom prst="rect">
            <a:avLst/>
          </a:prstGeom>
          <a:noFill/>
          <a:ln w="9525">
            <a:noFill/>
            <a:miter lim="800000"/>
            <a:headEnd/>
            <a:tailEnd/>
          </a:ln>
        </p:spPr>
      </p:pic>
      <p:pic>
        <p:nvPicPr>
          <p:cNvPr id="6" name="Picture 6" descr="C:\Documents and Settings\jlreaser\My Documents\My Pictures\NCLLPlogos\logo-byline copy.jpg"/>
          <p:cNvPicPr>
            <a:picLocks noChangeAspect="1" noChangeArrowheads="1"/>
          </p:cNvPicPr>
          <p:nvPr/>
        </p:nvPicPr>
        <p:blipFill>
          <a:blip r:embed="rId4" cstate="print">
            <a:lum bright="40000"/>
          </a:blip>
          <a:srcRect/>
          <a:stretch>
            <a:fillRect/>
          </a:stretch>
        </p:blipFill>
        <p:spPr bwMode="auto">
          <a:xfrm>
            <a:off x="7732854" y="4815841"/>
            <a:ext cx="1411146" cy="670559"/>
          </a:xfrm>
          <a:prstGeom prst="rect">
            <a:avLst/>
          </a:prstGeom>
          <a:noFill/>
        </p:spPr>
      </p:pic>
      <p:graphicFrame>
        <p:nvGraphicFramePr>
          <p:cNvPr id="9" name="Chart 8"/>
          <p:cNvGraphicFramePr/>
          <p:nvPr/>
        </p:nvGraphicFramePr>
        <p:xfrm>
          <a:off x="0" y="1066800"/>
          <a:ext cx="8991600" cy="390144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914400"/>
          </a:xfrm>
        </p:spPr>
        <p:txBody>
          <a:bodyPr>
            <a:noAutofit/>
          </a:bodyPr>
          <a:lstStyle/>
          <a:p>
            <a:r>
              <a:rPr lang="en-US" sz="3200" dirty="0" smtClean="0">
                <a:solidFill>
                  <a:srgbClr val="FF0000"/>
                </a:solidFill>
              </a:rPr>
              <a:t>Regional and Situational Differences in the Use of African American English </a:t>
            </a:r>
            <a:endParaRPr lang="en-US" sz="3200" dirty="0"/>
          </a:p>
        </p:txBody>
      </p:sp>
      <p:pic>
        <p:nvPicPr>
          <p:cNvPr id="4" name="Picture 2"/>
          <p:cNvPicPr>
            <a:picLocks noChangeAspect="1" noChangeArrowheads="1"/>
          </p:cNvPicPr>
          <p:nvPr/>
        </p:nvPicPr>
        <p:blipFill>
          <a:blip r:embed="rId3" cstate="print"/>
          <a:srcRect/>
          <a:stretch>
            <a:fillRect/>
          </a:stretch>
        </p:blipFill>
        <p:spPr bwMode="auto">
          <a:xfrm>
            <a:off x="1" y="0"/>
            <a:ext cx="1762125" cy="236220"/>
          </a:xfrm>
          <a:prstGeom prst="rect">
            <a:avLst/>
          </a:prstGeom>
          <a:noFill/>
          <a:ln w="9525">
            <a:noFill/>
            <a:miter lim="800000"/>
            <a:headEnd/>
            <a:tailEnd/>
          </a:ln>
        </p:spPr>
      </p:pic>
      <p:pic>
        <p:nvPicPr>
          <p:cNvPr id="8" name="Picture 10" descr="Walt-NWAV32copy"/>
          <p:cNvPicPr>
            <a:picLocks noGrp="1" noChangeAspect="1" noChangeArrowheads="1"/>
          </p:cNvPicPr>
          <p:nvPr>
            <p:ph idx="1"/>
          </p:nvPr>
        </p:nvPicPr>
        <p:blipFill>
          <a:blip r:embed="rId4" cstate="print"/>
          <a:srcRect/>
          <a:stretch>
            <a:fillRect/>
          </a:stretch>
        </p:blipFill>
        <p:spPr bwMode="auto">
          <a:xfrm>
            <a:off x="0" y="1211580"/>
            <a:ext cx="9144000" cy="3893820"/>
          </a:xfrm>
          <a:prstGeom prst="rect">
            <a:avLst/>
          </a:prstGeom>
          <a:noFill/>
          <a:ln w="9525">
            <a:noFill/>
            <a:miter lim="800000"/>
            <a:headEnd/>
            <a:tailEnd/>
          </a:ln>
        </p:spPr>
      </p:pic>
      <p:pic>
        <p:nvPicPr>
          <p:cNvPr id="9" name="Picture 6" descr="C:\Documents and Settings\jlreaser\My Documents\My Pictures\NCLLPlogos\logo-byline copy.jpg"/>
          <p:cNvPicPr>
            <a:picLocks noChangeAspect="1" noChangeArrowheads="1"/>
          </p:cNvPicPr>
          <p:nvPr/>
        </p:nvPicPr>
        <p:blipFill>
          <a:blip r:embed="rId5" cstate="print">
            <a:lum bright="40000"/>
          </a:blip>
          <a:srcRect/>
          <a:stretch>
            <a:fillRect/>
          </a:stretch>
        </p:blipFill>
        <p:spPr bwMode="auto">
          <a:xfrm>
            <a:off x="7732854" y="4815841"/>
            <a:ext cx="1411146" cy="670559"/>
          </a:xfrm>
          <a:prstGeom prst="rect">
            <a:avLst/>
          </a:prstGeom>
          <a:noFill/>
        </p:spPr>
      </p:pic>
      <p:sp>
        <p:nvSpPr>
          <p:cNvPr id="10" name="Oval 37"/>
          <p:cNvSpPr>
            <a:spLocks noChangeArrowheads="1"/>
          </p:cNvSpPr>
          <p:nvPr/>
        </p:nvSpPr>
        <p:spPr bwMode="auto">
          <a:xfrm>
            <a:off x="8305800" y="1981200"/>
            <a:ext cx="838200" cy="533400"/>
          </a:xfrm>
          <a:prstGeom prst="ellipse">
            <a:avLst/>
          </a:prstGeom>
          <a:noFill/>
          <a:ln w="38100">
            <a:solidFill>
              <a:srgbClr val="D60000"/>
            </a:solidFill>
            <a:round/>
            <a:headEnd/>
            <a:tailEnd/>
          </a:ln>
        </p:spPr>
        <p:txBody>
          <a:bodyPr wrap="none" anchor="ctr"/>
          <a:lstStyle/>
          <a:p>
            <a:endParaRPr lang="en-US"/>
          </a:p>
        </p:txBody>
      </p:sp>
      <p:sp>
        <p:nvSpPr>
          <p:cNvPr id="11" name="Oval 37"/>
          <p:cNvSpPr>
            <a:spLocks noChangeArrowheads="1"/>
          </p:cNvSpPr>
          <p:nvPr/>
        </p:nvSpPr>
        <p:spPr bwMode="auto">
          <a:xfrm>
            <a:off x="6705600" y="2362200"/>
            <a:ext cx="990600" cy="457200"/>
          </a:xfrm>
          <a:prstGeom prst="ellipse">
            <a:avLst/>
          </a:prstGeom>
          <a:noFill/>
          <a:ln w="38100">
            <a:solidFill>
              <a:srgbClr val="D60000"/>
            </a:solidFill>
            <a:round/>
            <a:headEnd/>
            <a:tailEnd/>
          </a:ln>
        </p:spPr>
        <p:txBody>
          <a:bodyPr wrap="none" anchor="ctr"/>
          <a:lstStyle/>
          <a:p>
            <a:endParaRPr lang="en-US"/>
          </a:p>
        </p:txBody>
      </p:sp>
      <p:sp>
        <p:nvSpPr>
          <p:cNvPr id="12" name="Oval 37"/>
          <p:cNvSpPr>
            <a:spLocks noChangeArrowheads="1"/>
          </p:cNvSpPr>
          <p:nvPr/>
        </p:nvSpPr>
        <p:spPr bwMode="auto">
          <a:xfrm>
            <a:off x="2438400" y="2057400"/>
            <a:ext cx="1295400" cy="457200"/>
          </a:xfrm>
          <a:prstGeom prst="ellipse">
            <a:avLst/>
          </a:prstGeom>
          <a:noFill/>
          <a:ln w="38100">
            <a:solidFill>
              <a:srgbClr val="D600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19710"/>
            <a:ext cx="7239000" cy="914400"/>
          </a:xfrm>
        </p:spPr>
        <p:txBody>
          <a:bodyPr>
            <a:noAutofit/>
          </a:bodyPr>
          <a:lstStyle/>
          <a:p>
            <a:r>
              <a:rPr lang="en-US" sz="3200" dirty="0" smtClean="0">
                <a:solidFill>
                  <a:srgbClr val="FF0000"/>
                </a:solidFill>
              </a:rPr>
              <a:t>Roanoke Island Commissioner:</a:t>
            </a:r>
            <a:br>
              <a:rPr lang="en-US" sz="3200" dirty="0" smtClean="0">
                <a:solidFill>
                  <a:srgbClr val="FF0000"/>
                </a:solidFill>
              </a:rPr>
            </a:br>
            <a:r>
              <a:rPr lang="en-US" sz="3200" dirty="0" smtClean="0">
                <a:solidFill>
                  <a:srgbClr val="FF0000"/>
                </a:solidFill>
              </a:rPr>
              <a:t> Freedman’s Colony Celebration</a:t>
            </a:r>
            <a:endParaRPr lang="en-US" sz="3200" dirty="0"/>
          </a:p>
        </p:txBody>
      </p:sp>
      <p:pic>
        <p:nvPicPr>
          <p:cNvPr id="4" name="Picture 2"/>
          <p:cNvPicPr>
            <a:picLocks noChangeAspect="1" noChangeArrowheads="1"/>
          </p:cNvPicPr>
          <p:nvPr/>
        </p:nvPicPr>
        <p:blipFill>
          <a:blip r:embed="rId4" cstate="print"/>
          <a:srcRect/>
          <a:stretch>
            <a:fillRect/>
          </a:stretch>
        </p:blipFill>
        <p:spPr bwMode="auto">
          <a:xfrm>
            <a:off x="1" y="0"/>
            <a:ext cx="1762125" cy="236220"/>
          </a:xfrm>
          <a:prstGeom prst="rect">
            <a:avLst/>
          </a:prstGeom>
          <a:noFill/>
          <a:ln w="9525">
            <a:noFill/>
            <a:miter lim="800000"/>
            <a:headEnd/>
            <a:tailEnd/>
          </a:ln>
        </p:spPr>
      </p:pic>
      <p:pic>
        <p:nvPicPr>
          <p:cNvPr id="6" name="Picture 6" descr="C:\Documents and Settings\jlreaser\My Documents\My Pictures\NCLLPlogos\logo-byline copy.jpg"/>
          <p:cNvPicPr>
            <a:picLocks noChangeAspect="1" noChangeArrowheads="1"/>
          </p:cNvPicPr>
          <p:nvPr/>
        </p:nvPicPr>
        <p:blipFill>
          <a:blip r:embed="rId5" cstate="print">
            <a:lum bright="40000"/>
          </a:blip>
          <a:srcRect/>
          <a:stretch>
            <a:fillRect/>
          </a:stretch>
        </p:blipFill>
        <p:spPr bwMode="auto">
          <a:xfrm>
            <a:off x="7732854" y="4815841"/>
            <a:ext cx="1411146" cy="670559"/>
          </a:xfrm>
          <a:prstGeom prst="rect">
            <a:avLst/>
          </a:prstGeom>
          <a:noFill/>
        </p:spPr>
      </p:pic>
      <p:sp>
        <p:nvSpPr>
          <p:cNvPr id="7" name="Text Box 12"/>
          <p:cNvSpPr txBox="1">
            <a:spLocks noGrp="1" noChangeArrowheads="1"/>
          </p:cNvSpPr>
          <p:nvPr>
            <p:ph idx="1"/>
          </p:nvPr>
        </p:nvSpPr>
        <p:spPr bwMode="auto">
          <a:xfrm>
            <a:off x="152400" y="1676400"/>
            <a:ext cx="8229600" cy="3785652"/>
          </a:xfrm>
          <a:prstGeom prst="rect">
            <a:avLst/>
          </a:prstGeom>
          <a:noFill/>
          <a:ln w="9525">
            <a:noFill/>
            <a:miter lim="800000"/>
            <a:headEnd/>
            <a:tailEnd/>
          </a:ln>
        </p:spPr>
        <p:txBody>
          <a:bodyPr>
            <a:spAutoFit/>
          </a:bodyPr>
          <a:lstStyle/>
          <a:p>
            <a:pPr marL="0" indent="0">
              <a:spcBef>
                <a:spcPts val="0"/>
              </a:spcBef>
              <a:buNone/>
            </a:pPr>
            <a:r>
              <a:rPr lang="en-US" sz="2400" dirty="0" smtClean="0">
                <a:solidFill>
                  <a:schemeClr val="tx2"/>
                </a:solidFill>
              </a:rPr>
              <a:t>So </a:t>
            </a:r>
            <a:r>
              <a:rPr lang="en-US" sz="2400" dirty="0">
                <a:solidFill>
                  <a:schemeClr val="tx2"/>
                </a:solidFill>
              </a:rPr>
              <a:t>it’s only </a:t>
            </a:r>
            <a:r>
              <a:rPr lang="en-US" sz="2400" dirty="0" err="1">
                <a:solidFill>
                  <a:schemeClr val="tx2"/>
                </a:solidFill>
              </a:rPr>
              <a:t>fittin</a:t>
            </a:r>
            <a:r>
              <a:rPr lang="en-US" sz="2400" dirty="0">
                <a:solidFill>
                  <a:schemeClr val="tx2"/>
                </a:solidFill>
              </a:rPr>
              <a:t>’ that the Freedmen’s history that began here on Roanoke Island story be told and I’m going to share that with you. Many of you are certainly familiar with the Elizabethan heritage of Roanoke Island—Sir Walter Raleigh’s Lost Colony. We all know that the island was settled, uh, in 1587 and then that colony mysteriously disappeared. But far few people—fewer people are aware of Roanoke Island’s Freedman’s Colony and the role my ancestors and my family and friend’s ancestors played during the Civil War. </a:t>
            </a:r>
          </a:p>
        </p:txBody>
      </p:sp>
      <p:pic>
        <p:nvPicPr>
          <p:cNvPr id="10" name="Picture 9" descr="africanam"/>
          <p:cNvPicPr>
            <a:picLocks noChangeAspect="1" noChangeArrowheads="1"/>
          </p:cNvPicPr>
          <p:nvPr/>
        </p:nvPicPr>
        <p:blipFill>
          <a:blip r:embed="rId6" cstate="print"/>
          <a:srcRect/>
          <a:stretch>
            <a:fillRect/>
          </a:stretch>
        </p:blipFill>
        <p:spPr bwMode="auto">
          <a:xfrm>
            <a:off x="-76200" y="249995"/>
            <a:ext cx="1752600" cy="1274005"/>
          </a:xfrm>
          <a:prstGeom prst="rect">
            <a:avLst/>
          </a:prstGeom>
          <a:noFill/>
          <a:effectLst>
            <a:outerShdw dist="107763" dir="2700000" algn="ctr" rotWithShape="0">
              <a:srgbClr val="808080">
                <a:alpha val="50000"/>
              </a:srgbClr>
            </a:outerShdw>
          </a:effectLst>
        </p:spPr>
      </p:pic>
      <p:pic>
        <p:nvPicPr>
          <p:cNvPr id="8" name="03Manteo Com.wav">
            <a:hlinkClick r:id="" action="ppaction://media"/>
          </p:cNvPr>
          <p:cNvPicPr>
            <a:picLocks noRot="1" noChangeAspect="1"/>
          </p:cNvPicPr>
          <p:nvPr>
            <a:audioFile r:link="rId1"/>
          </p:nvPr>
        </p:nvPicPr>
        <p:blipFill>
          <a:blip r:embed="rId7" cstate="print"/>
          <a:stretch>
            <a:fillRect/>
          </a:stretch>
        </p:blipFill>
        <p:spPr>
          <a:xfrm>
            <a:off x="8229600" y="11430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out)">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48094" fill="hold"/>
                                        <p:tgtEl>
                                          <p:spTgt spid="8"/>
                                        </p:tgtEl>
                                      </p:cBhvr>
                                    </p:cmd>
                                  </p:childTnLst>
                                </p:cTn>
                              </p:par>
                            </p:childTnLst>
                          </p:cTn>
                        </p:par>
                      </p:childTnLst>
                    </p:cTn>
                  </p:par>
                </p:childTnLst>
              </p:cTn>
              <p:nextCondLst>
                <p:cond evt="onClick" delay="0">
                  <p:tgtEl>
                    <p:spTgt spid="8"/>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The Sociohistorical Context</a:t>
            </a:r>
            <a:endParaRPr lang="en-US" dirty="0"/>
          </a:p>
        </p:txBody>
      </p:sp>
      <p:sp>
        <p:nvSpPr>
          <p:cNvPr id="3" name="Content Placeholder 2"/>
          <p:cNvSpPr>
            <a:spLocks noGrp="1"/>
          </p:cNvSpPr>
          <p:nvPr>
            <p:ph idx="1"/>
          </p:nvPr>
        </p:nvSpPr>
        <p:spPr>
          <a:xfrm>
            <a:off x="0" y="1219200"/>
            <a:ext cx="9144000" cy="3124200"/>
          </a:xfrm>
        </p:spPr>
        <p:txBody>
          <a:bodyPr>
            <a:noAutofit/>
          </a:bodyPr>
          <a:lstStyle/>
          <a:p>
            <a:pPr marL="457200" indent="-457200">
              <a:spcAft>
                <a:spcPct val="30000"/>
              </a:spcAft>
              <a:buFontTx/>
              <a:buChar char="•"/>
            </a:pPr>
            <a:r>
              <a:rPr lang="en-US" sz="2000" dirty="0" smtClean="0">
                <a:solidFill>
                  <a:srgbClr val="000000"/>
                </a:solidFill>
              </a:rPr>
              <a:t>With 55,000 members, the </a:t>
            </a:r>
            <a:r>
              <a:rPr lang="en-US" sz="2000" dirty="0" err="1" smtClean="0">
                <a:solidFill>
                  <a:srgbClr val="000000"/>
                </a:solidFill>
              </a:rPr>
              <a:t>Lumbee</a:t>
            </a:r>
            <a:r>
              <a:rPr lang="en-US" sz="2000" dirty="0" smtClean="0">
                <a:solidFill>
                  <a:srgbClr val="000000"/>
                </a:solidFill>
              </a:rPr>
              <a:t> are the largest Native American group east of the Mississippi River and the largest non-reservation group in US</a:t>
            </a:r>
          </a:p>
          <a:p>
            <a:pPr marL="457200" indent="-457200">
              <a:spcAft>
                <a:spcPct val="30000"/>
              </a:spcAft>
              <a:buFontTx/>
              <a:buChar char="•"/>
            </a:pPr>
            <a:r>
              <a:rPr lang="en-US" sz="2000" dirty="0" smtClean="0">
                <a:solidFill>
                  <a:srgbClr val="000000"/>
                </a:solidFill>
              </a:rPr>
              <a:t>Recognized (1956) but with no federal entitlements</a:t>
            </a:r>
          </a:p>
          <a:p>
            <a:pPr marL="457200" indent="-457200">
              <a:spcBef>
                <a:spcPts val="0"/>
              </a:spcBef>
              <a:buFontTx/>
              <a:buChar char="•"/>
            </a:pPr>
            <a:r>
              <a:rPr lang="en-US" sz="2000" dirty="0" smtClean="0">
                <a:solidFill>
                  <a:srgbClr val="000000"/>
                </a:solidFill>
              </a:rPr>
              <a:t>A longstanding tri-ethnic situation (2010 census data)</a:t>
            </a:r>
          </a:p>
          <a:p>
            <a:pPr marL="857250" lvl="1" indent="-457200">
              <a:lnSpc>
                <a:spcPct val="120000"/>
              </a:lnSpc>
              <a:spcBef>
                <a:spcPts val="0"/>
              </a:spcBef>
              <a:buFontTx/>
              <a:buChar char="•"/>
            </a:pPr>
            <a:r>
              <a:rPr lang="en-US" sz="2000" dirty="0" smtClean="0">
                <a:solidFill>
                  <a:srgbClr val="000000"/>
                </a:solidFill>
              </a:rPr>
              <a:t>Native- American (38%)</a:t>
            </a:r>
          </a:p>
          <a:p>
            <a:pPr marL="857250" lvl="1" indent="-457200">
              <a:lnSpc>
                <a:spcPct val="120000"/>
              </a:lnSpc>
              <a:spcBef>
                <a:spcPts val="0"/>
              </a:spcBef>
              <a:buFontTx/>
              <a:buChar char="•"/>
            </a:pPr>
            <a:r>
              <a:rPr lang="en-US" sz="2000" dirty="0" smtClean="0">
                <a:solidFill>
                  <a:srgbClr val="000000"/>
                </a:solidFill>
              </a:rPr>
              <a:t>European American (36%, including 9% Hispanic)</a:t>
            </a:r>
          </a:p>
          <a:p>
            <a:pPr marL="857250" lvl="1" indent="-457200">
              <a:lnSpc>
                <a:spcPct val="120000"/>
              </a:lnSpc>
              <a:spcBef>
                <a:spcPts val="0"/>
              </a:spcBef>
              <a:buFontTx/>
              <a:buChar char="•"/>
            </a:pPr>
            <a:r>
              <a:rPr lang="en-US" sz="2000" dirty="0" smtClean="0">
                <a:solidFill>
                  <a:srgbClr val="000000"/>
                </a:solidFill>
              </a:rPr>
              <a:t>African-American (24%) contact groups</a:t>
            </a:r>
          </a:p>
          <a:p>
            <a:pPr marL="457200" indent="-457200">
              <a:spcAft>
                <a:spcPct val="30000"/>
              </a:spcAft>
              <a:buFontTx/>
              <a:buChar char="•"/>
            </a:pPr>
            <a:r>
              <a:rPr lang="en-US" sz="2000" dirty="0" smtClean="0">
                <a:solidFill>
                  <a:srgbClr val="000000"/>
                </a:solidFill>
              </a:rPr>
              <a:t>Early loss of Native American language(s); English-speaking since 1700s</a:t>
            </a:r>
          </a:p>
          <a:p>
            <a:pPr marL="457200" indent="-457200">
              <a:spcAft>
                <a:spcPct val="30000"/>
              </a:spcAft>
              <a:buFontTx/>
              <a:buChar char="•"/>
            </a:pPr>
            <a:r>
              <a:rPr lang="en-US" sz="2000" dirty="0" smtClean="0">
                <a:solidFill>
                  <a:srgbClr val="000000"/>
                </a:solidFill>
              </a:rPr>
              <a:t>Ancestral language uncertain; may have formed from a multilingual conglomerate</a:t>
            </a:r>
          </a:p>
          <a:p>
            <a:endParaRPr lang="en-US" sz="2000" dirty="0" smtClean="0">
              <a:solidFill>
                <a:srgbClr val="000000"/>
              </a:solidFill>
            </a:endParaRPr>
          </a:p>
        </p:txBody>
      </p:sp>
      <p:pic>
        <p:nvPicPr>
          <p:cNvPr id="4" name="Picture 2"/>
          <p:cNvPicPr>
            <a:picLocks noChangeAspect="1" noChangeArrowheads="1"/>
          </p:cNvPicPr>
          <p:nvPr/>
        </p:nvPicPr>
        <p:blipFill>
          <a:blip r:embed="rId3" cstate="print"/>
          <a:srcRect/>
          <a:stretch>
            <a:fillRect/>
          </a:stretch>
        </p:blipFill>
        <p:spPr bwMode="auto">
          <a:xfrm>
            <a:off x="1" y="0"/>
            <a:ext cx="1762125" cy="236220"/>
          </a:xfrm>
          <a:prstGeom prst="rect">
            <a:avLst/>
          </a:prstGeom>
          <a:noFill/>
          <a:ln w="9525">
            <a:noFill/>
            <a:miter lim="800000"/>
            <a:headEnd/>
            <a:tailEnd/>
          </a:ln>
        </p:spPr>
      </p:pic>
      <p:pic>
        <p:nvPicPr>
          <p:cNvPr id="6" name="Picture 6" descr="C:\Documents and Settings\jlreaser\My Documents\My Pictures\NCLLPlogos\logo-byline copy.jpg"/>
          <p:cNvPicPr>
            <a:picLocks noChangeAspect="1" noChangeArrowheads="1"/>
          </p:cNvPicPr>
          <p:nvPr/>
        </p:nvPicPr>
        <p:blipFill>
          <a:blip r:embed="rId4" cstate="print">
            <a:lum bright="40000"/>
          </a:blip>
          <a:srcRect/>
          <a:stretch>
            <a:fillRect/>
          </a:stretch>
        </p:blipFill>
        <p:spPr bwMode="auto">
          <a:xfrm>
            <a:off x="7732854" y="4815841"/>
            <a:ext cx="1411146" cy="670559"/>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19710"/>
            <a:ext cx="7239000" cy="914400"/>
          </a:xfrm>
        </p:spPr>
        <p:txBody>
          <a:bodyPr>
            <a:noAutofit/>
          </a:bodyPr>
          <a:lstStyle/>
          <a:p>
            <a:r>
              <a:rPr lang="en-US" sz="3200" dirty="0" smtClean="0">
                <a:solidFill>
                  <a:srgbClr val="FF0000"/>
                </a:solidFill>
              </a:rPr>
              <a:t>Princeville Mayor:</a:t>
            </a:r>
            <a:br>
              <a:rPr lang="en-US" sz="3200" dirty="0" smtClean="0">
                <a:solidFill>
                  <a:srgbClr val="FF0000"/>
                </a:solidFill>
              </a:rPr>
            </a:br>
            <a:r>
              <a:rPr lang="en-US" sz="3200" dirty="0" smtClean="0">
                <a:solidFill>
                  <a:srgbClr val="FF0000"/>
                </a:solidFill>
              </a:rPr>
              <a:t>Town Birthday Celebration</a:t>
            </a:r>
            <a:endParaRPr lang="en-US" sz="3200" dirty="0"/>
          </a:p>
        </p:txBody>
      </p:sp>
      <p:pic>
        <p:nvPicPr>
          <p:cNvPr id="6" name="Picture 6" descr="C:\Documents and Settings\jlreaser\My Documents\My Pictures\NCLLPlogos\logo-byline copy.jpg"/>
          <p:cNvPicPr>
            <a:picLocks noChangeAspect="1" noChangeArrowheads="1"/>
          </p:cNvPicPr>
          <p:nvPr/>
        </p:nvPicPr>
        <p:blipFill>
          <a:blip r:embed="rId4" cstate="print">
            <a:lum bright="40000"/>
          </a:blip>
          <a:srcRect/>
          <a:stretch>
            <a:fillRect/>
          </a:stretch>
        </p:blipFill>
        <p:spPr bwMode="auto">
          <a:xfrm>
            <a:off x="7732854" y="4815841"/>
            <a:ext cx="1411146" cy="670559"/>
          </a:xfrm>
          <a:prstGeom prst="rect">
            <a:avLst/>
          </a:prstGeom>
          <a:noFill/>
        </p:spPr>
      </p:pic>
      <p:sp>
        <p:nvSpPr>
          <p:cNvPr id="9" name="Text Box 11"/>
          <p:cNvSpPr txBox="1">
            <a:spLocks noGrp="1" noChangeArrowheads="1"/>
          </p:cNvSpPr>
          <p:nvPr>
            <p:ph idx="1"/>
          </p:nvPr>
        </p:nvSpPr>
        <p:spPr bwMode="auto">
          <a:xfrm>
            <a:off x="-152400" y="1407616"/>
            <a:ext cx="8229600" cy="4154984"/>
          </a:xfrm>
          <a:prstGeom prst="rect">
            <a:avLst/>
          </a:prstGeom>
          <a:noFill/>
          <a:ln w="9525">
            <a:noFill/>
            <a:miter lim="800000"/>
            <a:headEnd/>
            <a:tailEnd/>
          </a:ln>
        </p:spPr>
        <p:txBody>
          <a:bodyPr>
            <a:spAutoFit/>
          </a:bodyPr>
          <a:lstStyle/>
          <a:p>
            <a:pPr indent="0">
              <a:buNone/>
            </a:pPr>
            <a:r>
              <a:rPr lang="en-US" sz="2400" dirty="0">
                <a:solidFill>
                  <a:schemeClr val="tx2"/>
                </a:solidFill>
              </a:rPr>
              <a:t>Praise God, I won’t be t- before you long, cause I-we want to hear from Reverend Lowery, but before we have him to come up I want to present the key to Princeville to him. Praise the Lord, we </a:t>
            </a:r>
            <a:r>
              <a:rPr lang="en-US" sz="2400" dirty="0" err="1">
                <a:solidFill>
                  <a:schemeClr val="tx2"/>
                </a:solidFill>
              </a:rPr>
              <a:t>gonna</a:t>
            </a:r>
            <a:r>
              <a:rPr lang="en-US" sz="2400" dirty="0">
                <a:solidFill>
                  <a:schemeClr val="tx2"/>
                </a:solidFill>
              </a:rPr>
              <a:t> spoil him while he here, he’s </a:t>
            </a:r>
            <a:r>
              <a:rPr lang="en-US" sz="2400" dirty="0" err="1">
                <a:solidFill>
                  <a:schemeClr val="tx2"/>
                </a:solidFill>
              </a:rPr>
              <a:t>gonna</a:t>
            </a:r>
            <a:r>
              <a:rPr lang="en-US" sz="2400" dirty="0">
                <a:solidFill>
                  <a:schemeClr val="tx2"/>
                </a:solidFill>
              </a:rPr>
              <a:t> want to come back. I </a:t>
            </a:r>
            <a:r>
              <a:rPr lang="en-US" sz="2400" dirty="0" err="1">
                <a:solidFill>
                  <a:schemeClr val="tx2"/>
                </a:solidFill>
              </a:rPr>
              <a:t>tol</a:t>
            </a:r>
            <a:r>
              <a:rPr lang="en-US" sz="2400" dirty="0">
                <a:solidFill>
                  <a:schemeClr val="tx2"/>
                </a:solidFill>
              </a:rPr>
              <a:t>’ him, I </a:t>
            </a:r>
            <a:r>
              <a:rPr lang="en-US" sz="2400" dirty="0" err="1">
                <a:solidFill>
                  <a:schemeClr val="tx2"/>
                </a:solidFill>
              </a:rPr>
              <a:t>tol</a:t>
            </a:r>
            <a:r>
              <a:rPr lang="en-US" sz="2400" dirty="0">
                <a:solidFill>
                  <a:schemeClr val="tx2"/>
                </a:solidFill>
              </a:rPr>
              <a:t>’ him on the way here, I say, “We </a:t>
            </a:r>
            <a:r>
              <a:rPr lang="en-US" sz="2400" dirty="0" err="1">
                <a:solidFill>
                  <a:schemeClr val="tx2"/>
                </a:solidFill>
              </a:rPr>
              <a:t>gonna</a:t>
            </a:r>
            <a:r>
              <a:rPr lang="en-US" sz="2400" dirty="0">
                <a:solidFill>
                  <a:schemeClr val="tx2"/>
                </a:solidFill>
              </a:rPr>
              <a:t> spoil you while you here, so you </a:t>
            </a:r>
            <a:r>
              <a:rPr lang="en-US" sz="2400" dirty="0" err="1">
                <a:solidFill>
                  <a:schemeClr val="tx2"/>
                </a:solidFill>
              </a:rPr>
              <a:t>gonna</a:t>
            </a:r>
            <a:r>
              <a:rPr lang="en-US" sz="2400" dirty="0">
                <a:solidFill>
                  <a:schemeClr val="tx2"/>
                </a:solidFill>
              </a:rPr>
              <a:t> want to come back to the town of Princeville.” First of all, I give honor to God, my Lord Jesus Christ, and we bring </a:t>
            </a:r>
            <a:r>
              <a:rPr lang="en-US" sz="2400" dirty="0" err="1">
                <a:solidFill>
                  <a:schemeClr val="tx2"/>
                </a:solidFill>
              </a:rPr>
              <a:t>greetin</a:t>
            </a:r>
            <a:r>
              <a:rPr lang="en-US" sz="2400" dirty="0">
                <a:solidFill>
                  <a:schemeClr val="tx2"/>
                </a:solidFill>
              </a:rPr>
              <a:t>’ from the Town of Princeville and the Board of Commission. You all can </a:t>
            </a:r>
            <a:r>
              <a:rPr lang="en-US" sz="2400" dirty="0" err="1">
                <a:solidFill>
                  <a:schemeClr val="tx2"/>
                </a:solidFill>
              </a:rPr>
              <a:t>stan</a:t>
            </a:r>
            <a:r>
              <a:rPr lang="en-US" sz="2400" dirty="0">
                <a:solidFill>
                  <a:schemeClr val="tx2"/>
                </a:solidFill>
              </a:rPr>
              <a:t>’ again. Yeah, we just want—this is honor for you, too, today </a:t>
            </a:r>
          </a:p>
        </p:txBody>
      </p:sp>
      <p:pic>
        <p:nvPicPr>
          <p:cNvPr id="11" name="02 P-villeMayor.wav">
            <a:hlinkClick r:id="" action="ppaction://media"/>
          </p:cNvPr>
          <p:cNvPicPr>
            <a:picLocks noRot="1" noChangeAspect="1" noChangeArrowheads="1"/>
          </p:cNvPicPr>
          <p:nvPr>
            <a:audioFile r:link="rId1"/>
          </p:nvPr>
        </p:nvPicPr>
        <p:blipFill>
          <a:blip r:embed="rId5" cstate="print"/>
          <a:srcRect/>
          <a:stretch>
            <a:fillRect/>
          </a:stretch>
        </p:blipFill>
        <p:spPr bwMode="auto">
          <a:xfrm>
            <a:off x="8077200" y="1143000"/>
            <a:ext cx="304800" cy="304800"/>
          </a:xfrm>
          <a:prstGeom prst="rect">
            <a:avLst/>
          </a:prstGeom>
          <a:noFill/>
          <a:ln w="9525">
            <a:noFill/>
            <a:miter lim="800000"/>
            <a:headEnd/>
            <a:tailEnd/>
          </a:ln>
        </p:spPr>
      </p:pic>
      <p:pic>
        <p:nvPicPr>
          <p:cNvPr id="12" name="Picture 7" descr="princevilletent2"/>
          <p:cNvPicPr>
            <a:picLocks noChangeAspect="1" noChangeArrowheads="1"/>
          </p:cNvPicPr>
          <p:nvPr/>
        </p:nvPicPr>
        <p:blipFill>
          <a:blip r:embed="rId6" cstate="print">
            <a:lum bright="18000"/>
          </a:blip>
          <a:srcRect/>
          <a:stretch>
            <a:fillRect/>
          </a:stretch>
        </p:blipFill>
        <p:spPr bwMode="auto">
          <a:xfrm>
            <a:off x="-15240" y="76200"/>
            <a:ext cx="2606040" cy="1371600"/>
          </a:xfrm>
          <a:prstGeom prst="rect">
            <a:avLst/>
          </a:prstGeom>
          <a:noFill/>
          <a:ln w="9525">
            <a:noFill/>
            <a:miter lim="800000"/>
            <a:headEnd/>
            <a:tailEnd/>
          </a:ln>
        </p:spPr>
      </p:pic>
      <p:pic>
        <p:nvPicPr>
          <p:cNvPr id="13" name="Picture 2"/>
          <p:cNvPicPr>
            <a:picLocks noChangeAspect="1" noChangeArrowheads="1"/>
          </p:cNvPicPr>
          <p:nvPr/>
        </p:nvPicPr>
        <p:blipFill>
          <a:blip r:embed="rId7" cstate="print"/>
          <a:srcRect/>
          <a:stretch>
            <a:fillRect/>
          </a:stretch>
        </p:blipFill>
        <p:spPr bwMode="auto">
          <a:xfrm>
            <a:off x="1" y="0"/>
            <a:ext cx="1762125" cy="23622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44307" fill="hold"/>
                                        <p:tgtEl>
                                          <p:spTgt spid="11"/>
                                        </p:tgtEl>
                                      </p:cBhvr>
                                    </p:cmd>
                                  </p:childTnLst>
                                </p:cTn>
                              </p:par>
                            </p:childTnLst>
                          </p:cTn>
                        </p:par>
                      </p:childTnLst>
                    </p:cTn>
                  </p:par>
                </p:childTnLst>
              </p:cTn>
              <p:nextCondLst>
                <p:cond evt="onClick" delay="0">
                  <p:tgtEl>
                    <p:spTgt spid="11"/>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19710"/>
            <a:ext cx="7239000" cy="914400"/>
          </a:xfrm>
        </p:spPr>
        <p:txBody>
          <a:bodyPr>
            <a:noAutofit/>
          </a:bodyPr>
          <a:lstStyle/>
          <a:p>
            <a:r>
              <a:rPr lang="en-US" sz="3200" dirty="0" smtClean="0">
                <a:solidFill>
                  <a:srgbClr val="FF0000"/>
                </a:solidFill>
              </a:rPr>
              <a:t>Roanoke Island Teenager:</a:t>
            </a:r>
            <a:br>
              <a:rPr lang="en-US" sz="3200" dirty="0" smtClean="0">
                <a:solidFill>
                  <a:srgbClr val="FF0000"/>
                </a:solidFill>
              </a:rPr>
            </a:br>
            <a:r>
              <a:rPr lang="en-US" sz="3200" dirty="0" smtClean="0">
                <a:solidFill>
                  <a:srgbClr val="FF0000"/>
                </a:solidFill>
              </a:rPr>
              <a:t>Making the Basketball Team</a:t>
            </a:r>
            <a:endParaRPr lang="en-US" sz="3200" dirty="0"/>
          </a:p>
        </p:txBody>
      </p:sp>
      <p:pic>
        <p:nvPicPr>
          <p:cNvPr id="6" name="Picture 6" descr="C:\Documents and Settings\jlreaser\My Documents\My Pictures\NCLLPlogos\logo-byline copy.jpg"/>
          <p:cNvPicPr>
            <a:picLocks noChangeAspect="1" noChangeArrowheads="1"/>
          </p:cNvPicPr>
          <p:nvPr/>
        </p:nvPicPr>
        <p:blipFill>
          <a:blip r:embed="rId4" cstate="print">
            <a:lum bright="40000"/>
          </a:blip>
          <a:srcRect/>
          <a:stretch>
            <a:fillRect/>
          </a:stretch>
        </p:blipFill>
        <p:spPr bwMode="auto">
          <a:xfrm>
            <a:off x="7732854" y="4815841"/>
            <a:ext cx="1411146" cy="670559"/>
          </a:xfrm>
          <a:prstGeom prst="rect">
            <a:avLst/>
          </a:prstGeom>
          <a:noFill/>
        </p:spPr>
      </p:pic>
      <p:sp>
        <p:nvSpPr>
          <p:cNvPr id="10" name="Text Box 6"/>
          <p:cNvSpPr txBox="1">
            <a:spLocks noGrp="1" noChangeArrowheads="1"/>
          </p:cNvSpPr>
          <p:nvPr>
            <p:ph idx="1"/>
          </p:nvPr>
        </p:nvSpPr>
        <p:spPr bwMode="auto">
          <a:xfrm>
            <a:off x="457200" y="1752600"/>
            <a:ext cx="8229600" cy="3477875"/>
          </a:xfrm>
          <a:prstGeom prst="rect">
            <a:avLst/>
          </a:prstGeom>
          <a:noFill/>
          <a:ln w="9525">
            <a:noFill/>
            <a:miter lim="800000"/>
            <a:headEnd/>
            <a:tailEnd/>
          </a:ln>
        </p:spPr>
        <p:txBody>
          <a:bodyPr>
            <a:spAutoFit/>
          </a:bodyPr>
          <a:lstStyle/>
          <a:p>
            <a:pPr marL="0" indent="0">
              <a:spcBef>
                <a:spcPts val="0"/>
              </a:spcBef>
              <a:buNone/>
            </a:pPr>
            <a:r>
              <a:rPr lang="en-US" sz="2000" dirty="0" smtClean="0">
                <a:solidFill>
                  <a:schemeClr val="tx2"/>
                </a:solidFill>
              </a:rPr>
              <a:t>How </a:t>
            </a:r>
            <a:r>
              <a:rPr lang="en-US" sz="2000" dirty="0">
                <a:solidFill>
                  <a:schemeClr val="tx2"/>
                </a:solidFill>
              </a:rPr>
              <a:t>the hell you </a:t>
            </a:r>
            <a:r>
              <a:rPr lang="en-US" sz="2000" dirty="0" err="1">
                <a:solidFill>
                  <a:schemeClr val="tx2"/>
                </a:solidFill>
              </a:rPr>
              <a:t>gonna</a:t>
            </a:r>
            <a:r>
              <a:rPr lang="en-US" sz="2000" dirty="0">
                <a:solidFill>
                  <a:schemeClr val="tx2"/>
                </a:solidFill>
              </a:rPr>
              <a:t> tell me, how you </a:t>
            </a:r>
            <a:r>
              <a:rPr lang="en-US" sz="2000" dirty="0" err="1">
                <a:solidFill>
                  <a:schemeClr val="tx2"/>
                </a:solidFill>
              </a:rPr>
              <a:t>gonna</a:t>
            </a:r>
            <a:r>
              <a:rPr lang="en-US" sz="2000" dirty="0">
                <a:solidFill>
                  <a:schemeClr val="tx2"/>
                </a:solidFill>
              </a:rPr>
              <a:t> tell me I’m not </a:t>
            </a:r>
            <a:r>
              <a:rPr lang="en-US" sz="2000" dirty="0" err="1">
                <a:solidFill>
                  <a:schemeClr val="tx2"/>
                </a:solidFill>
              </a:rPr>
              <a:t>gonna</a:t>
            </a:r>
            <a:r>
              <a:rPr lang="en-US" sz="2000" dirty="0">
                <a:solidFill>
                  <a:schemeClr val="tx2"/>
                </a:solidFill>
              </a:rPr>
              <a:t> make varsity, dog. You </a:t>
            </a:r>
            <a:r>
              <a:rPr lang="en-US" sz="2000" dirty="0" err="1">
                <a:solidFill>
                  <a:schemeClr val="tx2"/>
                </a:solidFill>
              </a:rPr>
              <a:t>ain’t</a:t>
            </a:r>
            <a:r>
              <a:rPr lang="en-US" sz="2000" dirty="0">
                <a:solidFill>
                  <a:schemeClr val="tx2"/>
                </a:solidFill>
              </a:rPr>
              <a:t> even </a:t>
            </a:r>
            <a:r>
              <a:rPr lang="en-US" sz="2000" dirty="0" err="1">
                <a:solidFill>
                  <a:schemeClr val="tx2"/>
                </a:solidFill>
              </a:rPr>
              <a:t>gonna</a:t>
            </a:r>
            <a:r>
              <a:rPr lang="en-US" sz="2000" dirty="0">
                <a:solidFill>
                  <a:schemeClr val="tx2"/>
                </a:solidFill>
              </a:rPr>
              <a:t> make the team.</a:t>
            </a:r>
          </a:p>
          <a:p>
            <a:pPr marL="0" indent="0">
              <a:spcBef>
                <a:spcPts val="0"/>
              </a:spcBef>
              <a:buNone/>
            </a:pPr>
            <a:r>
              <a:rPr lang="en-US" sz="2000" dirty="0">
                <a:solidFill>
                  <a:schemeClr val="tx2"/>
                </a:solidFill>
              </a:rPr>
              <a:t>[You crazy, </a:t>
            </a:r>
            <a:r>
              <a:rPr lang="en-US" sz="2000" dirty="0" err="1">
                <a:solidFill>
                  <a:schemeClr val="tx2"/>
                </a:solidFill>
              </a:rPr>
              <a:t>I’ma-I’ma</a:t>
            </a:r>
            <a:r>
              <a:rPr lang="en-US" sz="2000" dirty="0">
                <a:solidFill>
                  <a:schemeClr val="tx2"/>
                </a:solidFill>
              </a:rPr>
              <a:t> make the team, dog]</a:t>
            </a:r>
          </a:p>
          <a:p>
            <a:pPr marL="0" indent="0">
              <a:spcBef>
                <a:spcPts val="0"/>
              </a:spcBef>
              <a:buNone/>
            </a:pPr>
            <a:r>
              <a:rPr lang="en-US" sz="2000" dirty="0">
                <a:solidFill>
                  <a:schemeClr val="tx2"/>
                </a:solidFill>
              </a:rPr>
              <a:t>How much you </a:t>
            </a:r>
            <a:r>
              <a:rPr lang="en-US" sz="2000" dirty="0" err="1">
                <a:solidFill>
                  <a:schemeClr val="tx2"/>
                </a:solidFill>
              </a:rPr>
              <a:t>wanna</a:t>
            </a:r>
            <a:r>
              <a:rPr lang="en-US" sz="2000" dirty="0">
                <a:solidFill>
                  <a:schemeClr val="tx2"/>
                </a:solidFill>
              </a:rPr>
              <a:t> bet me, how much you </a:t>
            </a:r>
            <a:r>
              <a:rPr lang="en-US" sz="2000" dirty="0" err="1">
                <a:solidFill>
                  <a:schemeClr val="tx2"/>
                </a:solidFill>
              </a:rPr>
              <a:t>wanna</a:t>
            </a:r>
            <a:r>
              <a:rPr lang="en-US" sz="2000" dirty="0">
                <a:solidFill>
                  <a:schemeClr val="tx2"/>
                </a:solidFill>
              </a:rPr>
              <a:t> bet me, how much you want bet me, how much you </a:t>
            </a:r>
            <a:r>
              <a:rPr lang="en-US" sz="2000" dirty="0" err="1">
                <a:solidFill>
                  <a:schemeClr val="tx2"/>
                </a:solidFill>
              </a:rPr>
              <a:t>wanna</a:t>
            </a:r>
            <a:r>
              <a:rPr lang="en-US" sz="2000" dirty="0">
                <a:solidFill>
                  <a:schemeClr val="tx2"/>
                </a:solidFill>
              </a:rPr>
              <a:t> bet me, how much you </a:t>
            </a:r>
            <a:r>
              <a:rPr lang="en-US" sz="2000" dirty="0" err="1">
                <a:solidFill>
                  <a:schemeClr val="tx2"/>
                </a:solidFill>
              </a:rPr>
              <a:t>wanna</a:t>
            </a:r>
            <a:r>
              <a:rPr lang="en-US" sz="2000" dirty="0">
                <a:solidFill>
                  <a:schemeClr val="tx2"/>
                </a:solidFill>
              </a:rPr>
              <a:t> bet me?</a:t>
            </a:r>
          </a:p>
          <a:p>
            <a:pPr marL="0" indent="0">
              <a:spcBef>
                <a:spcPts val="0"/>
              </a:spcBef>
              <a:buNone/>
            </a:pPr>
            <a:r>
              <a:rPr lang="en-US" sz="2000" dirty="0">
                <a:solidFill>
                  <a:schemeClr val="tx2"/>
                </a:solidFill>
              </a:rPr>
              <a:t>[Mother: Woody…Woody! You need to listen]</a:t>
            </a:r>
          </a:p>
          <a:p>
            <a:pPr marL="0" indent="0">
              <a:spcBef>
                <a:spcPts val="0"/>
              </a:spcBef>
              <a:buNone/>
            </a:pPr>
            <a:r>
              <a:rPr lang="en-US" sz="2000" dirty="0">
                <a:solidFill>
                  <a:schemeClr val="tx2"/>
                </a:solidFill>
              </a:rPr>
              <a:t>I ‘on listen when somebody try an’ tell me I’m not </a:t>
            </a:r>
            <a:r>
              <a:rPr lang="en-US" sz="2000" dirty="0" err="1">
                <a:solidFill>
                  <a:schemeClr val="tx2"/>
                </a:solidFill>
              </a:rPr>
              <a:t>gonna</a:t>
            </a:r>
            <a:r>
              <a:rPr lang="en-US" sz="2000" dirty="0">
                <a:solidFill>
                  <a:schemeClr val="tx2"/>
                </a:solidFill>
              </a:rPr>
              <a:t> do </a:t>
            </a:r>
            <a:r>
              <a:rPr lang="en-US" sz="2000" dirty="0" err="1">
                <a:solidFill>
                  <a:schemeClr val="tx2"/>
                </a:solidFill>
              </a:rPr>
              <a:t>some’n</a:t>
            </a:r>
            <a:r>
              <a:rPr lang="en-US" sz="2000" dirty="0">
                <a:solidFill>
                  <a:schemeClr val="tx2"/>
                </a:solidFill>
              </a:rPr>
              <a:t>’</a:t>
            </a:r>
          </a:p>
          <a:p>
            <a:pPr marL="0" indent="0">
              <a:spcBef>
                <a:spcPts val="0"/>
              </a:spcBef>
              <a:buNone/>
            </a:pPr>
            <a:r>
              <a:rPr lang="en-US" sz="2000" dirty="0">
                <a:solidFill>
                  <a:schemeClr val="tx2"/>
                </a:solidFill>
              </a:rPr>
              <a:t>[Now, well look]</a:t>
            </a:r>
          </a:p>
          <a:p>
            <a:pPr marL="0" indent="0">
              <a:spcBef>
                <a:spcPts val="0"/>
              </a:spcBef>
              <a:buNone/>
            </a:pPr>
            <a:r>
              <a:rPr lang="en-US" sz="2000" dirty="0">
                <a:solidFill>
                  <a:schemeClr val="tx2"/>
                </a:solidFill>
              </a:rPr>
              <a:t>How </a:t>
            </a:r>
            <a:r>
              <a:rPr lang="en-US" sz="2000" dirty="0" err="1">
                <a:solidFill>
                  <a:schemeClr val="tx2"/>
                </a:solidFill>
              </a:rPr>
              <a:t>gon</a:t>
            </a:r>
            <a:r>
              <a:rPr lang="en-US" sz="2000" dirty="0">
                <a:solidFill>
                  <a:schemeClr val="tx2"/>
                </a:solidFill>
              </a:rPr>
              <a:t>- I’m </a:t>
            </a:r>
            <a:r>
              <a:rPr lang="en-US" sz="2000" dirty="0" err="1">
                <a:solidFill>
                  <a:schemeClr val="tx2"/>
                </a:solidFill>
              </a:rPr>
              <a:t>makin</a:t>
            </a:r>
            <a:r>
              <a:rPr lang="en-US" sz="2000" dirty="0">
                <a:solidFill>
                  <a:schemeClr val="tx2"/>
                </a:solidFill>
              </a:rPr>
              <a:t>’, I’m </a:t>
            </a:r>
            <a:r>
              <a:rPr lang="en-US" sz="2000" dirty="0" err="1">
                <a:solidFill>
                  <a:schemeClr val="tx2"/>
                </a:solidFill>
              </a:rPr>
              <a:t>makin</a:t>
            </a:r>
            <a:r>
              <a:rPr lang="en-US" sz="2000" dirty="0">
                <a:solidFill>
                  <a:schemeClr val="tx2"/>
                </a:solidFill>
              </a:rPr>
              <a:t>’ varsity. Put it down, put it down like dat. If I don’t make varsity I’m </a:t>
            </a:r>
            <a:r>
              <a:rPr lang="en-US" sz="2000" dirty="0" err="1">
                <a:solidFill>
                  <a:schemeClr val="tx2"/>
                </a:solidFill>
              </a:rPr>
              <a:t>makin</a:t>
            </a:r>
            <a:r>
              <a:rPr lang="en-US" sz="2000" dirty="0">
                <a:solidFill>
                  <a:schemeClr val="tx2"/>
                </a:solidFill>
              </a:rPr>
              <a:t>’ JV. </a:t>
            </a:r>
          </a:p>
        </p:txBody>
      </p:sp>
      <p:pic>
        <p:nvPicPr>
          <p:cNvPr id="14" name="RoanokeIsteen.wma">
            <a:hlinkClick r:id="" action="ppaction://media"/>
          </p:cNvPr>
          <p:cNvPicPr>
            <a:picLocks noRot="1" noChangeAspect="1" noChangeArrowheads="1"/>
          </p:cNvPicPr>
          <p:nvPr>
            <a:audioFile r:link="rId1"/>
          </p:nvPr>
        </p:nvPicPr>
        <p:blipFill>
          <a:blip r:embed="rId5" cstate="print"/>
          <a:srcRect/>
          <a:stretch>
            <a:fillRect/>
          </a:stretch>
        </p:blipFill>
        <p:spPr bwMode="auto">
          <a:xfrm>
            <a:off x="8382000" y="1127760"/>
            <a:ext cx="304800" cy="243840"/>
          </a:xfrm>
          <a:prstGeom prst="rect">
            <a:avLst/>
          </a:prstGeom>
          <a:noFill/>
          <a:ln w="9525">
            <a:noFill/>
            <a:miter lim="800000"/>
            <a:headEnd/>
            <a:tailEnd/>
          </a:ln>
        </p:spPr>
      </p:pic>
      <p:pic>
        <p:nvPicPr>
          <p:cNvPr id="48130" name="Picture 2"/>
          <p:cNvPicPr>
            <a:picLocks noChangeAspect="1" noChangeArrowheads="1"/>
          </p:cNvPicPr>
          <p:nvPr/>
        </p:nvPicPr>
        <p:blipFill>
          <a:blip r:embed="rId6" cstate="print"/>
          <a:srcRect/>
          <a:stretch>
            <a:fillRect/>
          </a:stretch>
        </p:blipFill>
        <p:spPr bwMode="auto">
          <a:xfrm>
            <a:off x="0" y="0"/>
            <a:ext cx="2438400" cy="1620338"/>
          </a:xfrm>
          <a:prstGeom prst="rect">
            <a:avLst/>
          </a:prstGeom>
          <a:noFill/>
          <a:ln w="9525">
            <a:noFill/>
            <a:miter lim="800000"/>
            <a:headEnd/>
            <a:tailEnd/>
          </a:ln>
        </p:spPr>
      </p:pic>
      <p:pic>
        <p:nvPicPr>
          <p:cNvPr id="15" name="Picture 2"/>
          <p:cNvPicPr>
            <a:picLocks noChangeAspect="1" noChangeArrowheads="1"/>
          </p:cNvPicPr>
          <p:nvPr/>
        </p:nvPicPr>
        <p:blipFill>
          <a:blip r:embed="rId7" cstate="print"/>
          <a:srcRect/>
          <a:stretch>
            <a:fillRect/>
          </a:stretch>
        </p:blipFill>
        <p:spPr bwMode="auto">
          <a:xfrm>
            <a:off x="1" y="0"/>
            <a:ext cx="1762125" cy="23622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0173" fill="hold"/>
                                        <p:tgtEl>
                                          <p:spTgt spid="14"/>
                                        </p:tgtEl>
                                      </p:cBhvr>
                                    </p:cmd>
                                  </p:childTnLst>
                                </p:cTn>
                              </p:par>
                            </p:childTnLst>
                          </p:cTn>
                        </p:par>
                      </p:childTnLst>
                    </p:cTn>
                  </p:par>
                </p:childTnLst>
              </p:cTn>
              <p:nextCondLst>
                <p:cond evt="onClick" delay="0">
                  <p:tgtEl>
                    <p:spTgt spid="14"/>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4"/>
                </p:tgtEl>
              </p:cMediaNode>
            </p:audio>
          </p:childTnLst>
        </p:cTn>
      </p:par>
    </p:tnLst>
    <p:bldLst>
      <p:bldP spid="1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19710"/>
            <a:ext cx="7239000" cy="914400"/>
          </a:xfrm>
        </p:spPr>
        <p:txBody>
          <a:bodyPr>
            <a:noAutofit/>
          </a:bodyPr>
          <a:lstStyle/>
          <a:p>
            <a:r>
              <a:rPr lang="en-US" sz="3200" dirty="0" smtClean="0">
                <a:solidFill>
                  <a:srgbClr val="FF0000"/>
                </a:solidFill>
              </a:rPr>
              <a:t>Beech Bottom Teenager:</a:t>
            </a:r>
            <a:br>
              <a:rPr lang="en-US" sz="3200" dirty="0" smtClean="0">
                <a:solidFill>
                  <a:srgbClr val="FF0000"/>
                </a:solidFill>
              </a:rPr>
            </a:br>
            <a:r>
              <a:rPr lang="en-US" sz="3200" dirty="0" smtClean="0">
                <a:solidFill>
                  <a:srgbClr val="FF0000"/>
                </a:solidFill>
              </a:rPr>
              <a:t>Leaving Home</a:t>
            </a:r>
            <a:endParaRPr lang="en-US" sz="3200" dirty="0"/>
          </a:p>
        </p:txBody>
      </p:sp>
      <p:pic>
        <p:nvPicPr>
          <p:cNvPr id="6" name="Picture 6" descr="C:\Documents and Settings\jlreaser\My Documents\My Pictures\NCLLPlogos\logo-byline copy.jpg"/>
          <p:cNvPicPr>
            <a:picLocks noChangeAspect="1" noChangeArrowheads="1"/>
          </p:cNvPicPr>
          <p:nvPr/>
        </p:nvPicPr>
        <p:blipFill>
          <a:blip r:embed="rId4" cstate="print">
            <a:lum bright="40000"/>
          </a:blip>
          <a:srcRect/>
          <a:stretch>
            <a:fillRect/>
          </a:stretch>
        </p:blipFill>
        <p:spPr bwMode="auto">
          <a:xfrm>
            <a:off x="7732854" y="4815841"/>
            <a:ext cx="1411146" cy="670559"/>
          </a:xfrm>
          <a:prstGeom prst="rect">
            <a:avLst/>
          </a:prstGeom>
          <a:noFill/>
        </p:spPr>
      </p:pic>
      <p:pic>
        <p:nvPicPr>
          <p:cNvPr id="7" name="beech bottom teen.wma">
            <a:hlinkClick r:id="" action="ppaction://media"/>
          </p:cNvPr>
          <p:cNvPicPr>
            <a:picLocks noRot="1" noChangeAspect="1" noChangeArrowheads="1"/>
          </p:cNvPicPr>
          <p:nvPr>
            <a:audioFile r:link="rId1"/>
          </p:nvPr>
        </p:nvPicPr>
        <p:blipFill>
          <a:blip r:embed="rId5" cstate="print"/>
          <a:srcRect/>
          <a:stretch>
            <a:fillRect/>
          </a:stretch>
        </p:blipFill>
        <p:spPr bwMode="auto">
          <a:xfrm>
            <a:off x="8305800" y="1066800"/>
            <a:ext cx="304800" cy="243840"/>
          </a:xfrm>
          <a:prstGeom prst="rect">
            <a:avLst/>
          </a:prstGeom>
          <a:noFill/>
          <a:ln w="9525">
            <a:noFill/>
            <a:miter lim="800000"/>
            <a:headEnd/>
            <a:tailEnd/>
          </a:ln>
        </p:spPr>
      </p:pic>
      <p:sp>
        <p:nvSpPr>
          <p:cNvPr id="9" name="Text Box 6"/>
          <p:cNvSpPr txBox="1">
            <a:spLocks noGrp="1" noChangeArrowheads="1"/>
          </p:cNvSpPr>
          <p:nvPr>
            <p:ph idx="1"/>
          </p:nvPr>
        </p:nvSpPr>
        <p:spPr bwMode="auto">
          <a:xfrm>
            <a:off x="457200" y="1529679"/>
            <a:ext cx="8229600" cy="3194721"/>
          </a:xfrm>
          <a:prstGeom prst="rect">
            <a:avLst/>
          </a:prstGeom>
          <a:noFill/>
          <a:ln w="9525">
            <a:noFill/>
            <a:miter lim="800000"/>
            <a:headEnd/>
            <a:tailEnd/>
          </a:ln>
        </p:spPr>
        <p:txBody>
          <a:bodyPr>
            <a:spAutoFit/>
          </a:bodyPr>
          <a:lstStyle/>
          <a:p>
            <a:pPr>
              <a:buNone/>
            </a:pPr>
            <a:r>
              <a:rPr lang="en-US" sz="2400" dirty="0" smtClean="0">
                <a:solidFill>
                  <a:schemeClr val="tx2"/>
                </a:solidFill>
              </a:rPr>
              <a:t>Daddy </a:t>
            </a:r>
            <a:r>
              <a:rPr lang="en-US" sz="2400" dirty="0">
                <a:solidFill>
                  <a:schemeClr val="tx2"/>
                </a:solidFill>
              </a:rPr>
              <a:t>was </a:t>
            </a:r>
            <a:r>
              <a:rPr lang="en-US" sz="2400" dirty="0" err="1">
                <a:solidFill>
                  <a:schemeClr val="tx2"/>
                </a:solidFill>
              </a:rPr>
              <a:t>goin</a:t>
            </a:r>
            <a:r>
              <a:rPr lang="en-US" sz="2400" dirty="0">
                <a:solidFill>
                  <a:schemeClr val="tx2"/>
                </a:solidFill>
              </a:rPr>
              <a:t>’ to fire </a:t>
            </a:r>
            <a:r>
              <a:rPr lang="en-US" sz="2400" dirty="0" err="1">
                <a:solidFill>
                  <a:schemeClr val="tx2"/>
                </a:solidFill>
              </a:rPr>
              <a:t>meetin</a:t>
            </a:r>
            <a:r>
              <a:rPr lang="en-US" sz="2400" dirty="0">
                <a:solidFill>
                  <a:schemeClr val="tx2"/>
                </a:solidFill>
              </a:rPr>
              <a:t>’ and she told me to pack my bags and leave.</a:t>
            </a:r>
          </a:p>
          <a:p>
            <a:pPr>
              <a:buNone/>
            </a:pPr>
            <a:r>
              <a:rPr lang="en-US" sz="2400" dirty="0">
                <a:solidFill>
                  <a:schemeClr val="tx2"/>
                </a:solidFill>
              </a:rPr>
              <a:t>[I was going to work] </a:t>
            </a:r>
          </a:p>
          <a:p>
            <a:pPr>
              <a:buNone/>
            </a:pPr>
            <a:r>
              <a:rPr lang="en-US" sz="2400" dirty="0">
                <a:solidFill>
                  <a:schemeClr val="tx2"/>
                </a:solidFill>
              </a:rPr>
              <a:t>Yeah, he’s </a:t>
            </a:r>
            <a:r>
              <a:rPr lang="en-US" sz="2400" dirty="0" err="1">
                <a:solidFill>
                  <a:schemeClr val="tx2"/>
                </a:solidFill>
              </a:rPr>
              <a:t>goin</a:t>
            </a:r>
            <a:r>
              <a:rPr lang="en-US" sz="2400" dirty="0">
                <a:solidFill>
                  <a:schemeClr val="tx2"/>
                </a:solidFill>
              </a:rPr>
              <a:t>’ to work. Well, I did what she told me to do, went in ‘ere and packed my bags, packed my </a:t>
            </a:r>
            <a:r>
              <a:rPr lang="en-US" sz="2400" dirty="0" err="1">
                <a:solidFill>
                  <a:schemeClr val="tx2"/>
                </a:solidFill>
              </a:rPr>
              <a:t>sleepin</a:t>
            </a:r>
            <a:r>
              <a:rPr lang="en-US" sz="2400" dirty="0">
                <a:solidFill>
                  <a:schemeClr val="tx2"/>
                </a:solidFill>
              </a:rPr>
              <a:t>’ bag, packed my pillow, and I went down the driveway, an’ she yelled, “I’ll give you a count of three to get back here.” (I went), “You done told me to leave, I’s leaving.”</a:t>
            </a:r>
            <a:endParaRPr lang="en-US" sz="2400" b="1" dirty="0">
              <a:solidFill>
                <a:schemeClr val="tx2"/>
              </a:solidFill>
            </a:endParaRPr>
          </a:p>
        </p:txBody>
      </p:sp>
      <p:pic>
        <p:nvPicPr>
          <p:cNvPr id="49154" name="Picture 2" descr="C:\Documents and Settings\CHASS\My Documents\My Pictures\Mountain talk\Picture 016.tif"/>
          <p:cNvPicPr>
            <a:picLocks noChangeAspect="1" noChangeArrowheads="1"/>
          </p:cNvPicPr>
          <p:nvPr/>
        </p:nvPicPr>
        <p:blipFill>
          <a:blip r:embed="rId6" cstate="print"/>
          <a:srcRect/>
          <a:stretch>
            <a:fillRect/>
          </a:stretch>
        </p:blipFill>
        <p:spPr bwMode="auto">
          <a:xfrm>
            <a:off x="0" y="0"/>
            <a:ext cx="2703037" cy="1349375"/>
          </a:xfrm>
          <a:prstGeom prst="rect">
            <a:avLst/>
          </a:prstGeom>
          <a:noFill/>
        </p:spPr>
      </p:pic>
      <p:pic>
        <p:nvPicPr>
          <p:cNvPr id="11" name="Picture 2"/>
          <p:cNvPicPr>
            <a:picLocks noChangeAspect="1" noChangeArrowheads="1"/>
          </p:cNvPicPr>
          <p:nvPr/>
        </p:nvPicPr>
        <p:blipFill>
          <a:blip r:embed="rId7" cstate="print"/>
          <a:srcRect/>
          <a:stretch>
            <a:fillRect/>
          </a:stretch>
        </p:blipFill>
        <p:spPr bwMode="auto">
          <a:xfrm>
            <a:off x="1" y="0"/>
            <a:ext cx="1762125" cy="23622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0906" fill="hold"/>
                                        <p:tgtEl>
                                          <p:spTgt spid="7"/>
                                        </p:tgtEl>
                                      </p:cBhvr>
                                    </p:cmd>
                                  </p:childTnLst>
                                </p:cTn>
                              </p:par>
                            </p:childTnLst>
                          </p:cTn>
                        </p:par>
                      </p:childTnLst>
                    </p:cTn>
                  </p:par>
                </p:childTnLst>
              </p:cTn>
              <p:nextCondLst>
                <p:cond evt="onClick" delay="0">
                  <p:tgtEl>
                    <p:spTgt spid="7"/>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19710"/>
            <a:ext cx="8686800" cy="914400"/>
          </a:xfrm>
        </p:spPr>
        <p:txBody>
          <a:bodyPr>
            <a:noAutofit/>
          </a:bodyPr>
          <a:lstStyle/>
          <a:p>
            <a:r>
              <a:rPr lang="en-US" sz="3200" dirty="0" smtClean="0">
                <a:solidFill>
                  <a:srgbClr val="FF0000"/>
                </a:solidFill>
              </a:rPr>
              <a:t>Observations about the Linguistic Marketplace</a:t>
            </a:r>
            <a:endParaRPr lang="en-US" sz="3200" dirty="0"/>
          </a:p>
        </p:txBody>
      </p:sp>
      <p:pic>
        <p:nvPicPr>
          <p:cNvPr id="6" name="Picture 6" descr="C:\Documents and Settings\jlreaser\My Documents\My Pictures\NCLLPlogos\logo-byline copy.jpg"/>
          <p:cNvPicPr>
            <a:picLocks noChangeAspect="1" noChangeArrowheads="1"/>
          </p:cNvPicPr>
          <p:nvPr/>
        </p:nvPicPr>
        <p:blipFill>
          <a:blip r:embed="rId3" cstate="print">
            <a:lum bright="40000"/>
          </a:blip>
          <a:srcRect/>
          <a:stretch>
            <a:fillRect/>
          </a:stretch>
        </p:blipFill>
        <p:spPr bwMode="auto">
          <a:xfrm>
            <a:off x="7732854" y="4815841"/>
            <a:ext cx="1411146" cy="670559"/>
          </a:xfrm>
          <a:prstGeom prst="rect">
            <a:avLst/>
          </a:prstGeom>
          <a:noFill/>
        </p:spPr>
      </p:pic>
      <p:pic>
        <p:nvPicPr>
          <p:cNvPr id="13" name="Picture 2"/>
          <p:cNvPicPr>
            <a:picLocks noChangeAspect="1" noChangeArrowheads="1"/>
          </p:cNvPicPr>
          <p:nvPr/>
        </p:nvPicPr>
        <p:blipFill>
          <a:blip r:embed="rId4" cstate="print"/>
          <a:srcRect/>
          <a:stretch>
            <a:fillRect/>
          </a:stretch>
        </p:blipFill>
        <p:spPr bwMode="auto">
          <a:xfrm>
            <a:off x="1" y="0"/>
            <a:ext cx="1762125" cy="236220"/>
          </a:xfrm>
          <a:prstGeom prst="rect">
            <a:avLst/>
          </a:prstGeom>
          <a:noFill/>
          <a:ln w="9525">
            <a:noFill/>
            <a:miter lim="800000"/>
            <a:headEnd/>
            <a:tailEnd/>
          </a:ln>
        </p:spPr>
      </p:pic>
      <p:sp>
        <p:nvSpPr>
          <p:cNvPr id="10" name="Text Box 7"/>
          <p:cNvSpPr txBox="1">
            <a:spLocks noGrp="1" noChangeArrowheads="1"/>
          </p:cNvSpPr>
          <p:nvPr>
            <p:ph idx="1"/>
          </p:nvPr>
        </p:nvSpPr>
        <p:spPr bwMode="auto">
          <a:xfrm>
            <a:off x="457200" y="1280161"/>
            <a:ext cx="8229600" cy="3539430"/>
          </a:xfrm>
          <a:prstGeom prst="rect">
            <a:avLst/>
          </a:prstGeom>
          <a:noFill/>
          <a:ln w="9525">
            <a:noFill/>
            <a:miter lim="800000"/>
            <a:headEnd/>
            <a:tailEnd/>
          </a:ln>
        </p:spPr>
        <p:txBody>
          <a:bodyPr>
            <a:spAutoFit/>
          </a:bodyPr>
          <a:lstStyle/>
          <a:p>
            <a:pPr marL="0" indent="0">
              <a:spcBef>
                <a:spcPts val="0"/>
              </a:spcBef>
              <a:buNone/>
            </a:pPr>
            <a:r>
              <a:rPr lang="en-US" sz="2800" dirty="0" smtClean="0">
                <a:solidFill>
                  <a:schemeClr val="tx2"/>
                </a:solidFill>
              </a:rPr>
              <a:t>Speakers show a wide range of vernacular use and great flexibility with respect to their community and peers. The </a:t>
            </a:r>
            <a:r>
              <a:rPr lang="en-US" sz="2800" dirty="0">
                <a:solidFill>
                  <a:schemeClr val="tx2"/>
                </a:solidFill>
              </a:rPr>
              <a:t>relative autonomy of the community, the </a:t>
            </a:r>
            <a:r>
              <a:rPr lang="en-US" sz="2800" dirty="0" smtClean="0">
                <a:solidFill>
                  <a:schemeClr val="tx2"/>
                </a:solidFill>
              </a:rPr>
              <a:t>status of the audience, the stance and agency of the speaker, and </a:t>
            </a:r>
            <a:r>
              <a:rPr lang="en-US" sz="2800" dirty="0">
                <a:solidFill>
                  <a:schemeClr val="tx2"/>
                </a:solidFill>
              </a:rPr>
              <a:t>the personal history of the </a:t>
            </a:r>
            <a:r>
              <a:rPr lang="en-US" sz="2800" dirty="0" smtClean="0">
                <a:solidFill>
                  <a:schemeClr val="tx2"/>
                </a:solidFill>
              </a:rPr>
              <a:t>speaker need </a:t>
            </a:r>
            <a:r>
              <a:rPr lang="en-US" sz="2800" dirty="0">
                <a:solidFill>
                  <a:schemeClr val="tx2"/>
                </a:solidFill>
              </a:rPr>
              <a:t>to be considered in understanding and explaining the use of local </a:t>
            </a:r>
            <a:r>
              <a:rPr lang="en-US" sz="2800" dirty="0" smtClean="0">
                <a:solidFill>
                  <a:schemeClr val="tx2"/>
                </a:solidFill>
              </a:rPr>
              <a:t>vernacular.</a:t>
            </a:r>
            <a:endParaRPr lang="en-US" sz="28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F0000"/>
                </a:solidFill>
              </a:rPr>
              <a:t>Some Grammatical Features of AAE</a:t>
            </a:r>
            <a:endParaRPr lang="en-US" sz="3600" dirty="0"/>
          </a:p>
        </p:txBody>
      </p:sp>
      <p:sp>
        <p:nvSpPr>
          <p:cNvPr id="3" name="Content Placeholder 2"/>
          <p:cNvSpPr>
            <a:spLocks noGrp="1"/>
          </p:cNvSpPr>
          <p:nvPr>
            <p:ph idx="1"/>
          </p:nvPr>
        </p:nvSpPr>
        <p:spPr/>
        <p:txBody>
          <a:bodyPr>
            <a:normAutofit fontScale="62500" lnSpcReduction="20000"/>
          </a:bodyPr>
          <a:lstStyle/>
          <a:p>
            <a:r>
              <a:rPr lang="en-US" dirty="0" smtClean="0">
                <a:solidFill>
                  <a:srgbClr val="000000"/>
                </a:solidFill>
              </a:rPr>
              <a:t>Habitual </a:t>
            </a:r>
            <a:r>
              <a:rPr lang="en-US" i="1" dirty="0" smtClean="0">
                <a:solidFill>
                  <a:srgbClr val="000000"/>
                </a:solidFill>
              </a:rPr>
              <a:t>BE</a:t>
            </a:r>
          </a:p>
          <a:p>
            <a:pPr lvl="1"/>
            <a:r>
              <a:rPr lang="en-US" sz="2400" i="1" dirty="0" smtClean="0">
                <a:solidFill>
                  <a:srgbClr val="000000"/>
                </a:solidFill>
              </a:rPr>
              <a:t>The students be doing their homework [often]</a:t>
            </a:r>
            <a:r>
              <a:rPr lang="en-US" i="1" dirty="0" smtClean="0">
                <a:solidFill>
                  <a:srgbClr val="000000"/>
                </a:solidFill>
              </a:rPr>
              <a:t> </a:t>
            </a:r>
          </a:p>
          <a:p>
            <a:r>
              <a:rPr lang="en-US" dirty="0" smtClean="0">
                <a:solidFill>
                  <a:srgbClr val="000000"/>
                </a:solidFill>
              </a:rPr>
              <a:t>Copula Absence of </a:t>
            </a:r>
            <a:r>
              <a:rPr lang="en-US" i="1" dirty="0" smtClean="0">
                <a:solidFill>
                  <a:srgbClr val="000000"/>
                </a:solidFill>
              </a:rPr>
              <a:t>is </a:t>
            </a:r>
            <a:r>
              <a:rPr lang="en-US" dirty="0" smtClean="0">
                <a:solidFill>
                  <a:srgbClr val="000000"/>
                </a:solidFill>
              </a:rPr>
              <a:t>and </a:t>
            </a:r>
            <a:r>
              <a:rPr lang="en-US" i="1" dirty="0" smtClean="0">
                <a:solidFill>
                  <a:srgbClr val="000000"/>
                </a:solidFill>
              </a:rPr>
              <a:t>are</a:t>
            </a:r>
            <a:r>
              <a:rPr lang="en-US" dirty="0" smtClean="0">
                <a:solidFill>
                  <a:srgbClr val="000000"/>
                </a:solidFill>
              </a:rPr>
              <a:t> (</a:t>
            </a:r>
            <a:r>
              <a:rPr lang="en-US" i="1" dirty="0" smtClean="0">
                <a:solidFill>
                  <a:srgbClr val="000000"/>
                </a:solidFill>
              </a:rPr>
              <a:t>Be </a:t>
            </a:r>
            <a:r>
              <a:rPr lang="en-US" dirty="0" smtClean="0">
                <a:solidFill>
                  <a:srgbClr val="000000"/>
                </a:solidFill>
              </a:rPr>
              <a:t>absence) </a:t>
            </a:r>
          </a:p>
          <a:p>
            <a:pPr lvl="1"/>
            <a:r>
              <a:rPr lang="en-US" sz="2400" i="1" dirty="0" smtClean="0">
                <a:solidFill>
                  <a:srgbClr val="000000"/>
                </a:solidFill>
              </a:rPr>
              <a:t>They hungry; they </a:t>
            </a:r>
            <a:r>
              <a:rPr lang="en-US" sz="2400" i="1" dirty="0" err="1" smtClean="0">
                <a:solidFill>
                  <a:srgbClr val="000000"/>
                </a:solidFill>
              </a:rPr>
              <a:t>gonna</a:t>
            </a:r>
            <a:r>
              <a:rPr lang="en-US" sz="2400" i="1" dirty="0" smtClean="0">
                <a:solidFill>
                  <a:srgbClr val="000000"/>
                </a:solidFill>
              </a:rPr>
              <a:t> play </a:t>
            </a:r>
          </a:p>
          <a:p>
            <a:r>
              <a:rPr lang="en-US" dirty="0" smtClean="0">
                <a:solidFill>
                  <a:srgbClr val="000000"/>
                </a:solidFill>
              </a:rPr>
              <a:t>Third person singular present tense –s absence</a:t>
            </a:r>
          </a:p>
          <a:p>
            <a:pPr lvl="1"/>
            <a:r>
              <a:rPr lang="en-US" sz="2400" i="1" dirty="0" smtClean="0">
                <a:solidFill>
                  <a:srgbClr val="000000"/>
                </a:solidFill>
              </a:rPr>
              <a:t>He/she/it jump_ high </a:t>
            </a:r>
            <a:endParaRPr lang="en-US" dirty="0" smtClean="0">
              <a:solidFill>
                <a:srgbClr val="000000"/>
              </a:solidFill>
            </a:endParaRPr>
          </a:p>
          <a:p>
            <a:r>
              <a:rPr lang="en-US" dirty="0" smtClean="0">
                <a:solidFill>
                  <a:srgbClr val="000000"/>
                </a:solidFill>
              </a:rPr>
              <a:t>Possessive –</a:t>
            </a:r>
            <a:r>
              <a:rPr lang="en-US" i="1" dirty="0" smtClean="0">
                <a:solidFill>
                  <a:srgbClr val="000000"/>
                </a:solidFill>
              </a:rPr>
              <a:t>s </a:t>
            </a:r>
          </a:p>
          <a:p>
            <a:pPr lvl="1"/>
            <a:r>
              <a:rPr lang="en-US" sz="2400" i="1" dirty="0" smtClean="0">
                <a:solidFill>
                  <a:srgbClr val="000000"/>
                </a:solidFill>
              </a:rPr>
              <a:t>My dad_ car</a:t>
            </a:r>
          </a:p>
          <a:p>
            <a:r>
              <a:rPr lang="en-US" dirty="0" smtClean="0">
                <a:solidFill>
                  <a:srgbClr val="000000"/>
                </a:solidFill>
              </a:rPr>
              <a:t>Negative concord </a:t>
            </a:r>
          </a:p>
          <a:p>
            <a:pPr lvl="1"/>
            <a:r>
              <a:rPr lang="en-US" sz="2400" i="1" dirty="0" smtClean="0">
                <a:solidFill>
                  <a:srgbClr val="000000"/>
                </a:solidFill>
              </a:rPr>
              <a:t>We don’t know nothing ‘bout that </a:t>
            </a:r>
            <a:endParaRPr lang="en-US" sz="2600" i="1" dirty="0" smtClean="0">
              <a:solidFill>
                <a:srgbClr val="000000"/>
              </a:solidFill>
            </a:endParaRPr>
          </a:p>
          <a:p>
            <a:r>
              <a:rPr lang="en-US" i="1" dirty="0" smtClean="0">
                <a:solidFill>
                  <a:srgbClr val="000000"/>
                </a:solidFill>
              </a:rPr>
              <a:t>Was </a:t>
            </a:r>
            <a:r>
              <a:rPr lang="en-US" dirty="0" smtClean="0">
                <a:solidFill>
                  <a:srgbClr val="000000"/>
                </a:solidFill>
              </a:rPr>
              <a:t>regularization </a:t>
            </a:r>
          </a:p>
          <a:p>
            <a:pPr lvl="1"/>
            <a:r>
              <a:rPr lang="en-US" sz="2400" i="1" dirty="0" smtClean="0">
                <a:solidFill>
                  <a:srgbClr val="000000"/>
                </a:solidFill>
              </a:rPr>
              <a:t>My</a:t>
            </a:r>
            <a:r>
              <a:rPr lang="en-US" sz="2400" dirty="0" smtClean="0">
                <a:solidFill>
                  <a:srgbClr val="000000"/>
                </a:solidFill>
              </a:rPr>
              <a:t> </a:t>
            </a:r>
            <a:r>
              <a:rPr lang="en-US" sz="2400" i="1" dirty="0" smtClean="0">
                <a:solidFill>
                  <a:srgbClr val="000000"/>
                </a:solidFill>
              </a:rPr>
              <a:t>kids was running </a:t>
            </a:r>
            <a:endParaRPr lang="en-US" sz="2600" dirty="0" smtClean="0">
              <a:solidFill>
                <a:srgbClr val="000000"/>
              </a:solidFill>
            </a:endParaRPr>
          </a:p>
        </p:txBody>
      </p:sp>
      <p:pic>
        <p:nvPicPr>
          <p:cNvPr id="4" name="Picture 2"/>
          <p:cNvPicPr>
            <a:picLocks noChangeAspect="1" noChangeArrowheads="1"/>
          </p:cNvPicPr>
          <p:nvPr/>
        </p:nvPicPr>
        <p:blipFill>
          <a:blip r:embed="rId3" cstate="print"/>
          <a:srcRect/>
          <a:stretch>
            <a:fillRect/>
          </a:stretch>
        </p:blipFill>
        <p:spPr bwMode="auto">
          <a:xfrm>
            <a:off x="1" y="0"/>
            <a:ext cx="1762125" cy="236220"/>
          </a:xfrm>
          <a:prstGeom prst="rect">
            <a:avLst/>
          </a:prstGeom>
          <a:noFill/>
          <a:ln w="9525">
            <a:noFill/>
            <a:miter lim="800000"/>
            <a:headEnd/>
            <a:tailEnd/>
          </a:ln>
        </p:spPr>
      </p:pic>
      <p:pic>
        <p:nvPicPr>
          <p:cNvPr id="6" name="Picture 6" descr="C:\Documents and Settings\jlreaser\My Documents\My Pictures\NCLLPlogos\logo-byline copy.jpg"/>
          <p:cNvPicPr>
            <a:picLocks noChangeAspect="1" noChangeArrowheads="1"/>
          </p:cNvPicPr>
          <p:nvPr/>
        </p:nvPicPr>
        <p:blipFill>
          <a:blip r:embed="rId4" cstate="print">
            <a:lum bright="40000"/>
          </a:blip>
          <a:srcRect/>
          <a:stretch>
            <a:fillRect/>
          </a:stretch>
        </p:blipFill>
        <p:spPr bwMode="auto">
          <a:xfrm>
            <a:off x="7732854" y="4815841"/>
            <a:ext cx="1411146" cy="670559"/>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F0000"/>
                </a:solidFill>
              </a:rPr>
              <a:t>Some Pronunciation Features of AAE</a:t>
            </a:r>
            <a:endParaRPr lang="en-US" sz="3600" dirty="0"/>
          </a:p>
        </p:txBody>
      </p:sp>
      <p:sp>
        <p:nvSpPr>
          <p:cNvPr id="3" name="Content Placeholder 2"/>
          <p:cNvSpPr>
            <a:spLocks noGrp="1"/>
          </p:cNvSpPr>
          <p:nvPr>
            <p:ph idx="1"/>
          </p:nvPr>
        </p:nvSpPr>
        <p:spPr/>
        <p:txBody>
          <a:bodyPr>
            <a:normAutofit fontScale="70000" lnSpcReduction="20000"/>
          </a:bodyPr>
          <a:lstStyle/>
          <a:p>
            <a:r>
              <a:rPr lang="en-US" dirty="0" smtClean="0">
                <a:solidFill>
                  <a:srgbClr val="000000"/>
                </a:solidFill>
              </a:rPr>
              <a:t>Variations of “</a:t>
            </a:r>
            <a:r>
              <a:rPr lang="en-US" dirty="0" err="1" smtClean="0">
                <a:solidFill>
                  <a:srgbClr val="000000"/>
                </a:solidFill>
              </a:rPr>
              <a:t>th</a:t>
            </a:r>
            <a:r>
              <a:rPr lang="en-US" dirty="0" smtClean="0">
                <a:solidFill>
                  <a:srgbClr val="000000"/>
                </a:solidFill>
              </a:rPr>
              <a:t>” </a:t>
            </a:r>
            <a:endParaRPr lang="en-US" i="1" dirty="0" smtClean="0">
              <a:solidFill>
                <a:srgbClr val="000000"/>
              </a:solidFill>
            </a:endParaRPr>
          </a:p>
          <a:p>
            <a:pPr lvl="1"/>
            <a:r>
              <a:rPr lang="en-US" sz="2400" i="1" dirty="0" err="1" smtClean="0">
                <a:solidFill>
                  <a:srgbClr val="000000"/>
                </a:solidFill>
              </a:rPr>
              <a:t>Dese</a:t>
            </a:r>
            <a:r>
              <a:rPr lang="en-US" sz="2400" i="1" dirty="0" smtClean="0">
                <a:solidFill>
                  <a:srgbClr val="000000"/>
                </a:solidFill>
              </a:rPr>
              <a:t>, </a:t>
            </a:r>
            <a:r>
              <a:rPr lang="en-US" sz="2400" i="1" dirty="0" err="1" smtClean="0">
                <a:solidFill>
                  <a:srgbClr val="000000"/>
                </a:solidFill>
              </a:rPr>
              <a:t>dem</a:t>
            </a:r>
            <a:r>
              <a:rPr lang="en-US" sz="2400" i="1" dirty="0" smtClean="0">
                <a:solidFill>
                  <a:srgbClr val="000000"/>
                </a:solidFill>
              </a:rPr>
              <a:t>, dose, </a:t>
            </a:r>
            <a:r>
              <a:rPr lang="en-US" sz="2400" i="1" dirty="0" err="1" smtClean="0">
                <a:solidFill>
                  <a:srgbClr val="000000"/>
                </a:solidFill>
              </a:rPr>
              <a:t>birfday</a:t>
            </a:r>
            <a:r>
              <a:rPr lang="en-US" sz="2400" i="1" dirty="0" smtClean="0">
                <a:solidFill>
                  <a:srgbClr val="000000"/>
                </a:solidFill>
              </a:rPr>
              <a:t>, wit </a:t>
            </a:r>
            <a:r>
              <a:rPr lang="en-US" sz="2400" dirty="0" smtClean="0">
                <a:solidFill>
                  <a:srgbClr val="000000"/>
                </a:solidFill>
              </a:rPr>
              <a:t>(for </a:t>
            </a:r>
            <a:r>
              <a:rPr lang="en-US" sz="2400" i="1" dirty="0" smtClean="0">
                <a:solidFill>
                  <a:srgbClr val="000000"/>
                </a:solidFill>
              </a:rPr>
              <a:t>with</a:t>
            </a:r>
            <a:r>
              <a:rPr lang="en-US" sz="2400" dirty="0" smtClean="0">
                <a:solidFill>
                  <a:srgbClr val="000000"/>
                </a:solidFill>
              </a:rPr>
              <a:t>)</a:t>
            </a:r>
            <a:endParaRPr lang="en-US" i="1" dirty="0" smtClean="0">
              <a:solidFill>
                <a:srgbClr val="000000"/>
              </a:solidFill>
            </a:endParaRPr>
          </a:p>
          <a:p>
            <a:r>
              <a:rPr lang="en-US" dirty="0" smtClean="0">
                <a:solidFill>
                  <a:srgbClr val="000000"/>
                </a:solidFill>
              </a:rPr>
              <a:t>“</a:t>
            </a:r>
            <a:r>
              <a:rPr lang="en-US" i="1" dirty="0" smtClean="0">
                <a:solidFill>
                  <a:srgbClr val="000000"/>
                </a:solidFill>
              </a:rPr>
              <a:t>g</a:t>
            </a:r>
            <a:r>
              <a:rPr lang="en-US" dirty="0" smtClean="0">
                <a:solidFill>
                  <a:srgbClr val="000000"/>
                </a:solidFill>
              </a:rPr>
              <a:t>-dropping” </a:t>
            </a:r>
          </a:p>
          <a:p>
            <a:pPr lvl="1"/>
            <a:r>
              <a:rPr lang="en-US" sz="2400" i="1" dirty="0" err="1" smtClean="0">
                <a:solidFill>
                  <a:srgbClr val="000000"/>
                </a:solidFill>
              </a:rPr>
              <a:t>Fishin</a:t>
            </a:r>
            <a:r>
              <a:rPr lang="en-US" sz="2400" i="1" dirty="0" smtClean="0">
                <a:solidFill>
                  <a:srgbClr val="000000"/>
                </a:solidFill>
              </a:rPr>
              <a:t>’, </a:t>
            </a:r>
            <a:r>
              <a:rPr lang="en-US" sz="2400" i="1" dirty="0" err="1" smtClean="0">
                <a:solidFill>
                  <a:srgbClr val="000000"/>
                </a:solidFill>
              </a:rPr>
              <a:t>fightin</a:t>
            </a:r>
            <a:r>
              <a:rPr lang="en-US" sz="2400" i="1" dirty="0" smtClean="0">
                <a:solidFill>
                  <a:srgbClr val="000000"/>
                </a:solidFill>
              </a:rPr>
              <a:t>’, </a:t>
            </a:r>
            <a:r>
              <a:rPr lang="en-US" sz="2400" i="1" dirty="0" err="1" smtClean="0">
                <a:solidFill>
                  <a:srgbClr val="000000"/>
                </a:solidFill>
              </a:rPr>
              <a:t>playin</a:t>
            </a:r>
            <a:r>
              <a:rPr lang="en-US" sz="2400" i="1" dirty="0" smtClean="0">
                <a:solidFill>
                  <a:srgbClr val="000000"/>
                </a:solidFill>
              </a:rPr>
              <a:t>’, </a:t>
            </a:r>
          </a:p>
          <a:p>
            <a:r>
              <a:rPr lang="en-US" dirty="0" smtClean="0">
                <a:solidFill>
                  <a:srgbClr val="000000"/>
                </a:solidFill>
              </a:rPr>
              <a:t>Consonant cluster reduction </a:t>
            </a:r>
          </a:p>
          <a:p>
            <a:pPr lvl="1"/>
            <a:r>
              <a:rPr lang="en-US" sz="2400" i="1" dirty="0" smtClean="0">
                <a:solidFill>
                  <a:srgbClr val="000000"/>
                </a:solidFill>
              </a:rPr>
              <a:t>Mist </a:t>
            </a:r>
            <a:r>
              <a:rPr lang="en-US" sz="2400" dirty="0" smtClean="0">
                <a:solidFill>
                  <a:srgbClr val="000000"/>
                </a:solidFill>
              </a:rPr>
              <a:t>and </a:t>
            </a:r>
            <a:r>
              <a:rPr lang="en-US" sz="2400" i="1" dirty="0" smtClean="0">
                <a:solidFill>
                  <a:srgbClr val="000000"/>
                </a:solidFill>
              </a:rPr>
              <a:t>missed </a:t>
            </a:r>
            <a:r>
              <a:rPr lang="en-US" sz="2400" i="1" dirty="0" smtClean="0">
                <a:solidFill>
                  <a:srgbClr val="000000"/>
                </a:solidFill>
                <a:sym typeface="Wingdings" pitchFamily="2" charset="2"/>
              </a:rPr>
              <a:t> </a:t>
            </a:r>
            <a:r>
              <a:rPr lang="en-US" sz="2400" i="1" dirty="0" err="1" smtClean="0">
                <a:solidFill>
                  <a:srgbClr val="000000"/>
                </a:solidFill>
                <a:sym typeface="Wingdings" pitchFamily="2" charset="2"/>
              </a:rPr>
              <a:t>mis</a:t>
            </a:r>
            <a:r>
              <a:rPr lang="en-US" sz="2400" i="1" dirty="0" smtClean="0">
                <a:solidFill>
                  <a:srgbClr val="000000"/>
                </a:solidFill>
                <a:sym typeface="Wingdings" pitchFamily="2" charset="2"/>
              </a:rPr>
              <a:t>’ </a:t>
            </a:r>
            <a:r>
              <a:rPr lang="en-US" sz="2400" dirty="0" smtClean="0">
                <a:solidFill>
                  <a:srgbClr val="000000"/>
                </a:solidFill>
                <a:sym typeface="Wingdings" pitchFamily="2" charset="2"/>
              </a:rPr>
              <a:t>and </a:t>
            </a:r>
            <a:r>
              <a:rPr lang="en-US" sz="2400" i="1" dirty="0" smtClean="0">
                <a:solidFill>
                  <a:srgbClr val="000000"/>
                </a:solidFill>
                <a:sym typeface="Wingdings" pitchFamily="2" charset="2"/>
              </a:rPr>
              <a:t>miss’ </a:t>
            </a:r>
            <a:endParaRPr lang="en-US" sz="2400" i="1" dirty="0" smtClean="0">
              <a:solidFill>
                <a:srgbClr val="000000"/>
              </a:solidFill>
            </a:endParaRPr>
          </a:p>
          <a:p>
            <a:r>
              <a:rPr lang="en-US" dirty="0" smtClean="0">
                <a:solidFill>
                  <a:srgbClr val="000000"/>
                </a:solidFill>
              </a:rPr>
              <a:t>Ellipsis </a:t>
            </a:r>
          </a:p>
          <a:p>
            <a:pPr lvl="1"/>
            <a:r>
              <a:rPr lang="en-US" sz="2400" i="1" dirty="0" smtClean="0">
                <a:solidFill>
                  <a:srgbClr val="000000"/>
                </a:solidFill>
              </a:rPr>
              <a:t>‘bout, ‘member, ‘cause </a:t>
            </a:r>
            <a:endParaRPr lang="en-US" sz="2600" i="1" dirty="0" smtClean="0">
              <a:solidFill>
                <a:srgbClr val="000000"/>
              </a:solidFill>
            </a:endParaRPr>
          </a:p>
          <a:p>
            <a:r>
              <a:rPr lang="en-US" i="1" dirty="0" err="1" smtClean="0">
                <a:solidFill>
                  <a:srgbClr val="000000"/>
                </a:solidFill>
              </a:rPr>
              <a:t>Skr</a:t>
            </a:r>
            <a:r>
              <a:rPr lang="en-US" i="1" dirty="0" smtClean="0">
                <a:solidFill>
                  <a:srgbClr val="000000"/>
                </a:solidFill>
              </a:rPr>
              <a:t>- </a:t>
            </a:r>
            <a:r>
              <a:rPr lang="en-US" dirty="0" smtClean="0">
                <a:solidFill>
                  <a:srgbClr val="000000"/>
                </a:solidFill>
              </a:rPr>
              <a:t>for </a:t>
            </a:r>
            <a:r>
              <a:rPr lang="en-US" i="1" dirty="0" err="1" smtClean="0">
                <a:solidFill>
                  <a:srgbClr val="000000"/>
                </a:solidFill>
              </a:rPr>
              <a:t>str</a:t>
            </a:r>
            <a:r>
              <a:rPr lang="en-US" i="1" dirty="0" smtClean="0">
                <a:solidFill>
                  <a:srgbClr val="000000"/>
                </a:solidFill>
              </a:rPr>
              <a:t>- </a:t>
            </a:r>
          </a:p>
          <a:p>
            <a:pPr lvl="1"/>
            <a:r>
              <a:rPr lang="en-US" sz="2400" i="1" dirty="0" err="1" smtClean="0">
                <a:solidFill>
                  <a:srgbClr val="000000"/>
                </a:solidFill>
              </a:rPr>
              <a:t>Skreet</a:t>
            </a:r>
            <a:r>
              <a:rPr lang="en-US" sz="2400" i="1" dirty="0" smtClean="0">
                <a:solidFill>
                  <a:srgbClr val="000000"/>
                </a:solidFill>
              </a:rPr>
              <a:t>, </a:t>
            </a:r>
            <a:r>
              <a:rPr lang="en-US" sz="2400" i="1" dirty="0" err="1" smtClean="0">
                <a:solidFill>
                  <a:srgbClr val="000000"/>
                </a:solidFill>
              </a:rPr>
              <a:t>skraight</a:t>
            </a:r>
            <a:r>
              <a:rPr lang="en-US" sz="2400" i="1" dirty="0" smtClean="0">
                <a:solidFill>
                  <a:srgbClr val="000000"/>
                </a:solidFill>
              </a:rPr>
              <a:t> </a:t>
            </a:r>
            <a:endParaRPr lang="en-US" i="1" dirty="0" smtClean="0">
              <a:solidFill>
                <a:srgbClr val="000000"/>
              </a:solidFill>
            </a:endParaRPr>
          </a:p>
          <a:p>
            <a:r>
              <a:rPr lang="en-US" dirty="0" smtClean="0">
                <a:solidFill>
                  <a:srgbClr val="000000"/>
                </a:solidFill>
              </a:rPr>
              <a:t>Pre-nasal Stopping</a:t>
            </a:r>
          </a:p>
          <a:p>
            <a:pPr lvl="1"/>
            <a:r>
              <a:rPr lang="en-US" sz="2400" i="1" dirty="0" err="1" smtClean="0">
                <a:solidFill>
                  <a:srgbClr val="000000"/>
                </a:solidFill>
              </a:rPr>
              <a:t>Bidness</a:t>
            </a:r>
            <a:r>
              <a:rPr lang="en-US" sz="2400" dirty="0" smtClean="0">
                <a:solidFill>
                  <a:srgbClr val="000000"/>
                </a:solidFill>
              </a:rPr>
              <a:t>, </a:t>
            </a:r>
            <a:r>
              <a:rPr lang="en-US" sz="2400" i="1" dirty="0" err="1" smtClean="0">
                <a:solidFill>
                  <a:srgbClr val="000000"/>
                </a:solidFill>
              </a:rPr>
              <a:t>wadn’t</a:t>
            </a:r>
            <a:r>
              <a:rPr lang="en-US" sz="2400" i="1" dirty="0" smtClean="0">
                <a:solidFill>
                  <a:srgbClr val="000000"/>
                </a:solidFill>
              </a:rPr>
              <a:t> </a:t>
            </a:r>
            <a:r>
              <a:rPr lang="en-US" sz="2400" dirty="0" smtClean="0">
                <a:solidFill>
                  <a:srgbClr val="000000"/>
                </a:solidFill>
              </a:rPr>
              <a:t> </a:t>
            </a:r>
          </a:p>
        </p:txBody>
      </p:sp>
      <p:pic>
        <p:nvPicPr>
          <p:cNvPr id="4" name="Picture 2"/>
          <p:cNvPicPr>
            <a:picLocks noChangeAspect="1" noChangeArrowheads="1"/>
          </p:cNvPicPr>
          <p:nvPr/>
        </p:nvPicPr>
        <p:blipFill>
          <a:blip r:embed="rId3" cstate="print"/>
          <a:srcRect/>
          <a:stretch>
            <a:fillRect/>
          </a:stretch>
        </p:blipFill>
        <p:spPr bwMode="auto">
          <a:xfrm>
            <a:off x="1" y="0"/>
            <a:ext cx="1762125" cy="236220"/>
          </a:xfrm>
          <a:prstGeom prst="rect">
            <a:avLst/>
          </a:prstGeom>
          <a:noFill/>
          <a:ln w="9525">
            <a:noFill/>
            <a:miter lim="800000"/>
            <a:headEnd/>
            <a:tailEnd/>
          </a:ln>
        </p:spPr>
      </p:pic>
      <p:pic>
        <p:nvPicPr>
          <p:cNvPr id="6" name="Picture 6" descr="C:\Documents and Settings\jlreaser\My Documents\My Pictures\NCLLPlogos\logo-byline copy.jpg"/>
          <p:cNvPicPr>
            <a:picLocks noChangeAspect="1" noChangeArrowheads="1"/>
          </p:cNvPicPr>
          <p:nvPr/>
        </p:nvPicPr>
        <p:blipFill>
          <a:blip r:embed="rId4" cstate="print">
            <a:lum bright="40000"/>
          </a:blip>
          <a:srcRect/>
          <a:stretch>
            <a:fillRect/>
          </a:stretch>
        </p:blipFill>
        <p:spPr bwMode="auto">
          <a:xfrm>
            <a:off x="7732854" y="4815841"/>
            <a:ext cx="1411146" cy="670559"/>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Some Conclusions about AAE</a:t>
            </a:r>
            <a:endParaRPr lang="en-US" dirty="0"/>
          </a:p>
        </p:txBody>
      </p:sp>
      <p:sp>
        <p:nvSpPr>
          <p:cNvPr id="3" name="Content Placeholder 2"/>
          <p:cNvSpPr>
            <a:spLocks noGrp="1"/>
          </p:cNvSpPr>
          <p:nvPr>
            <p:ph idx="1"/>
          </p:nvPr>
        </p:nvSpPr>
        <p:spPr>
          <a:xfrm>
            <a:off x="381000" y="1280161"/>
            <a:ext cx="8229600" cy="3620770"/>
          </a:xfrm>
        </p:spPr>
        <p:txBody>
          <a:bodyPr>
            <a:normAutofit fontScale="62500" lnSpcReduction="20000"/>
          </a:bodyPr>
          <a:lstStyle/>
          <a:p>
            <a:r>
              <a:rPr lang="en-US" dirty="0" smtClean="0">
                <a:solidFill>
                  <a:srgbClr val="000000"/>
                </a:solidFill>
              </a:rPr>
              <a:t>AAE has a grammar that is as systematic as that of standard English</a:t>
            </a:r>
          </a:p>
          <a:p>
            <a:r>
              <a:rPr lang="en-US" dirty="0" smtClean="0">
                <a:solidFill>
                  <a:srgbClr val="000000"/>
                </a:solidFill>
              </a:rPr>
              <a:t>AAE’s distinctiveness is due to its developmental history based on the early contact situation and its sociohistorical context</a:t>
            </a:r>
          </a:p>
          <a:p>
            <a:r>
              <a:rPr lang="en-US" dirty="0" smtClean="0">
                <a:solidFill>
                  <a:srgbClr val="000000"/>
                </a:solidFill>
              </a:rPr>
              <a:t>Contemporary AAE is divergent from earlier varieties, and has increasingly assumed significant status as an ethnic marker</a:t>
            </a:r>
          </a:p>
          <a:p>
            <a:r>
              <a:rPr lang="en-US" dirty="0" smtClean="0">
                <a:solidFill>
                  <a:srgbClr val="000000"/>
                </a:solidFill>
              </a:rPr>
              <a:t>The cultural center of current-day AAE is strongly associated with urban youth culture</a:t>
            </a:r>
          </a:p>
          <a:p>
            <a:r>
              <a:rPr lang="en-US" dirty="0" smtClean="0">
                <a:solidFill>
                  <a:srgbClr val="000000"/>
                </a:solidFill>
              </a:rPr>
              <a:t>The status of vernacular AAE may shift through the early lifespan based on home and school background, peers, and family </a:t>
            </a:r>
          </a:p>
          <a:p>
            <a:r>
              <a:rPr lang="en-US" dirty="0" smtClean="0">
                <a:solidFill>
                  <a:srgbClr val="000000"/>
                </a:solidFill>
              </a:rPr>
              <a:t>It is critical that educators </a:t>
            </a:r>
            <a:r>
              <a:rPr lang="en-US" smtClean="0">
                <a:solidFill>
                  <a:srgbClr val="000000"/>
                </a:solidFill>
              </a:rPr>
              <a:t>and developmental </a:t>
            </a:r>
            <a:r>
              <a:rPr lang="en-US" dirty="0" smtClean="0">
                <a:solidFill>
                  <a:srgbClr val="000000"/>
                </a:solidFill>
              </a:rPr>
              <a:t>specialists have a practical understanding of the structure of AAE and how it may affect the acquisition of different educational skills </a:t>
            </a:r>
          </a:p>
        </p:txBody>
      </p:sp>
      <p:pic>
        <p:nvPicPr>
          <p:cNvPr id="4" name="Picture 2"/>
          <p:cNvPicPr>
            <a:picLocks noChangeAspect="1" noChangeArrowheads="1"/>
          </p:cNvPicPr>
          <p:nvPr/>
        </p:nvPicPr>
        <p:blipFill>
          <a:blip r:embed="rId3" cstate="print"/>
          <a:srcRect/>
          <a:stretch>
            <a:fillRect/>
          </a:stretch>
        </p:blipFill>
        <p:spPr bwMode="auto">
          <a:xfrm>
            <a:off x="1" y="0"/>
            <a:ext cx="1762125" cy="236220"/>
          </a:xfrm>
          <a:prstGeom prst="rect">
            <a:avLst/>
          </a:prstGeom>
          <a:noFill/>
          <a:ln w="9525">
            <a:noFill/>
            <a:miter lim="800000"/>
            <a:headEnd/>
            <a:tailEnd/>
          </a:ln>
        </p:spPr>
      </p:pic>
      <p:pic>
        <p:nvPicPr>
          <p:cNvPr id="6" name="Picture 6" descr="C:\Documents and Settings\jlreaser\My Documents\My Pictures\NCLLPlogos\logo-byline copy.jpg"/>
          <p:cNvPicPr>
            <a:picLocks noChangeAspect="1" noChangeArrowheads="1"/>
          </p:cNvPicPr>
          <p:nvPr/>
        </p:nvPicPr>
        <p:blipFill>
          <a:blip r:embed="rId4" cstate="print">
            <a:lum bright="40000"/>
          </a:blip>
          <a:srcRect/>
          <a:stretch>
            <a:fillRect/>
          </a:stretch>
        </p:blipFill>
        <p:spPr bwMode="auto">
          <a:xfrm>
            <a:off x="7732854" y="4815841"/>
            <a:ext cx="1411146" cy="670559"/>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Autofit/>
          </a:bodyPr>
          <a:lstStyle/>
          <a:p>
            <a:r>
              <a:rPr lang="en-US" sz="3200" dirty="0" smtClean="0">
                <a:solidFill>
                  <a:srgbClr val="FF0000"/>
                </a:solidFill>
              </a:rPr>
              <a:t>Some Conclusions about the Dialect Curriculum</a:t>
            </a:r>
            <a:endParaRPr lang="en-US" sz="3200" dirty="0"/>
          </a:p>
        </p:txBody>
      </p:sp>
      <p:pic>
        <p:nvPicPr>
          <p:cNvPr id="4" name="Picture 2"/>
          <p:cNvPicPr>
            <a:picLocks noChangeAspect="1" noChangeArrowheads="1"/>
          </p:cNvPicPr>
          <p:nvPr/>
        </p:nvPicPr>
        <p:blipFill>
          <a:blip r:embed="rId3" cstate="print"/>
          <a:srcRect/>
          <a:stretch>
            <a:fillRect/>
          </a:stretch>
        </p:blipFill>
        <p:spPr bwMode="auto">
          <a:xfrm>
            <a:off x="1" y="0"/>
            <a:ext cx="1762125" cy="236220"/>
          </a:xfrm>
          <a:prstGeom prst="rect">
            <a:avLst/>
          </a:prstGeom>
          <a:noFill/>
          <a:ln w="9525">
            <a:noFill/>
            <a:miter lim="800000"/>
            <a:headEnd/>
            <a:tailEnd/>
          </a:ln>
        </p:spPr>
      </p:pic>
      <p:pic>
        <p:nvPicPr>
          <p:cNvPr id="6" name="Picture 6" descr="C:\Documents and Settings\jlreaser\My Documents\My Pictures\NCLLPlogos\logo-byline copy.jpg"/>
          <p:cNvPicPr>
            <a:picLocks noChangeAspect="1" noChangeArrowheads="1"/>
          </p:cNvPicPr>
          <p:nvPr/>
        </p:nvPicPr>
        <p:blipFill>
          <a:blip r:embed="rId4" cstate="print">
            <a:lum bright="40000"/>
          </a:blip>
          <a:srcRect/>
          <a:stretch>
            <a:fillRect/>
          </a:stretch>
        </p:blipFill>
        <p:spPr bwMode="auto">
          <a:xfrm>
            <a:off x="7732854" y="4815841"/>
            <a:ext cx="1411146" cy="670559"/>
          </a:xfrm>
          <a:prstGeom prst="rect">
            <a:avLst/>
          </a:prstGeom>
          <a:noFill/>
        </p:spPr>
      </p:pic>
      <p:sp>
        <p:nvSpPr>
          <p:cNvPr id="8" name="Content Placeholder 2"/>
          <p:cNvSpPr>
            <a:spLocks noGrp="1"/>
          </p:cNvSpPr>
          <p:nvPr>
            <p:ph idx="1"/>
          </p:nvPr>
        </p:nvSpPr>
        <p:spPr>
          <a:xfrm>
            <a:off x="228600" y="685800"/>
            <a:ext cx="8534400" cy="3620770"/>
          </a:xfrm>
        </p:spPr>
        <p:txBody>
          <a:bodyPr>
            <a:noAutofit/>
          </a:bodyPr>
          <a:lstStyle/>
          <a:p>
            <a:r>
              <a:rPr lang="en-US" sz="2000" dirty="0" smtClean="0">
                <a:solidFill>
                  <a:srgbClr val="000000"/>
                </a:solidFill>
              </a:rPr>
              <a:t>Research (Reaser 2006) shows that the curriculum has a significant effect on attitudes about and content knowledge of language differences; furthermore, there is evidence that the effects are lasting </a:t>
            </a:r>
          </a:p>
          <a:p>
            <a:r>
              <a:rPr lang="en-US" sz="2000" dirty="0" smtClean="0">
                <a:solidFill>
                  <a:srgbClr val="000000"/>
                </a:solidFill>
              </a:rPr>
              <a:t>The curriculum is consonant with many SCS objectives for Social Studies and adds an often-neglected, critical dimension of North Carolina history</a:t>
            </a:r>
          </a:p>
          <a:p>
            <a:r>
              <a:rPr lang="en-US" sz="2000" dirty="0" smtClean="0">
                <a:solidFill>
                  <a:srgbClr val="000000"/>
                </a:solidFill>
              </a:rPr>
              <a:t>The curriculum changes teachers’ attitudes and knowledge about language differences</a:t>
            </a:r>
          </a:p>
          <a:p>
            <a:r>
              <a:rPr lang="en-US" sz="2000" dirty="0" smtClean="0">
                <a:solidFill>
                  <a:srgbClr val="000000"/>
                </a:solidFill>
              </a:rPr>
              <a:t>With the teacher’s manual, the curriculum can readily be taught without any background in linguistics; classroom teachers can be experts</a:t>
            </a:r>
          </a:p>
          <a:p>
            <a:r>
              <a:rPr lang="en-US" sz="2000" dirty="0" smtClean="0">
                <a:solidFill>
                  <a:srgbClr val="000000"/>
                </a:solidFill>
              </a:rPr>
              <a:t>The curriculum serves an important function in the public education about the significance of language differences in society; North Carolina has become a leader and model for language awareness education</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buNone/>
            </a:pPr>
            <a:r>
              <a:rPr lang="en-US" dirty="0" smtClean="0">
                <a:solidFill>
                  <a:srgbClr val="000000"/>
                </a:solidFill>
              </a:rPr>
              <a:t>Empowering Students: </a:t>
            </a:r>
          </a:p>
          <a:p>
            <a:pPr>
              <a:buNone/>
            </a:pPr>
            <a:endParaRPr lang="en-US" dirty="0" smtClean="0">
              <a:solidFill>
                <a:srgbClr val="000000"/>
              </a:solidFill>
            </a:endParaRPr>
          </a:p>
          <a:p>
            <a:pPr lvl="1">
              <a:buNone/>
            </a:pPr>
            <a:r>
              <a:rPr lang="en-US" dirty="0" smtClean="0">
                <a:solidFill>
                  <a:srgbClr val="000000"/>
                </a:solidFill>
              </a:rPr>
              <a:t>	“Such a message has proven to be </a:t>
            </a:r>
            <a:r>
              <a:rPr lang="en-US" b="1" i="1" u="sng" dirty="0" smtClean="0">
                <a:solidFill>
                  <a:srgbClr val="000000"/>
                </a:solidFill>
              </a:rPr>
              <a:t>empowering for my minority students</a:t>
            </a:r>
            <a:r>
              <a:rPr lang="en-US" i="1" dirty="0" smtClean="0">
                <a:solidFill>
                  <a:srgbClr val="000000"/>
                </a:solidFill>
              </a:rPr>
              <a:t>. </a:t>
            </a:r>
            <a:r>
              <a:rPr lang="en-US" dirty="0" smtClean="0">
                <a:solidFill>
                  <a:srgbClr val="000000"/>
                </a:solidFill>
              </a:rPr>
              <a:t>For many of them, this is the first time thy have been told in a school setting that their dialect is valid and not ‘broken’” </a:t>
            </a:r>
          </a:p>
          <a:p>
            <a:pPr lvl="1">
              <a:buNone/>
            </a:pPr>
            <a:r>
              <a:rPr lang="en-US" dirty="0" smtClean="0">
                <a:solidFill>
                  <a:srgbClr val="000000"/>
                </a:solidFill>
              </a:rPr>
              <a:t>				</a:t>
            </a:r>
            <a:r>
              <a:rPr lang="en-US" sz="2700" dirty="0" smtClean="0">
                <a:solidFill>
                  <a:srgbClr val="000000"/>
                </a:solidFill>
              </a:rPr>
              <a:t>		(classroom teacher) </a:t>
            </a:r>
          </a:p>
          <a:p>
            <a:pPr>
              <a:buNone/>
            </a:pPr>
            <a:r>
              <a:rPr lang="en-US" dirty="0" smtClean="0">
                <a:solidFill>
                  <a:srgbClr val="000000"/>
                </a:solidFill>
              </a:rPr>
              <a:t>“</a:t>
            </a:r>
          </a:p>
        </p:txBody>
      </p:sp>
      <p:pic>
        <p:nvPicPr>
          <p:cNvPr id="4" name="Picture 2"/>
          <p:cNvPicPr>
            <a:picLocks noChangeAspect="1" noChangeArrowheads="1"/>
          </p:cNvPicPr>
          <p:nvPr/>
        </p:nvPicPr>
        <p:blipFill>
          <a:blip r:embed="rId3" cstate="print"/>
          <a:srcRect/>
          <a:stretch>
            <a:fillRect/>
          </a:stretch>
        </p:blipFill>
        <p:spPr bwMode="auto">
          <a:xfrm>
            <a:off x="1" y="0"/>
            <a:ext cx="1762125" cy="236220"/>
          </a:xfrm>
          <a:prstGeom prst="rect">
            <a:avLst/>
          </a:prstGeom>
          <a:noFill/>
          <a:ln w="9525">
            <a:noFill/>
            <a:miter lim="800000"/>
            <a:headEnd/>
            <a:tailEnd/>
          </a:ln>
        </p:spPr>
      </p:pic>
      <p:pic>
        <p:nvPicPr>
          <p:cNvPr id="6" name="Picture 6" descr="C:\Documents and Settings\jlreaser\My Documents\My Pictures\NCLLPlogos\logo-byline copy.jpg"/>
          <p:cNvPicPr>
            <a:picLocks noChangeAspect="1" noChangeArrowheads="1"/>
          </p:cNvPicPr>
          <p:nvPr/>
        </p:nvPicPr>
        <p:blipFill>
          <a:blip r:embed="rId4" cstate="print">
            <a:lum bright="40000"/>
          </a:blip>
          <a:srcRect/>
          <a:stretch>
            <a:fillRect/>
          </a:stretch>
        </p:blipFill>
        <p:spPr bwMode="auto">
          <a:xfrm>
            <a:off x="7732854" y="4815841"/>
            <a:ext cx="1411146" cy="670559"/>
          </a:xfrm>
          <a:prstGeom prst="rect">
            <a:avLst/>
          </a:prstGeom>
          <a:noFill/>
        </p:spPr>
      </p:pic>
      <p:sp>
        <p:nvSpPr>
          <p:cNvPr id="7" name="Title 1"/>
          <p:cNvSpPr txBox="1">
            <a:spLocks/>
          </p:cNvSpPr>
          <p:nvPr/>
        </p:nvSpPr>
        <p:spPr>
          <a:xfrm>
            <a:off x="0" y="228600"/>
            <a:ext cx="9144000" cy="914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FF0000"/>
                </a:solidFill>
                <a:effectLst/>
                <a:uLnTx/>
                <a:uFillTx/>
                <a:latin typeface="+mj-lt"/>
                <a:ea typeface="+mj-ea"/>
                <a:cs typeface="+mj-cs"/>
              </a:rPr>
              <a:t>Some Conclusions about the Dialect Curriculum</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9710"/>
            <a:ext cx="9144000" cy="914400"/>
          </a:xfrm>
        </p:spPr>
        <p:txBody>
          <a:bodyPr>
            <a:noAutofit/>
          </a:bodyPr>
          <a:lstStyle/>
          <a:p>
            <a:r>
              <a:rPr lang="en-US" sz="3200" dirty="0" smtClean="0">
                <a:solidFill>
                  <a:srgbClr val="FF0000"/>
                </a:solidFill>
              </a:rPr>
              <a:t>Some Conclusions about the Dialect Curriculum</a:t>
            </a:r>
            <a:endParaRPr lang="en-US" sz="3200" dirty="0"/>
          </a:p>
        </p:txBody>
      </p:sp>
      <p:sp>
        <p:nvSpPr>
          <p:cNvPr id="3" name="Content Placeholder 2"/>
          <p:cNvSpPr>
            <a:spLocks noGrp="1"/>
          </p:cNvSpPr>
          <p:nvPr>
            <p:ph idx="1"/>
          </p:nvPr>
        </p:nvSpPr>
        <p:spPr/>
        <p:txBody>
          <a:bodyPr>
            <a:normAutofit fontScale="85000" lnSpcReduction="20000"/>
          </a:bodyPr>
          <a:lstStyle/>
          <a:p>
            <a:pPr indent="0">
              <a:buNone/>
            </a:pPr>
            <a:r>
              <a:rPr lang="en-US" dirty="0" smtClean="0">
                <a:solidFill>
                  <a:srgbClr val="000000"/>
                </a:solidFill>
              </a:rPr>
              <a:t>Validating Students’ Life Experiences </a:t>
            </a:r>
          </a:p>
          <a:p>
            <a:pPr indent="0">
              <a:buNone/>
            </a:pPr>
            <a:r>
              <a:rPr lang="en-US" dirty="0" smtClean="0">
                <a:solidFill>
                  <a:srgbClr val="000000"/>
                </a:solidFill>
              </a:rPr>
              <a:t> </a:t>
            </a:r>
          </a:p>
          <a:p>
            <a:pPr lvl="1" indent="0">
              <a:buNone/>
            </a:pPr>
            <a:r>
              <a:rPr lang="en-US" dirty="0" smtClean="0">
                <a:solidFill>
                  <a:srgbClr val="000000"/>
                </a:solidFill>
              </a:rPr>
              <a:t>“Many students in my standard level class enjoyed trying to predict the rules governing a dialect before we even looked at examples... The recognition of language patterns and governing rules made the </a:t>
            </a:r>
            <a:r>
              <a:rPr lang="en-US" b="1" i="1" u="sng" dirty="0" smtClean="0">
                <a:solidFill>
                  <a:srgbClr val="000000"/>
                </a:solidFill>
              </a:rPr>
              <a:t>students feel for the first time that their varied use of ‘standard’ English did not indicate a lack of intelligence</a:t>
            </a:r>
            <a:r>
              <a:rPr lang="en-US" dirty="0" smtClean="0">
                <a:solidFill>
                  <a:srgbClr val="000000"/>
                </a:solidFill>
              </a:rPr>
              <a:t>” </a:t>
            </a:r>
          </a:p>
          <a:p>
            <a:pPr lvl="1" indent="0">
              <a:buNone/>
            </a:pPr>
            <a:r>
              <a:rPr lang="en-US" sz="2300" dirty="0" smtClean="0">
                <a:solidFill>
                  <a:srgbClr val="000000"/>
                </a:solidFill>
              </a:rPr>
              <a:t>						</a:t>
            </a:r>
            <a:r>
              <a:rPr lang="en-US" sz="2100" dirty="0" smtClean="0">
                <a:solidFill>
                  <a:srgbClr val="000000"/>
                </a:solidFill>
              </a:rPr>
              <a:t>(classroom teacher) </a:t>
            </a:r>
          </a:p>
          <a:p>
            <a:pPr indent="0">
              <a:buNone/>
            </a:pPr>
            <a:endParaRPr lang="en-US" dirty="0" smtClean="0">
              <a:solidFill>
                <a:srgbClr val="000000"/>
              </a:solidFill>
            </a:endParaRPr>
          </a:p>
        </p:txBody>
      </p:sp>
      <p:pic>
        <p:nvPicPr>
          <p:cNvPr id="4" name="Picture 2"/>
          <p:cNvPicPr>
            <a:picLocks noChangeAspect="1" noChangeArrowheads="1"/>
          </p:cNvPicPr>
          <p:nvPr/>
        </p:nvPicPr>
        <p:blipFill>
          <a:blip r:embed="rId3" cstate="print"/>
          <a:srcRect/>
          <a:stretch>
            <a:fillRect/>
          </a:stretch>
        </p:blipFill>
        <p:spPr bwMode="auto">
          <a:xfrm>
            <a:off x="1" y="0"/>
            <a:ext cx="1762125" cy="236220"/>
          </a:xfrm>
          <a:prstGeom prst="rect">
            <a:avLst/>
          </a:prstGeom>
          <a:noFill/>
          <a:ln w="9525">
            <a:noFill/>
            <a:miter lim="800000"/>
            <a:headEnd/>
            <a:tailEnd/>
          </a:ln>
        </p:spPr>
      </p:pic>
      <p:pic>
        <p:nvPicPr>
          <p:cNvPr id="6" name="Picture 6" descr="C:\Documents and Settings\jlreaser\My Documents\My Pictures\NCLLPlogos\logo-byline copy.jpg"/>
          <p:cNvPicPr>
            <a:picLocks noChangeAspect="1" noChangeArrowheads="1"/>
          </p:cNvPicPr>
          <p:nvPr/>
        </p:nvPicPr>
        <p:blipFill>
          <a:blip r:embed="rId4" cstate="print">
            <a:lum bright="40000"/>
          </a:blip>
          <a:srcRect/>
          <a:stretch>
            <a:fillRect/>
          </a:stretch>
        </p:blipFill>
        <p:spPr bwMode="auto">
          <a:xfrm>
            <a:off x="7732854" y="4815841"/>
            <a:ext cx="1411146" cy="670559"/>
          </a:xfrm>
          <a:prstGeom prst="rect">
            <a:avLst/>
          </a:prstGeo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The Sociohistorical Setting </a:t>
            </a:r>
            <a:endParaRPr lang="en-US" dirty="0"/>
          </a:p>
        </p:txBody>
      </p:sp>
      <p:sp>
        <p:nvSpPr>
          <p:cNvPr id="3" name="Content Placeholder 2"/>
          <p:cNvSpPr>
            <a:spLocks noGrp="1"/>
          </p:cNvSpPr>
          <p:nvPr>
            <p:ph idx="1"/>
          </p:nvPr>
        </p:nvSpPr>
        <p:spPr/>
        <p:txBody>
          <a:bodyPr>
            <a:normAutofit fontScale="77500" lnSpcReduction="20000"/>
          </a:bodyPr>
          <a:lstStyle/>
          <a:p>
            <a:pPr marL="457200" indent="-457200">
              <a:spcAft>
                <a:spcPct val="30000"/>
              </a:spcAft>
              <a:buFontTx/>
              <a:buChar char="•"/>
            </a:pPr>
            <a:r>
              <a:rPr lang="en-US" sz="2800" dirty="0" smtClean="0">
                <a:solidFill>
                  <a:srgbClr val="000000"/>
                </a:solidFill>
              </a:rPr>
              <a:t>Agrarian setting (tobacco &amp; cotton historically) </a:t>
            </a:r>
          </a:p>
          <a:p>
            <a:pPr marL="457200" indent="-457200">
              <a:spcAft>
                <a:spcPct val="30000"/>
              </a:spcAft>
              <a:buFontTx/>
              <a:buChar char="•"/>
            </a:pPr>
            <a:r>
              <a:rPr lang="en-US" sz="2800" dirty="0" smtClean="0">
                <a:solidFill>
                  <a:srgbClr val="000000"/>
                </a:solidFill>
              </a:rPr>
              <a:t>Largely segregated in some locales</a:t>
            </a:r>
          </a:p>
          <a:p>
            <a:pPr marL="457200" indent="-457200">
              <a:spcAft>
                <a:spcPct val="30000"/>
              </a:spcAft>
              <a:buFontTx/>
              <a:buChar char="•"/>
            </a:pPr>
            <a:r>
              <a:rPr lang="en-US" sz="2800" dirty="0" smtClean="0">
                <a:solidFill>
                  <a:srgbClr val="000000"/>
                </a:solidFill>
              </a:rPr>
              <a:t>Persistent struggle for full recognition by the government, other Native American groups, and the general public</a:t>
            </a:r>
          </a:p>
          <a:p>
            <a:pPr marL="457200" indent="-457200">
              <a:spcAft>
                <a:spcPct val="30000"/>
              </a:spcAft>
              <a:buFontTx/>
              <a:buChar char="•"/>
            </a:pPr>
            <a:r>
              <a:rPr lang="en-US" sz="2800" dirty="0" smtClean="0">
                <a:solidFill>
                  <a:srgbClr val="000000"/>
                </a:solidFill>
              </a:rPr>
              <a:t>First Native American group recognized in North Carolina (1880s)</a:t>
            </a:r>
          </a:p>
          <a:p>
            <a:pPr marL="457200" indent="-457200">
              <a:spcAft>
                <a:spcPct val="30000"/>
              </a:spcAft>
              <a:buFontTx/>
              <a:buChar char="•"/>
            </a:pPr>
            <a:r>
              <a:rPr lang="en-US" sz="2800" dirty="0" smtClean="0">
                <a:solidFill>
                  <a:srgbClr val="000000"/>
                </a:solidFill>
              </a:rPr>
              <a:t>History of name change: </a:t>
            </a:r>
            <a:r>
              <a:rPr lang="en-US" sz="2800" dirty="0" err="1" smtClean="0">
                <a:solidFill>
                  <a:srgbClr val="000000"/>
                </a:solidFill>
              </a:rPr>
              <a:t>Croatan</a:t>
            </a:r>
            <a:r>
              <a:rPr lang="en-US" sz="2800" dirty="0" smtClean="0">
                <a:solidFill>
                  <a:srgbClr val="000000"/>
                </a:solidFill>
              </a:rPr>
              <a:t>, Cherokee, Robeson County Indians, </a:t>
            </a:r>
            <a:r>
              <a:rPr lang="en-US" sz="2800" dirty="0" err="1" smtClean="0">
                <a:solidFill>
                  <a:srgbClr val="000000"/>
                </a:solidFill>
              </a:rPr>
              <a:t>Lumbee</a:t>
            </a:r>
            <a:r>
              <a:rPr lang="en-US" sz="2800" dirty="0" smtClean="0">
                <a:solidFill>
                  <a:srgbClr val="000000"/>
                </a:solidFill>
              </a:rPr>
              <a:t> (folk etymology from Eastern </a:t>
            </a:r>
            <a:r>
              <a:rPr lang="en-US" sz="2800" dirty="0" err="1" smtClean="0">
                <a:solidFill>
                  <a:srgbClr val="000000"/>
                </a:solidFill>
              </a:rPr>
              <a:t>Catawban</a:t>
            </a:r>
            <a:r>
              <a:rPr lang="en-US" sz="2800" dirty="0" smtClean="0">
                <a:solidFill>
                  <a:srgbClr val="000000"/>
                </a:solidFill>
              </a:rPr>
              <a:t> word, [</a:t>
            </a:r>
            <a:r>
              <a:rPr lang="en-US" sz="2800" dirty="0" err="1" smtClean="0">
                <a:solidFill>
                  <a:srgbClr val="000000"/>
                </a:solidFill>
              </a:rPr>
              <a:t>ya’be</a:t>
            </a:r>
            <a:r>
              <a:rPr lang="en-US" sz="2800" dirty="0" smtClean="0">
                <a:solidFill>
                  <a:srgbClr val="000000"/>
                </a:solidFill>
              </a:rPr>
              <a:t>] ‘side of </a:t>
            </a:r>
            <a:r>
              <a:rPr lang="en-US" sz="2800" smtClean="0">
                <a:solidFill>
                  <a:srgbClr val="000000"/>
                </a:solidFill>
              </a:rPr>
              <a:t>the river’</a:t>
            </a:r>
            <a:endParaRPr lang="en-US" sz="2800" dirty="0" smtClean="0">
              <a:solidFill>
                <a:srgbClr val="000000"/>
              </a:solidFill>
            </a:endParaRPr>
          </a:p>
        </p:txBody>
      </p:sp>
      <p:pic>
        <p:nvPicPr>
          <p:cNvPr id="4" name="Picture 2"/>
          <p:cNvPicPr>
            <a:picLocks noChangeAspect="1" noChangeArrowheads="1"/>
          </p:cNvPicPr>
          <p:nvPr/>
        </p:nvPicPr>
        <p:blipFill>
          <a:blip r:embed="rId3" cstate="print"/>
          <a:srcRect/>
          <a:stretch>
            <a:fillRect/>
          </a:stretch>
        </p:blipFill>
        <p:spPr bwMode="auto">
          <a:xfrm>
            <a:off x="1" y="0"/>
            <a:ext cx="1762125" cy="236220"/>
          </a:xfrm>
          <a:prstGeom prst="rect">
            <a:avLst/>
          </a:prstGeom>
          <a:noFill/>
          <a:ln w="9525">
            <a:noFill/>
            <a:miter lim="800000"/>
            <a:headEnd/>
            <a:tailEnd/>
          </a:ln>
        </p:spPr>
      </p:pic>
      <p:pic>
        <p:nvPicPr>
          <p:cNvPr id="6" name="Picture 6" descr="C:\Documents and Settings\jlreaser\My Documents\My Pictures\NCLLPlogos\logo-byline copy.jpg"/>
          <p:cNvPicPr>
            <a:picLocks noChangeAspect="1" noChangeArrowheads="1"/>
          </p:cNvPicPr>
          <p:nvPr/>
        </p:nvPicPr>
        <p:blipFill>
          <a:blip r:embed="rId4" cstate="print">
            <a:lum bright="40000"/>
          </a:blip>
          <a:srcRect/>
          <a:stretch>
            <a:fillRect/>
          </a:stretch>
        </p:blipFill>
        <p:spPr bwMode="auto">
          <a:xfrm>
            <a:off x="7732854" y="4815841"/>
            <a:ext cx="1411146" cy="670559"/>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indent="0">
              <a:buNone/>
            </a:pPr>
            <a:r>
              <a:rPr lang="en-US" dirty="0" smtClean="0">
                <a:solidFill>
                  <a:srgbClr val="000000"/>
                </a:solidFill>
              </a:rPr>
              <a:t>Overcoming prejudice: </a:t>
            </a:r>
          </a:p>
          <a:p>
            <a:pPr lvl="4" indent="0">
              <a:buNone/>
            </a:pPr>
            <a:endParaRPr lang="en-US" dirty="0" smtClean="0"/>
          </a:p>
          <a:p>
            <a:pPr lvl="1" indent="0">
              <a:buNone/>
            </a:pPr>
            <a:r>
              <a:rPr lang="en-US" sz="3000" dirty="0" smtClean="0">
                <a:solidFill>
                  <a:srgbClr val="000000"/>
                </a:solidFill>
              </a:rPr>
              <a:t>When studying Cherokee, “Students began to realize that forcing Hispanic students to speak English was analogous to asking them to give up part of their culture. I began to see </a:t>
            </a:r>
            <a:r>
              <a:rPr lang="en-US" sz="3000" b="1" i="1" u="sng" dirty="0" smtClean="0">
                <a:solidFill>
                  <a:srgbClr val="000000"/>
                </a:solidFill>
              </a:rPr>
              <a:t>the beliefs and prejudices once held by some of my students slowly to dissipate” </a:t>
            </a:r>
          </a:p>
          <a:p>
            <a:pPr lvl="2" indent="0">
              <a:buNone/>
            </a:pPr>
            <a:r>
              <a:rPr lang="en-US" sz="1800" dirty="0" smtClean="0">
                <a:solidFill>
                  <a:srgbClr val="000000"/>
                </a:solidFill>
              </a:rPr>
              <a:t>					</a:t>
            </a:r>
          </a:p>
          <a:p>
            <a:pPr lvl="2" indent="0">
              <a:buNone/>
            </a:pPr>
            <a:r>
              <a:rPr lang="en-US" sz="1800" dirty="0" smtClean="0">
                <a:solidFill>
                  <a:srgbClr val="000000"/>
                </a:solidFill>
              </a:rPr>
              <a:t>				</a:t>
            </a:r>
            <a:r>
              <a:rPr lang="en-US" dirty="0" smtClean="0">
                <a:solidFill>
                  <a:srgbClr val="000000"/>
                </a:solidFill>
              </a:rPr>
              <a:t>	(classroom teacher)</a:t>
            </a:r>
          </a:p>
          <a:p>
            <a:pPr indent="0">
              <a:buNone/>
            </a:pPr>
            <a:endParaRPr lang="en-US" dirty="0" smtClean="0">
              <a:solidFill>
                <a:srgbClr val="000000"/>
              </a:solidFill>
            </a:endParaRPr>
          </a:p>
        </p:txBody>
      </p:sp>
      <p:pic>
        <p:nvPicPr>
          <p:cNvPr id="4" name="Picture 2"/>
          <p:cNvPicPr>
            <a:picLocks noChangeAspect="1" noChangeArrowheads="1"/>
          </p:cNvPicPr>
          <p:nvPr/>
        </p:nvPicPr>
        <p:blipFill>
          <a:blip r:embed="rId3" cstate="print"/>
          <a:srcRect/>
          <a:stretch>
            <a:fillRect/>
          </a:stretch>
        </p:blipFill>
        <p:spPr bwMode="auto">
          <a:xfrm>
            <a:off x="1" y="0"/>
            <a:ext cx="1762125" cy="236220"/>
          </a:xfrm>
          <a:prstGeom prst="rect">
            <a:avLst/>
          </a:prstGeom>
          <a:noFill/>
          <a:ln w="9525">
            <a:noFill/>
            <a:miter lim="800000"/>
            <a:headEnd/>
            <a:tailEnd/>
          </a:ln>
        </p:spPr>
      </p:pic>
      <p:pic>
        <p:nvPicPr>
          <p:cNvPr id="6" name="Picture 6" descr="C:\Documents and Settings\jlreaser\My Documents\My Pictures\NCLLPlogos\logo-byline copy.jpg"/>
          <p:cNvPicPr>
            <a:picLocks noChangeAspect="1" noChangeArrowheads="1"/>
          </p:cNvPicPr>
          <p:nvPr/>
        </p:nvPicPr>
        <p:blipFill>
          <a:blip r:embed="rId4" cstate="print">
            <a:lum bright="40000"/>
          </a:blip>
          <a:srcRect/>
          <a:stretch>
            <a:fillRect/>
          </a:stretch>
        </p:blipFill>
        <p:spPr bwMode="auto">
          <a:xfrm>
            <a:off x="7732854" y="4815841"/>
            <a:ext cx="1411146" cy="670559"/>
          </a:xfrm>
          <a:prstGeom prst="rect">
            <a:avLst/>
          </a:prstGeom>
          <a:noFill/>
        </p:spPr>
      </p:pic>
      <p:sp>
        <p:nvSpPr>
          <p:cNvPr id="7" name="Title 1"/>
          <p:cNvSpPr txBox="1">
            <a:spLocks/>
          </p:cNvSpPr>
          <p:nvPr/>
        </p:nvSpPr>
        <p:spPr>
          <a:xfrm>
            <a:off x="0" y="228600"/>
            <a:ext cx="9144000" cy="914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FF0000"/>
                </a:solidFill>
                <a:effectLst/>
                <a:uLnTx/>
                <a:uFillTx/>
                <a:latin typeface="+mj-lt"/>
                <a:ea typeface="+mj-ea"/>
                <a:cs typeface="+mj-cs"/>
              </a:rPr>
              <a:t>Some Conclusions about the Dialect Curriculum</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a:buNone/>
            </a:pPr>
            <a:r>
              <a:rPr lang="en-US" dirty="0" smtClean="0">
                <a:solidFill>
                  <a:srgbClr val="000000"/>
                </a:solidFill>
              </a:rPr>
              <a:t>Students value the information: </a:t>
            </a:r>
          </a:p>
          <a:p>
            <a:pPr>
              <a:lnSpc>
                <a:spcPct val="90000"/>
              </a:lnSpc>
              <a:buNone/>
            </a:pPr>
            <a:endParaRPr lang="en-US" dirty="0" smtClean="0">
              <a:solidFill>
                <a:srgbClr val="000000"/>
              </a:solidFill>
            </a:endParaRPr>
          </a:p>
          <a:p>
            <a:pPr>
              <a:lnSpc>
                <a:spcPct val="90000"/>
              </a:lnSpc>
              <a:buNone/>
            </a:pPr>
            <a:r>
              <a:rPr lang="en-US" dirty="0" smtClean="0">
                <a:solidFill>
                  <a:srgbClr val="000000"/>
                </a:solidFill>
              </a:rPr>
              <a:t>“it is important because you're learning about your language and culture”</a:t>
            </a:r>
          </a:p>
          <a:p>
            <a:pPr>
              <a:lnSpc>
                <a:spcPct val="90000"/>
              </a:lnSpc>
              <a:buNone/>
            </a:pPr>
            <a:endParaRPr lang="en-US" dirty="0" smtClean="0">
              <a:solidFill>
                <a:srgbClr val="000000"/>
              </a:solidFill>
            </a:endParaRPr>
          </a:p>
          <a:p>
            <a:pPr>
              <a:lnSpc>
                <a:spcPct val="90000"/>
              </a:lnSpc>
              <a:buNone/>
            </a:pPr>
            <a:r>
              <a:rPr lang="en-US" dirty="0" smtClean="0">
                <a:solidFill>
                  <a:srgbClr val="000000"/>
                </a:solidFill>
              </a:rPr>
              <a:t>“I overlooked many things about dialects and did not appreciate them as much as I do now”</a:t>
            </a:r>
          </a:p>
          <a:p>
            <a:pPr>
              <a:lnSpc>
                <a:spcPct val="90000"/>
              </a:lnSpc>
              <a:buNone/>
            </a:pPr>
            <a:endParaRPr lang="en-US" dirty="0" smtClean="0">
              <a:solidFill>
                <a:srgbClr val="000000"/>
              </a:solidFill>
            </a:endParaRPr>
          </a:p>
          <a:p>
            <a:pPr>
              <a:lnSpc>
                <a:spcPct val="90000"/>
              </a:lnSpc>
              <a:buNone/>
            </a:pPr>
            <a:r>
              <a:rPr lang="en-US" dirty="0" smtClean="0">
                <a:solidFill>
                  <a:srgbClr val="000000"/>
                </a:solidFill>
              </a:rPr>
              <a:t>“I believe that studying dialects will help people learn not to judge someone by their dialect”</a:t>
            </a:r>
          </a:p>
          <a:p>
            <a:pPr>
              <a:lnSpc>
                <a:spcPct val="90000"/>
              </a:lnSpc>
              <a:buNone/>
            </a:pPr>
            <a:endParaRPr lang="en-US" dirty="0" smtClean="0">
              <a:solidFill>
                <a:srgbClr val="000000"/>
              </a:solidFill>
            </a:endParaRPr>
          </a:p>
          <a:p>
            <a:pPr>
              <a:lnSpc>
                <a:spcPct val="90000"/>
              </a:lnSpc>
              <a:buNone/>
            </a:pPr>
            <a:r>
              <a:rPr lang="en-US" dirty="0" smtClean="0">
                <a:solidFill>
                  <a:srgbClr val="000000"/>
                </a:solidFill>
              </a:rPr>
              <a:t>“you'll have more respect for people with different dialects and it will give you an open mind. You'll probably judge people on things beside their dialect and the stereotypes attached to that dialect”</a:t>
            </a:r>
          </a:p>
          <a:p>
            <a:pPr>
              <a:buNone/>
            </a:pPr>
            <a:endParaRPr lang="en-US" dirty="0" smtClean="0">
              <a:solidFill>
                <a:srgbClr val="000000"/>
              </a:solidFill>
            </a:endParaRPr>
          </a:p>
        </p:txBody>
      </p:sp>
      <p:pic>
        <p:nvPicPr>
          <p:cNvPr id="4" name="Picture 2"/>
          <p:cNvPicPr>
            <a:picLocks noChangeAspect="1" noChangeArrowheads="1"/>
          </p:cNvPicPr>
          <p:nvPr/>
        </p:nvPicPr>
        <p:blipFill>
          <a:blip r:embed="rId3" cstate="print"/>
          <a:srcRect/>
          <a:stretch>
            <a:fillRect/>
          </a:stretch>
        </p:blipFill>
        <p:spPr bwMode="auto">
          <a:xfrm>
            <a:off x="1" y="0"/>
            <a:ext cx="1762125" cy="236220"/>
          </a:xfrm>
          <a:prstGeom prst="rect">
            <a:avLst/>
          </a:prstGeom>
          <a:noFill/>
          <a:ln w="9525">
            <a:noFill/>
            <a:miter lim="800000"/>
            <a:headEnd/>
            <a:tailEnd/>
          </a:ln>
        </p:spPr>
      </p:pic>
      <p:pic>
        <p:nvPicPr>
          <p:cNvPr id="6" name="Picture 6" descr="C:\Documents and Settings\jlreaser\My Documents\My Pictures\NCLLPlogos\logo-byline copy.jpg"/>
          <p:cNvPicPr>
            <a:picLocks noChangeAspect="1" noChangeArrowheads="1"/>
          </p:cNvPicPr>
          <p:nvPr/>
        </p:nvPicPr>
        <p:blipFill>
          <a:blip r:embed="rId4" cstate="print">
            <a:lum bright="40000"/>
          </a:blip>
          <a:srcRect/>
          <a:stretch>
            <a:fillRect/>
          </a:stretch>
        </p:blipFill>
        <p:spPr bwMode="auto">
          <a:xfrm>
            <a:off x="7732854" y="4815841"/>
            <a:ext cx="1411146" cy="670559"/>
          </a:xfrm>
          <a:prstGeom prst="rect">
            <a:avLst/>
          </a:prstGeom>
          <a:noFill/>
        </p:spPr>
      </p:pic>
      <p:sp>
        <p:nvSpPr>
          <p:cNvPr id="9" name="Title 1"/>
          <p:cNvSpPr txBox="1">
            <a:spLocks/>
          </p:cNvSpPr>
          <p:nvPr/>
        </p:nvSpPr>
        <p:spPr>
          <a:xfrm>
            <a:off x="0" y="228600"/>
            <a:ext cx="9144000" cy="914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FF0000"/>
                </a:solidFill>
                <a:effectLst/>
                <a:uLnTx/>
                <a:uFillTx/>
                <a:latin typeface="+mj-lt"/>
                <a:ea typeface="+mj-ea"/>
                <a:cs typeface="+mj-cs"/>
              </a:rPr>
              <a:t>Some Conclusions about the Dialect Curriculum</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indent="0">
              <a:buNone/>
            </a:pPr>
            <a:r>
              <a:rPr lang="en-US" dirty="0" smtClean="0">
                <a:solidFill>
                  <a:srgbClr val="000000"/>
                </a:solidFill>
              </a:rPr>
              <a:t>Students fine the curriculum interesting: </a:t>
            </a:r>
          </a:p>
          <a:p>
            <a:pPr indent="0">
              <a:buNone/>
            </a:pPr>
            <a:endParaRPr lang="en-US" dirty="0" smtClean="0">
              <a:solidFill>
                <a:srgbClr val="000000"/>
              </a:solidFill>
            </a:endParaRPr>
          </a:p>
          <a:p>
            <a:pPr indent="0">
              <a:buNone/>
            </a:pPr>
            <a:r>
              <a:rPr lang="en-US" dirty="0" smtClean="0">
                <a:solidFill>
                  <a:srgbClr val="000000"/>
                </a:solidFill>
              </a:rPr>
              <a:t>One classroom teacher has students complete an anonymous course evaluation every year which include the question, “</a:t>
            </a:r>
            <a:r>
              <a:rPr lang="en-US" i="1" dirty="0" smtClean="0">
                <a:solidFill>
                  <a:srgbClr val="000000"/>
                </a:solidFill>
              </a:rPr>
              <a:t>what’s the most interesting or important thing we did this year?” </a:t>
            </a:r>
            <a:r>
              <a:rPr lang="en-US" dirty="0" smtClean="0">
                <a:solidFill>
                  <a:srgbClr val="000000"/>
                </a:solidFill>
              </a:rPr>
              <a:t>The first year she taught the curriculum,</a:t>
            </a:r>
            <a:r>
              <a:rPr lang="en-US" i="1" dirty="0" smtClean="0">
                <a:solidFill>
                  <a:srgbClr val="000000"/>
                </a:solidFill>
              </a:rPr>
              <a:t> </a:t>
            </a:r>
            <a:r>
              <a:rPr lang="en-US" b="1" u="sng" dirty="0" smtClean="0">
                <a:solidFill>
                  <a:srgbClr val="000000"/>
                </a:solidFill>
              </a:rPr>
              <a:t>over 90% of the students responded, “the dialect unit.</a:t>
            </a:r>
            <a:r>
              <a:rPr lang="en-US" b="1" dirty="0" smtClean="0">
                <a:solidFill>
                  <a:srgbClr val="000000"/>
                </a:solidFill>
              </a:rPr>
              <a:t>”</a:t>
            </a:r>
            <a:endParaRPr lang="en-US" dirty="0">
              <a:solidFill>
                <a:srgbClr val="000000"/>
              </a:solidFill>
            </a:endParaRPr>
          </a:p>
        </p:txBody>
      </p:sp>
      <p:sp>
        <p:nvSpPr>
          <p:cNvPr id="5" name="Title 1"/>
          <p:cNvSpPr txBox="1">
            <a:spLocks/>
          </p:cNvSpPr>
          <p:nvPr/>
        </p:nvSpPr>
        <p:spPr>
          <a:xfrm>
            <a:off x="0" y="228600"/>
            <a:ext cx="9144000" cy="914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FF0000"/>
                </a:solidFill>
                <a:effectLst/>
                <a:uLnTx/>
                <a:uFillTx/>
                <a:latin typeface="+mj-lt"/>
                <a:ea typeface="+mj-ea"/>
                <a:cs typeface="+mj-cs"/>
              </a:rPr>
              <a:t>Some Conclusions about the Dialect Curriculum</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indent="0">
              <a:buNone/>
            </a:pPr>
            <a:r>
              <a:rPr lang="en-US" dirty="0" smtClean="0">
                <a:solidFill>
                  <a:srgbClr val="000000"/>
                </a:solidFill>
              </a:rPr>
              <a:t>Teachers enjoy teaching the curriculum: </a:t>
            </a:r>
          </a:p>
          <a:p>
            <a:pPr indent="0"/>
            <a:endParaRPr lang="en-US" dirty="0" smtClean="0">
              <a:solidFill>
                <a:srgbClr val="000000"/>
              </a:solidFill>
            </a:endParaRPr>
          </a:p>
          <a:p>
            <a:pPr marL="342900" lvl="1" indent="0">
              <a:buNone/>
            </a:pPr>
            <a:r>
              <a:rPr lang="en-US" sz="2400" dirty="0" smtClean="0">
                <a:solidFill>
                  <a:srgbClr val="000000"/>
                </a:solidFill>
              </a:rPr>
              <a:t>“Thanks for such an edifying experience in teaching the dialect unit. I really think the students got a lot out of it (not the least of which was the challenging of a lot of stereotypes they might have had that are tied to language). I know it was enlightening for me and I truly enjoyed it” </a:t>
            </a:r>
          </a:p>
          <a:p>
            <a:pPr lvl="1" indent="0">
              <a:buNone/>
            </a:pPr>
            <a:r>
              <a:rPr lang="en-US" b="1" dirty="0" smtClean="0">
                <a:solidFill>
                  <a:srgbClr val="000000"/>
                </a:solidFill>
              </a:rPr>
              <a:t>				</a:t>
            </a:r>
            <a:r>
              <a:rPr lang="en-US" b="1" smtClean="0">
                <a:solidFill>
                  <a:srgbClr val="000000"/>
                </a:solidFill>
              </a:rPr>
              <a:t>	</a:t>
            </a:r>
            <a:r>
              <a:rPr lang="en-US" sz="2200" dirty="0" smtClean="0">
                <a:solidFill>
                  <a:srgbClr val="000000"/>
                </a:solidFill>
              </a:rPr>
              <a:t>	(classroom teacher) </a:t>
            </a:r>
          </a:p>
        </p:txBody>
      </p:sp>
      <p:pic>
        <p:nvPicPr>
          <p:cNvPr id="4" name="Picture 2"/>
          <p:cNvPicPr>
            <a:picLocks noChangeAspect="1" noChangeArrowheads="1"/>
          </p:cNvPicPr>
          <p:nvPr/>
        </p:nvPicPr>
        <p:blipFill>
          <a:blip r:embed="rId3" cstate="print"/>
          <a:srcRect/>
          <a:stretch>
            <a:fillRect/>
          </a:stretch>
        </p:blipFill>
        <p:spPr bwMode="auto">
          <a:xfrm>
            <a:off x="1" y="0"/>
            <a:ext cx="1762125" cy="236220"/>
          </a:xfrm>
          <a:prstGeom prst="rect">
            <a:avLst/>
          </a:prstGeom>
          <a:noFill/>
          <a:ln w="9525">
            <a:noFill/>
            <a:miter lim="800000"/>
            <a:headEnd/>
            <a:tailEnd/>
          </a:ln>
        </p:spPr>
      </p:pic>
      <p:pic>
        <p:nvPicPr>
          <p:cNvPr id="6" name="Picture 6" descr="C:\Documents and Settings\jlreaser\My Documents\My Pictures\NCLLPlogos\logo-byline copy.jpg"/>
          <p:cNvPicPr>
            <a:picLocks noChangeAspect="1" noChangeArrowheads="1"/>
          </p:cNvPicPr>
          <p:nvPr/>
        </p:nvPicPr>
        <p:blipFill>
          <a:blip r:embed="rId4" cstate="print">
            <a:lum bright="40000"/>
          </a:blip>
          <a:srcRect/>
          <a:stretch>
            <a:fillRect/>
          </a:stretch>
        </p:blipFill>
        <p:spPr bwMode="auto">
          <a:xfrm>
            <a:off x="7732854" y="4815841"/>
            <a:ext cx="1411146" cy="670559"/>
          </a:xfrm>
          <a:prstGeom prst="rect">
            <a:avLst/>
          </a:prstGeom>
          <a:noFill/>
        </p:spPr>
      </p:pic>
      <p:sp>
        <p:nvSpPr>
          <p:cNvPr id="8" name="Title 1"/>
          <p:cNvSpPr txBox="1">
            <a:spLocks/>
          </p:cNvSpPr>
          <p:nvPr/>
        </p:nvSpPr>
        <p:spPr>
          <a:xfrm>
            <a:off x="0" y="228600"/>
            <a:ext cx="9144000" cy="914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FF0000"/>
                </a:solidFill>
                <a:effectLst/>
                <a:uLnTx/>
                <a:uFillTx/>
                <a:latin typeface="+mj-lt"/>
                <a:ea typeface="+mj-ea"/>
                <a:cs typeface="+mj-cs"/>
              </a:rPr>
              <a:t>Some Conclusions about the Dialect Curriculum</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F0000"/>
                </a:solidFill>
              </a:rPr>
              <a:t>Final Project (estimated time: 3 hours) </a:t>
            </a:r>
            <a:endParaRPr lang="en-US" sz="3600" dirty="0"/>
          </a:p>
        </p:txBody>
      </p:sp>
      <p:sp>
        <p:nvSpPr>
          <p:cNvPr id="3" name="Content Placeholder 2"/>
          <p:cNvSpPr>
            <a:spLocks noGrp="1"/>
          </p:cNvSpPr>
          <p:nvPr>
            <p:ph idx="1"/>
          </p:nvPr>
        </p:nvSpPr>
        <p:spPr>
          <a:xfrm>
            <a:off x="228600" y="1066800"/>
            <a:ext cx="8915400" cy="4053840"/>
          </a:xfrm>
        </p:spPr>
        <p:txBody>
          <a:bodyPr>
            <a:noAutofit/>
          </a:bodyPr>
          <a:lstStyle/>
          <a:p>
            <a:pPr>
              <a:buNone/>
            </a:pPr>
            <a:r>
              <a:rPr lang="en-US" sz="1600" dirty="0" smtClean="0">
                <a:solidFill>
                  <a:srgbClr val="000000"/>
                </a:solidFill>
              </a:rPr>
              <a:t>1. Think back on all the information and materials in the curriculum and the webinars</a:t>
            </a:r>
          </a:p>
          <a:p>
            <a:pPr>
              <a:buNone/>
            </a:pPr>
            <a:r>
              <a:rPr lang="en-US" sz="1600" dirty="0" smtClean="0">
                <a:solidFill>
                  <a:srgbClr val="000000"/>
                </a:solidFill>
              </a:rPr>
              <a:t>2. Briefly describe 10 “connections” between what you do in your classroom and the material </a:t>
            </a:r>
          </a:p>
          <a:p>
            <a:pPr lvl="1"/>
            <a:r>
              <a:rPr lang="en-US" sz="1600" dirty="0" smtClean="0">
                <a:solidFill>
                  <a:srgbClr val="000000"/>
                </a:solidFill>
              </a:rPr>
              <a:t>How might this information affect your pedagogy? </a:t>
            </a:r>
          </a:p>
          <a:p>
            <a:pPr lvl="1"/>
            <a:r>
              <a:rPr lang="en-US" sz="1600" dirty="0" smtClean="0">
                <a:solidFill>
                  <a:srgbClr val="000000"/>
                </a:solidFill>
              </a:rPr>
              <a:t>Where does this information intersect with, add to, or reinforce what you already teach? </a:t>
            </a:r>
          </a:p>
          <a:p>
            <a:pPr lvl="1"/>
            <a:r>
              <a:rPr lang="en-US" sz="1600" dirty="0" smtClean="0">
                <a:solidFill>
                  <a:srgbClr val="000000"/>
                </a:solidFill>
              </a:rPr>
              <a:t>What information/resource is beyond what you currently teach but would be something you’d like to include in your course. </a:t>
            </a:r>
          </a:p>
          <a:p>
            <a:pPr>
              <a:buNone/>
            </a:pPr>
            <a:r>
              <a:rPr lang="en-US" sz="1600" dirty="0" smtClean="0">
                <a:solidFill>
                  <a:srgbClr val="000000"/>
                </a:solidFill>
              </a:rPr>
              <a:t>3. Create a plan for using some of the information, resources, and/or activities in your class </a:t>
            </a:r>
          </a:p>
          <a:p>
            <a:pPr>
              <a:buNone/>
            </a:pPr>
            <a:r>
              <a:rPr lang="en-US" sz="1600" dirty="0" smtClean="0">
                <a:solidFill>
                  <a:srgbClr val="000000"/>
                </a:solidFill>
              </a:rPr>
              <a:t>4. Write a reflection on the teaching of this OR, if you are unable to teach it currently, reflect on what the expected outcomes would be if you were able to teach it in your classroom </a:t>
            </a:r>
          </a:p>
          <a:p>
            <a:pPr marL="457200" indent="-457200">
              <a:buNone/>
            </a:pPr>
            <a:r>
              <a:rPr lang="en-US" sz="1600" dirty="0" smtClean="0">
                <a:solidFill>
                  <a:srgbClr val="000000"/>
                </a:solidFill>
              </a:rPr>
              <a:t>	</a:t>
            </a:r>
          </a:p>
          <a:p>
            <a:pPr marL="457200" indent="-457200">
              <a:buNone/>
            </a:pPr>
            <a:r>
              <a:rPr lang="en-US" sz="1600" dirty="0" smtClean="0">
                <a:solidFill>
                  <a:srgbClr val="000000"/>
                </a:solidFill>
              </a:rPr>
              <a:t>	Submit responses to </a:t>
            </a:r>
            <a:r>
              <a:rPr lang="en-US" sz="1600" dirty="0" smtClean="0"/>
              <a:t>#2-4 </a:t>
            </a:r>
            <a:r>
              <a:rPr lang="en-US" sz="1600" dirty="0" smtClean="0">
                <a:solidFill>
                  <a:srgbClr val="000000"/>
                </a:solidFill>
              </a:rPr>
              <a:t>as a single attached file or in the body of a single email by  	</a:t>
            </a:r>
          </a:p>
          <a:p>
            <a:pPr marL="457200" indent="-457200">
              <a:buNone/>
            </a:pPr>
            <a:r>
              <a:rPr lang="en-US" sz="1600" dirty="0" smtClean="0">
                <a:solidFill>
                  <a:srgbClr val="000000"/>
                </a:solidFill>
              </a:rPr>
              <a:t>	</a:t>
            </a:r>
            <a:r>
              <a:rPr lang="en-US" sz="1600" dirty="0" smtClean="0"/>
              <a:t>5:00 PM, Friday, May 6</a:t>
            </a:r>
            <a:r>
              <a:rPr lang="en-US" sz="1600" dirty="0" smtClean="0">
                <a:solidFill>
                  <a:srgbClr val="000000"/>
                </a:solidFill>
              </a:rPr>
              <a:t>, to:</a:t>
            </a:r>
            <a:r>
              <a:rPr lang="en-US" sz="1600" dirty="0" smtClean="0"/>
              <a:t> VoicesWebinar@gmail.com </a:t>
            </a:r>
          </a:p>
          <a:p>
            <a:pPr marL="457200" indent="-457200">
              <a:buNone/>
            </a:pPr>
            <a:r>
              <a:rPr lang="en-US" sz="1600" dirty="0" smtClean="0"/>
              <a:t>	</a:t>
            </a:r>
          </a:p>
          <a:p>
            <a:pPr marL="457200" indent="-457200">
              <a:buNone/>
            </a:pPr>
            <a:r>
              <a:rPr lang="en-US" sz="1600" dirty="0" smtClean="0"/>
              <a:t>	 </a:t>
            </a:r>
            <a:r>
              <a:rPr lang="en-US" sz="1600" dirty="0" smtClean="0">
                <a:solidFill>
                  <a:srgbClr val="7030A0"/>
                </a:solidFill>
              </a:rPr>
              <a:t>For a copy of this PowerPoint: </a:t>
            </a:r>
            <a:r>
              <a:rPr lang="en-US" sz="1600" dirty="0" smtClean="0">
                <a:solidFill>
                  <a:srgbClr val="000000"/>
                </a:solidFill>
              </a:rPr>
              <a:t>URL </a:t>
            </a:r>
            <a:endParaRPr lang="en-US" sz="1600" dirty="0" smtClean="0">
              <a:solidFill>
                <a:srgbClr val="7030A0"/>
              </a:solidFill>
            </a:endParaRPr>
          </a:p>
        </p:txBody>
      </p:sp>
      <p:pic>
        <p:nvPicPr>
          <p:cNvPr id="4" name="Picture 2"/>
          <p:cNvPicPr>
            <a:picLocks noChangeAspect="1" noChangeArrowheads="1"/>
          </p:cNvPicPr>
          <p:nvPr/>
        </p:nvPicPr>
        <p:blipFill>
          <a:blip r:embed="rId3" cstate="print"/>
          <a:srcRect/>
          <a:stretch>
            <a:fillRect/>
          </a:stretch>
        </p:blipFill>
        <p:spPr bwMode="auto">
          <a:xfrm>
            <a:off x="1" y="0"/>
            <a:ext cx="1762125" cy="236220"/>
          </a:xfrm>
          <a:prstGeom prst="rect">
            <a:avLst/>
          </a:prstGeom>
          <a:noFill/>
          <a:ln w="9525">
            <a:noFill/>
            <a:miter lim="800000"/>
            <a:headEnd/>
            <a:tailEnd/>
          </a:ln>
        </p:spPr>
      </p:pic>
      <p:pic>
        <p:nvPicPr>
          <p:cNvPr id="6" name="Picture 6" descr="C:\Documents and Settings\jlreaser\My Documents\My Pictures\NCLLPlogos\logo-byline copy.jpg"/>
          <p:cNvPicPr>
            <a:picLocks noChangeAspect="1" noChangeArrowheads="1"/>
          </p:cNvPicPr>
          <p:nvPr/>
        </p:nvPicPr>
        <p:blipFill>
          <a:blip r:embed="rId4" cstate="print">
            <a:lum bright="40000"/>
          </a:blip>
          <a:srcRect/>
          <a:stretch>
            <a:fillRect/>
          </a:stretch>
        </p:blipFill>
        <p:spPr bwMode="auto">
          <a:xfrm>
            <a:off x="7732854" y="4815841"/>
            <a:ext cx="1411146" cy="670559"/>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Slide Number Placeholder 5"/>
          <p:cNvSpPr>
            <a:spLocks noGrp="1"/>
          </p:cNvSpPr>
          <p:nvPr>
            <p:ph type="sldNum" sz="quarter" idx="12"/>
          </p:nvPr>
        </p:nvSpPr>
        <p:spPr>
          <a:noFill/>
        </p:spPr>
        <p:txBody>
          <a:bodyPr/>
          <a:lstStyle/>
          <a:p>
            <a:fld id="{8B5DE808-AA4F-4BAF-9BA3-43E273FA380B}" type="slidenum">
              <a:rPr lang="en-US" smtClean="0"/>
              <a:pPr/>
              <a:t>65</a:t>
            </a:fld>
            <a:endParaRPr lang="en-US" smtClean="0"/>
          </a:p>
        </p:txBody>
      </p:sp>
      <p:sp>
        <p:nvSpPr>
          <p:cNvPr id="282626" name="Rectangle 2" descr="Newsprint"/>
          <p:cNvSpPr>
            <a:spLocks noChangeArrowheads="1"/>
          </p:cNvSpPr>
          <p:nvPr/>
        </p:nvSpPr>
        <p:spPr bwMode="auto">
          <a:xfrm>
            <a:off x="0" y="0"/>
            <a:ext cx="9144000" cy="5486400"/>
          </a:xfrm>
          <a:prstGeom prst="rect">
            <a:avLst/>
          </a:prstGeom>
          <a:noFill/>
          <a:ln w="57150" algn="ctr">
            <a:solidFill>
              <a:srgbClr val="CC0000"/>
            </a:solidFill>
            <a:miter lim="800000"/>
            <a:headEnd/>
            <a:tailEnd/>
          </a:ln>
          <a:effectLst/>
        </p:spPr>
        <p:txBody>
          <a:bodyPr wrap="none" anchor="ctr"/>
          <a:lstStyle/>
          <a:p>
            <a:pPr>
              <a:defRPr/>
            </a:pPr>
            <a:endParaRPr lang="en-US"/>
          </a:p>
        </p:txBody>
      </p:sp>
      <p:sp>
        <p:nvSpPr>
          <p:cNvPr id="1029" name="Text Box 3"/>
          <p:cNvSpPr txBox="1">
            <a:spLocks noChangeArrowheads="1"/>
          </p:cNvSpPr>
          <p:nvPr/>
        </p:nvSpPr>
        <p:spPr bwMode="auto">
          <a:xfrm>
            <a:off x="2971800" y="182880"/>
            <a:ext cx="5943600" cy="1077218"/>
          </a:xfrm>
          <a:prstGeom prst="rect">
            <a:avLst/>
          </a:prstGeom>
          <a:noFill/>
          <a:ln w="9525">
            <a:noFill/>
            <a:miter lim="800000"/>
            <a:headEnd/>
            <a:tailEnd/>
          </a:ln>
        </p:spPr>
        <p:txBody>
          <a:bodyPr>
            <a:spAutoFit/>
          </a:bodyPr>
          <a:lstStyle/>
          <a:p>
            <a:pPr marL="800100" indent="-800100" algn="r">
              <a:spcBef>
                <a:spcPct val="50000"/>
              </a:spcBef>
            </a:pPr>
            <a:r>
              <a:rPr lang="en-US" sz="3200" dirty="0">
                <a:solidFill>
                  <a:srgbClr val="C00000"/>
                </a:solidFill>
                <a:effectLst/>
              </a:rPr>
              <a:t>TESOL Assumptions &amp; Dialect Reality</a:t>
            </a:r>
          </a:p>
        </p:txBody>
      </p:sp>
      <p:sp>
        <p:nvSpPr>
          <p:cNvPr id="282656" name="Text Box 32"/>
          <p:cNvSpPr txBox="1">
            <a:spLocks noChangeArrowheads="1"/>
          </p:cNvSpPr>
          <p:nvPr/>
        </p:nvSpPr>
        <p:spPr bwMode="auto">
          <a:xfrm>
            <a:off x="1143000" y="2682240"/>
            <a:ext cx="2667000" cy="2308324"/>
          </a:xfrm>
          <a:prstGeom prst="rect">
            <a:avLst/>
          </a:prstGeom>
          <a:noFill/>
          <a:ln w="9525">
            <a:noFill/>
            <a:miter lim="800000"/>
            <a:headEnd/>
            <a:tailEnd/>
          </a:ln>
        </p:spPr>
        <p:txBody>
          <a:bodyPr>
            <a:spAutoFit/>
          </a:bodyPr>
          <a:lstStyle/>
          <a:p>
            <a:pPr algn="l">
              <a:spcBef>
                <a:spcPct val="50000"/>
              </a:spcBef>
            </a:pPr>
            <a:r>
              <a:rPr lang="en-US" sz="3600" dirty="0">
                <a:effectLst/>
                <a:latin typeface="Arial Narrow" pitchFamily="34" charset="0"/>
              </a:rPr>
              <a:t>Dialects are </a:t>
            </a:r>
            <a:r>
              <a:rPr lang="en-US" sz="3600" dirty="0" smtClean="0">
                <a:effectLst/>
                <a:latin typeface="Arial Narrow" pitchFamily="34" charset="0"/>
              </a:rPr>
              <a:t>largely irrelevant to  </a:t>
            </a:r>
            <a:r>
              <a:rPr lang="en-US" sz="3600" dirty="0">
                <a:effectLst/>
                <a:latin typeface="Arial Narrow" pitchFamily="34" charset="0"/>
              </a:rPr>
              <a:t>TESOL </a:t>
            </a:r>
          </a:p>
        </p:txBody>
      </p:sp>
      <p:sp>
        <p:nvSpPr>
          <p:cNvPr id="282657" name="Text Box 33"/>
          <p:cNvSpPr txBox="1">
            <a:spLocks noChangeArrowheads="1"/>
          </p:cNvSpPr>
          <p:nvPr/>
        </p:nvSpPr>
        <p:spPr bwMode="auto">
          <a:xfrm>
            <a:off x="5334000" y="2682240"/>
            <a:ext cx="3352800" cy="2308324"/>
          </a:xfrm>
          <a:prstGeom prst="rect">
            <a:avLst/>
          </a:prstGeom>
          <a:noFill/>
          <a:ln w="9525">
            <a:noFill/>
            <a:miter lim="800000"/>
            <a:headEnd/>
            <a:tailEnd/>
          </a:ln>
        </p:spPr>
        <p:txBody>
          <a:bodyPr>
            <a:spAutoFit/>
          </a:bodyPr>
          <a:lstStyle/>
          <a:p>
            <a:pPr algn="l">
              <a:spcBef>
                <a:spcPct val="50000"/>
              </a:spcBef>
            </a:pPr>
            <a:r>
              <a:rPr lang="en-US" sz="3600" dirty="0">
                <a:effectLst/>
                <a:latin typeface="Arial Narrow" pitchFamily="34" charset="0"/>
              </a:rPr>
              <a:t>Dialect choices are inevitable and consequential </a:t>
            </a:r>
            <a:r>
              <a:rPr lang="en-US" sz="3600" dirty="0" smtClean="0">
                <a:effectLst/>
                <a:latin typeface="Arial Narrow" pitchFamily="34" charset="0"/>
              </a:rPr>
              <a:t>in acquiring English</a:t>
            </a:r>
            <a:endParaRPr lang="en-US" sz="3600" dirty="0">
              <a:effectLst/>
              <a:latin typeface="Arial Narrow" pitchFamily="34" charset="0"/>
            </a:endParaRPr>
          </a:p>
        </p:txBody>
      </p:sp>
      <p:sp>
        <p:nvSpPr>
          <p:cNvPr id="282658" name="Line 34"/>
          <p:cNvSpPr>
            <a:spLocks noChangeShapeType="1"/>
          </p:cNvSpPr>
          <p:nvPr/>
        </p:nvSpPr>
        <p:spPr bwMode="auto">
          <a:xfrm rot="5400000">
            <a:off x="3383280" y="3048000"/>
            <a:ext cx="2682240" cy="0"/>
          </a:xfrm>
          <a:prstGeom prst="line">
            <a:avLst/>
          </a:prstGeom>
          <a:noFill/>
          <a:ln w="57150">
            <a:solidFill>
              <a:srgbClr val="CC0000"/>
            </a:solidFill>
            <a:round/>
            <a:headEnd/>
            <a:tailEnd/>
          </a:ln>
          <a:effectLst/>
        </p:spPr>
        <p:txBody>
          <a:bodyPr/>
          <a:lstStyle/>
          <a:p>
            <a:pPr>
              <a:defRPr/>
            </a:pPr>
            <a:endParaRPr lang="en-US"/>
          </a:p>
        </p:txBody>
      </p:sp>
      <p:pic>
        <p:nvPicPr>
          <p:cNvPr id="1035" name="Picture 35" descr="berkeleypptcollage"/>
          <p:cNvPicPr>
            <a:picLocks noChangeAspect="1" noChangeArrowheads="1"/>
          </p:cNvPicPr>
          <p:nvPr/>
        </p:nvPicPr>
        <p:blipFill>
          <a:blip r:embed="rId3" cstate="print"/>
          <a:srcRect/>
          <a:stretch>
            <a:fillRect/>
          </a:stretch>
        </p:blipFill>
        <p:spPr bwMode="auto">
          <a:xfrm>
            <a:off x="76200" y="30480"/>
            <a:ext cx="2743200" cy="548640"/>
          </a:xfrm>
          <a:prstGeom prst="rect">
            <a:avLst/>
          </a:prstGeom>
          <a:noFill/>
          <a:ln w="57150">
            <a:solidFill>
              <a:srgbClr val="CC0000"/>
            </a:solidFill>
            <a:miter lim="800000"/>
            <a:headEnd/>
            <a:tailEnd/>
          </a:ln>
        </p:spPr>
      </p:pic>
      <p:grpSp>
        <p:nvGrpSpPr>
          <p:cNvPr id="3" name="Group 7"/>
          <p:cNvGrpSpPr>
            <a:grpSpLocks/>
          </p:cNvGrpSpPr>
          <p:nvPr/>
        </p:nvGrpSpPr>
        <p:grpSpPr bwMode="auto">
          <a:xfrm>
            <a:off x="6096000" y="1463041"/>
            <a:ext cx="1219200" cy="852170"/>
            <a:chOff x="384" y="2592"/>
            <a:chExt cx="960" cy="839"/>
          </a:xfrm>
        </p:grpSpPr>
        <p:sp>
          <p:nvSpPr>
            <p:cNvPr id="41" name="WordArt 8"/>
            <p:cNvSpPr>
              <a:spLocks noChangeArrowheads="1" noChangeShapeType="1" noTextEdit="1"/>
            </p:cNvSpPr>
            <p:nvPr/>
          </p:nvSpPr>
          <p:spPr bwMode="auto">
            <a:xfrm>
              <a:off x="384" y="2884"/>
              <a:ext cx="960" cy="547"/>
            </a:xfrm>
            <a:prstGeom prst="rect">
              <a:avLst/>
            </a:prstGeom>
          </p:spPr>
          <p:txBody>
            <a:bodyPr spcFirstLastPara="1" wrap="none" fromWordArt="1">
              <a:prstTxWarp prst="textArchDown">
                <a:avLst>
                  <a:gd name="adj" fmla="val 0"/>
                </a:avLst>
              </a:prstTxWarp>
            </a:bodyPr>
            <a:lstStyle/>
            <a:p>
              <a:r>
                <a:rPr lang="en-US" sz="2400" kern="10">
                  <a:ln w="9525">
                    <a:noFill/>
                    <a:round/>
                    <a:headEnd/>
                    <a:tailEnd/>
                  </a:ln>
                  <a:gradFill rotWithShape="1">
                    <a:gsLst>
                      <a:gs pos="0">
                        <a:srgbClr val="336699"/>
                      </a:gs>
                      <a:gs pos="50000">
                        <a:srgbClr val="0000FF"/>
                      </a:gs>
                      <a:gs pos="100000">
                        <a:srgbClr val="336699"/>
                      </a:gs>
                    </a:gsLst>
                    <a:lin ang="5400000" scaled="1"/>
                  </a:gradFill>
                  <a:effectLst>
                    <a:outerShdw dist="35921" dir="2700000" algn="ctr" rotWithShape="0">
                      <a:srgbClr val="C0C0C0"/>
                    </a:outerShdw>
                  </a:effectLst>
                  <a:latin typeface="Impact"/>
                </a:rPr>
                <a:t>REALITY</a:t>
              </a:r>
            </a:p>
          </p:txBody>
        </p:sp>
        <p:grpSp>
          <p:nvGrpSpPr>
            <p:cNvPr id="4" name="Group 9"/>
            <p:cNvGrpSpPr>
              <a:grpSpLocks/>
            </p:cNvGrpSpPr>
            <p:nvPr/>
          </p:nvGrpSpPr>
          <p:grpSpPr bwMode="auto">
            <a:xfrm flipH="1">
              <a:off x="576" y="2592"/>
              <a:ext cx="592" cy="803"/>
              <a:chOff x="481" y="2545"/>
              <a:chExt cx="592" cy="803"/>
            </a:xfrm>
          </p:grpSpPr>
          <p:grpSp>
            <p:nvGrpSpPr>
              <p:cNvPr id="5" name="Group 10"/>
              <p:cNvGrpSpPr>
                <a:grpSpLocks/>
              </p:cNvGrpSpPr>
              <p:nvPr/>
            </p:nvGrpSpPr>
            <p:grpSpPr bwMode="auto">
              <a:xfrm>
                <a:off x="540" y="2584"/>
                <a:ext cx="533" cy="764"/>
                <a:chOff x="540" y="2584"/>
                <a:chExt cx="533" cy="764"/>
              </a:xfrm>
            </p:grpSpPr>
            <p:sp>
              <p:nvSpPr>
                <p:cNvPr id="59" name="Freeform 11"/>
                <p:cNvSpPr>
                  <a:spLocks/>
                </p:cNvSpPr>
                <p:nvPr/>
              </p:nvSpPr>
              <p:spPr bwMode="auto">
                <a:xfrm>
                  <a:off x="866" y="2584"/>
                  <a:ext cx="183" cy="154"/>
                </a:xfrm>
                <a:custGeom>
                  <a:avLst/>
                  <a:gdLst/>
                  <a:ahLst/>
                  <a:cxnLst>
                    <a:cxn ang="0">
                      <a:pos x="213" y="205"/>
                    </a:cxn>
                    <a:cxn ang="0">
                      <a:pos x="320" y="109"/>
                    </a:cxn>
                    <a:cxn ang="0">
                      <a:pos x="413" y="40"/>
                    </a:cxn>
                    <a:cxn ang="0">
                      <a:pos x="484" y="5"/>
                    </a:cxn>
                    <a:cxn ang="0">
                      <a:pos x="572" y="0"/>
                    </a:cxn>
                    <a:cxn ang="0">
                      <a:pos x="653" y="28"/>
                    </a:cxn>
                    <a:cxn ang="0">
                      <a:pos x="723" y="132"/>
                    </a:cxn>
                    <a:cxn ang="0">
                      <a:pos x="732" y="220"/>
                    </a:cxn>
                    <a:cxn ang="0">
                      <a:pos x="697" y="324"/>
                    </a:cxn>
                    <a:cxn ang="0">
                      <a:pos x="643" y="433"/>
                    </a:cxn>
                    <a:cxn ang="0">
                      <a:pos x="559" y="520"/>
                    </a:cxn>
                    <a:cxn ang="0">
                      <a:pos x="471" y="581"/>
                    </a:cxn>
                    <a:cxn ang="0">
                      <a:pos x="399" y="616"/>
                    </a:cxn>
                    <a:cxn ang="0">
                      <a:pos x="324" y="616"/>
                    </a:cxn>
                    <a:cxn ang="0">
                      <a:pos x="231" y="612"/>
                    </a:cxn>
                    <a:cxn ang="0">
                      <a:pos x="173" y="541"/>
                    </a:cxn>
                    <a:cxn ang="0">
                      <a:pos x="147" y="460"/>
                    </a:cxn>
                    <a:cxn ang="0">
                      <a:pos x="147" y="353"/>
                    </a:cxn>
                    <a:cxn ang="0">
                      <a:pos x="178" y="289"/>
                    </a:cxn>
                    <a:cxn ang="0">
                      <a:pos x="112" y="280"/>
                    </a:cxn>
                    <a:cxn ang="0">
                      <a:pos x="59" y="293"/>
                    </a:cxn>
                    <a:cxn ang="0">
                      <a:pos x="5" y="301"/>
                    </a:cxn>
                    <a:cxn ang="0">
                      <a:pos x="0" y="253"/>
                    </a:cxn>
                    <a:cxn ang="0">
                      <a:pos x="18" y="232"/>
                    </a:cxn>
                    <a:cxn ang="0">
                      <a:pos x="200" y="228"/>
                    </a:cxn>
                    <a:cxn ang="0">
                      <a:pos x="213" y="205"/>
                    </a:cxn>
                  </a:cxnLst>
                  <a:rect l="0" t="0" r="r" b="b"/>
                  <a:pathLst>
                    <a:path w="732" h="616">
                      <a:moveTo>
                        <a:pt x="213" y="205"/>
                      </a:moveTo>
                      <a:lnTo>
                        <a:pt x="320" y="109"/>
                      </a:lnTo>
                      <a:lnTo>
                        <a:pt x="413" y="40"/>
                      </a:lnTo>
                      <a:lnTo>
                        <a:pt x="484" y="5"/>
                      </a:lnTo>
                      <a:lnTo>
                        <a:pt x="572" y="0"/>
                      </a:lnTo>
                      <a:lnTo>
                        <a:pt x="653" y="28"/>
                      </a:lnTo>
                      <a:lnTo>
                        <a:pt x="723" y="132"/>
                      </a:lnTo>
                      <a:lnTo>
                        <a:pt x="732" y="220"/>
                      </a:lnTo>
                      <a:lnTo>
                        <a:pt x="697" y="324"/>
                      </a:lnTo>
                      <a:lnTo>
                        <a:pt x="643" y="433"/>
                      </a:lnTo>
                      <a:lnTo>
                        <a:pt x="559" y="520"/>
                      </a:lnTo>
                      <a:lnTo>
                        <a:pt x="471" y="581"/>
                      </a:lnTo>
                      <a:lnTo>
                        <a:pt x="399" y="616"/>
                      </a:lnTo>
                      <a:lnTo>
                        <a:pt x="324" y="616"/>
                      </a:lnTo>
                      <a:lnTo>
                        <a:pt x="231" y="612"/>
                      </a:lnTo>
                      <a:lnTo>
                        <a:pt x="173" y="541"/>
                      </a:lnTo>
                      <a:lnTo>
                        <a:pt x="147" y="460"/>
                      </a:lnTo>
                      <a:lnTo>
                        <a:pt x="147" y="353"/>
                      </a:lnTo>
                      <a:lnTo>
                        <a:pt x="178" y="289"/>
                      </a:lnTo>
                      <a:lnTo>
                        <a:pt x="112" y="280"/>
                      </a:lnTo>
                      <a:lnTo>
                        <a:pt x="59" y="293"/>
                      </a:lnTo>
                      <a:lnTo>
                        <a:pt x="5" y="301"/>
                      </a:lnTo>
                      <a:lnTo>
                        <a:pt x="0" y="253"/>
                      </a:lnTo>
                      <a:lnTo>
                        <a:pt x="18" y="232"/>
                      </a:lnTo>
                      <a:lnTo>
                        <a:pt x="200" y="228"/>
                      </a:lnTo>
                      <a:lnTo>
                        <a:pt x="213" y="205"/>
                      </a:lnTo>
                      <a:close/>
                    </a:path>
                  </a:pathLst>
                </a:custGeom>
                <a:solidFill>
                  <a:srgbClr val="000000"/>
                </a:solidFill>
                <a:ln w="9525">
                  <a:noFill/>
                  <a:round/>
                  <a:headEnd/>
                  <a:tailEnd/>
                </a:ln>
              </p:spPr>
              <p:txBody>
                <a:bodyPr/>
                <a:lstStyle/>
                <a:p>
                  <a:pPr>
                    <a:defRPr/>
                  </a:pPr>
                  <a:endParaRPr lang="en-US"/>
                </a:p>
              </p:txBody>
            </p:sp>
            <p:sp>
              <p:nvSpPr>
                <p:cNvPr id="60" name="Freeform 12"/>
                <p:cNvSpPr>
                  <a:spLocks/>
                </p:cNvSpPr>
                <p:nvPr/>
              </p:nvSpPr>
              <p:spPr bwMode="auto">
                <a:xfrm>
                  <a:off x="540" y="2724"/>
                  <a:ext cx="366" cy="80"/>
                </a:xfrm>
                <a:custGeom>
                  <a:avLst/>
                  <a:gdLst/>
                  <a:ahLst/>
                  <a:cxnLst>
                    <a:cxn ang="0">
                      <a:pos x="1105" y="152"/>
                    </a:cxn>
                    <a:cxn ang="0">
                      <a:pos x="1246" y="116"/>
                    </a:cxn>
                    <a:cxn ang="0">
                      <a:pos x="1366" y="104"/>
                    </a:cxn>
                    <a:cxn ang="0">
                      <a:pos x="1446" y="120"/>
                    </a:cxn>
                    <a:cxn ang="0">
                      <a:pos x="1465" y="164"/>
                    </a:cxn>
                    <a:cxn ang="0">
                      <a:pos x="1433" y="204"/>
                    </a:cxn>
                    <a:cxn ang="0">
                      <a:pos x="1366" y="227"/>
                    </a:cxn>
                    <a:cxn ang="0">
                      <a:pos x="1259" y="227"/>
                    </a:cxn>
                    <a:cxn ang="0">
                      <a:pos x="1099" y="252"/>
                    </a:cxn>
                    <a:cxn ang="0">
                      <a:pos x="864" y="300"/>
                    </a:cxn>
                    <a:cxn ang="0">
                      <a:pos x="741" y="319"/>
                    </a:cxn>
                    <a:cxn ang="0">
                      <a:pos x="581" y="319"/>
                    </a:cxn>
                    <a:cxn ang="0">
                      <a:pos x="447" y="296"/>
                    </a:cxn>
                    <a:cxn ang="0">
                      <a:pos x="274" y="235"/>
                    </a:cxn>
                    <a:cxn ang="0">
                      <a:pos x="182" y="200"/>
                    </a:cxn>
                    <a:cxn ang="0">
                      <a:pos x="145" y="216"/>
                    </a:cxn>
                    <a:cxn ang="0">
                      <a:pos x="119" y="200"/>
                    </a:cxn>
                    <a:cxn ang="0">
                      <a:pos x="145" y="156"/>
                    </a:cxn>
                    <a:cxn ang="0">
                      <a:pos x="154" y="140"/>
                    </a:cxn>
                    <a:cxn ang="0">
                      <a:pos x="145" y="108"/>
                    </a:cxn>
                    <a:cxn ang="0">
                      <a:pos x="114" y="85"/>
                    </a:cxn>
                    <a:cxn ang="0">
                      <a:pos x="66" y="96"/>
                    </a:cxn>
                    <a:cxn ang="0">
                      <a:pos x="61" y="152"/>
                    </a:cxn>
                    <a:cxn ang="0">
                      <a:pos x="48" y="179"/>
                    </a:cxn>
                    <a:cxn ang="0">
                      <a:pos x="22" y="156"/>
                    </a:cxn>
                    <a:cxn ang="0">
                      <a:pos x="0" y="127"/>
                    </a:cxn>
                    <a:cxn ang="0">
                      <a:pos x="8" y="72"/>
                    </a:cxn>
                    <a:cxn ang="0">
                      <a:pos x="39" y="24"/>
                    </a:cxn>
                    <a:cxn ang="0">
                      <a:pos x="88" y="0"/>
                    </a:cxn>
                    <a:cxn ang="0">
                      <a:pos x="145" y="12"/>
                    </a:cxn>
                    <a:cxn ang="0">
                      <a:pos x="208" y="72"/>
                    </a:cxn>
                    <a:cxn ang="0">
                      <a:pos x="235" y="116"/>
                    </a:cxn>
                    <a:cxn ang="0">
                      <a:pos x="305" y="168"/>
                    </a:cxn>
                    <a:cxn ang="0">
                      <a:pos x="408" y="216"/>
                    </a:cxn>
                    <a:cxn ang="0">
                      <a:pos x="553" y="252"/>
                    </a:cxn>
                    <a:cxn ang="0">
                      <a:pos x="741" y="248"/>
                    </a:cxn>
                    <a:cxn ang="0">
                      <a:pos x="900" y="227"/>
                    </a:cxn>
                    <a:cxn ang="0">
                      <a:pos x="1007" y="188"/>
                    </a:cxn>
                    <a:cxn ang="0">
                      <a:pos x="1105" y="152"/>
                    </a:cxn>
                  </a:cxnLst>
                  <a:rect l="0" t="0" r="r" b="b"/>
                  <a:pathLst>
                    <a:path w="1465" h="319">
                      <a:moveTo>
                        <a:pt x="1105" y="152"/>
                      </a:moveTo>
                      <a:lnTo>
                        <a:pt x="1246" y="116"/>
                      </a:lnTo>
                      <a:lnTo>
                        <a:pt x="1366" y="104"/>
                      </a:lnTo>
                      <a:lnTo>
                        <a:pt x="1446" y="120"/>
                      </a:lnTo>
                      <a:lnTo>
                        <a:pt x="1465" y="164"/>
                      </a:lnTo>
                      <a:lnTo>
                        <a:pt x="1433" y="204"/>
                      </a:lnTo>
                      <a:lnTo>
                        <a:pt x="1366" y="227"/>
                      </a:lnTo>
                      <a:lnTo>
                        <a:pt x="1259" y="227"/>
                      </a:lnTo>
                      <a:lnTo>
                        <a:pt x="1099" y="252"/>
                      </a:lnTo>
                      <a:lnTo>
                        <a:pt x="864" y="300"/>
                      </a:lnTo>
                      <a:lnTo>
                        <a:pt x="741" y="319"/>
                      </a:lnTo>
                      <a:lnTo>
                        <a:pt x="581" y="319"/>
                      </a:lnTo>
                      <a:lnTo>
                        <a:pt x="447" y="296"/>
                      </a:lnTo>
                      <a:lnTo>
                        <a:pt x="274" y="235"/>
                      </a:lnTo>
                      <a:lnTo>
                        <a:pt x="182" y="200"/>
                      </a:lnTo>
                      <a:lnTo>
                        <a:pt x="145" y="216"/>
                      </a:lnTo>
                      <a:lnTo>
                        <a:pt x="119" y="200"/>
                      </a:lnTo>
                      <a:lnTo>
                        <a:pt x="145" y="156"/>
                      </a:lnTo>
                      <a:lnTo>
                        <a:pt x="154" y="140"/>
                      </a:lnTo>
                      <a:lnTo>
                        <a:pt x="145" y="108"/>
                      </a:lnTo>
                      <a:lnTo>
                        <a:pt x="114" y="85"/>
                      </a:lnTo>
                      <a:lnTo>
                        <a:pt x="66" y="96"/>
                      </a:lnTo>
                      <a:lnTo>
                        <a:pt x="61" y="152"/>
                      </a:lnTo>
                      <a:lnTo>
                        <a:pt x="48" y="179"/>
                      </a:lnTo>
                      <a:lnTo>
                        <a:pt x="22" y="156"/>
                      </a:lnTo>
                      <a:lnTo>
                        <a:pt x="0" y="127"/>
                      </a:lnTo>
                      <a:lnTo>
                        <a:pt x="8" y="72"/>
                      </a:lnTo>
                      <a:lnTo>
                        <a:pt x="39" y="24"/>
                      </a:lnTo>
                      <a:lnTo>
                        <a:pt x="88" y="0"/>
                      </a:lnTo>
                      <a:lnTo>
                        <a:pt x="145" y="12"/>
                      </a:lnTo>
                      <a:lnTo>
                        <a:pt x="208" y="72"/>
                      </a:lnTo>
                      <a:lnTo>
                        <a:pt x="235" y="116"/>
                      </a:lnTo>
                      <a:lnTo>
                        <a:pt x="305" y="168"/>
                      </a:lnTo>
                      <a:lnTo>
                        <a:pt x="408" y="216"/>
                      </a:lnTo>
                      <a:lnTo>
                        <a:pt x="553" y="252"/>
                      </a:lnTo>
                      <a:lnTo>
                        <a:pt x="741" y="248"/>
                      </a:lnTo>
                      <a:lnTo>
                        <a:pt x="900" y="227"/>
                      </a:lnTo>
                      <a:lnTo>
                        <a:pt x="1007" y="188"/>
                      </a:lnTo>
                      <a:lnTo>
                        <a:pt x="1105" y="152"/>
                      </a:lnTo>
                      <a:close/>
                    </a:path>
                  </a:pathLst>
                </a:custGeom>
                <a:solidFill>
                  <a:srgbClr val="000000"/>
                </a:solidFill>
                <a:ln w="9525">
                  <a:noFill/>
                  <a:round/>
                  <a:headEnd/>
                  <a:tailEnd/>
                </a:ln>
              </p:spPr>
              <p:txBody>
                <a:bodyPr/>
                <a:lstStyle/>
                <a:p>
                  <a:pPr>
                    <a:defRPr/>
                  </a:pPr>
                  <a:endParaRPr lang="en-US"/>
                </a:p>
              </p:txBody>
            </p:sp>
            <p:sp>
              <p:nvSpPr>
                <p:cNvPr id="61" name="Freeform 13"/>
                <p:cNvSpPr>
                  <a:spLocks/>
                </p:cNvSpPr>
                <p:nvPr/>
              </p:nvSpPr>
              <p:spPr bwMode="auto">
                <a:xfrm>
                  <a:off x="945" y="2764"/>
                  <a:ext cx="128" cy="310"/>
                </a:xfrm>
                <a:custGeom>
                  <a:avLst/>
                  <a:gdLst/>
                  <a:ahLst/>
                  <a:cxnLst>
                    <a:cxn ang="0">
                      <a:pos x="186" y="73"/>
                    </a:cxn>
                    <a:cxn ang="0">
                      <a:pos x="123" y="13"/>
                    </a:cxn>
                    <a:cxn ang="0">
                      <a:pos x="44" y="0"/>
                    </a:cxn>
                    <a:cxn ang="0">
                      <a:pos x="0" y="65"/>
                    </a:cxn>
                    <a:cxn ang="0">
                      <a:pos x="13" y="101"/>
                    </a:cxn>
                    <a:cxn ang="0">
                      <a:pos x="97" y="149"/>
                    </a:cxn>
                    <a:cxn ang="0">
                      <a:pos x="252" y="258"/>
                    </a:cxn>
                    <a:cxn ang="0">
                      <a:pos x="336" y="362"/>
                    </a:cxn>
                    <a:cxn ang="0">
                      <a:pos x="403" y="475"/>
                    </a:cxn>
                    <a:cxn ang="0">
                      <a:pos x="403" y="568"/>
                    </a:cxn>
                    <a:cxn ang="0">
                      <a:pos x="331" y="644"/>
                    </a:cxn>
                    <a:cxn ang="0">
                      <a:pos x="252" y="701"/>
                    </a:cxn>
                    <a:cxn ang="0">
                      <a:pos x="164" y="773"/>
                    </a:cxn>
                    <a:cxn ang="0">
                      <a:pos x="66" y="858"/>
                    </a:cxn>
                    <a:cxn ang="0">
                      <a:pos x="26" y="971"/>
                    </a:cxn>
                    <a:cxn ang="0">
                      <a:pos x="83" y="1091"/>
                    </a:cxn>
                    <a:cxn ang="0">
                      <a:pos x="70" y="1183"/>
                    </a:cxn>
                    <a:cxn ang="0">
                      <a:pos x="44" y="1220"/>
                    </a:cxn>
                    <a:cxn ang="0">
                      <a:pos x="70" y="1235"/>
                    </a:cxn>
                    <a:cxn ang="0">
                      <a:pos x="119" y="1247"/>
                    </a:cxn>
                    <a:cxn ang="0">
                      <a:pos x="145" y="1176"/>
                    </a:cxn>
                    <a:cxn ang="0">
                      <a:pos x="151" y="1099"/>
                    </a:cxn>
                    <a:cxn ang="0">
                      <a:pos x="119" y="1015"/>
                    </a:cxn>
                    <a:cxn ang="0">
                      <a:pos x="70" y="971"/>
                    </a:cxn>
                    <a:cxn ang="0">
                      <a:pos x="79" y="906"/>
                    </a:cxn>
                    <a:cxn ang="0">
                      <a:pos x="190" y="821"/>
                    </a:cxn>
                    <a:cxn ang="0">
                      <a:pos x="331" y="729"/>
                    </a:cxn>
                    <a:cxn ang="0">
                      <a:pos x="451" y="644"/>
                    </a:cxn>
                    <a:cxn ang="0">
                      <a:pos x="504" y="584"/>
                    </a:cxn>
                    <a:cxn ang="0">
                      <a:pos x="509" y="511"/>
                    </a:cxn>
                    <a:cxn ang="0">
                      <a:pos x="482" y="439"/>
                    </a:cxn>
                    <a:cxn ang="0">
                      <a:pos x="425" y="350"/>
                    </a:cxn>
                    <a:cxn ang="0">
                      <a:pos x="359" y="266"/>
                    </a:cxn>
                    <a:cxn ang="0">
                      <a:pos x="296" y="193"/>
                    </a:cxn>
                    <a:cxn ang="0">
                      <a:pos x="239" y="126"/>
                    </a:cxn>
                    <a:cxn ang="0">
                      <a:pos x="186" y="73"/>
                    </a:cxn>
                  </a:cxnLst>
                  <a:rect l="0" t="0" r="r" b="b"/>
                  <a:pathLst>
                    <a:path w="509" h="1247">
                      <a:moveTo>
                        <a:pt x="186" y="73"/>
                      </a:moveTo>
                      <a:lnTo>
                        <a:pt x="123" y="13"/>
                      </a:lnTo>
                      <a:lnTo>
                        <a:pt x="44" y="0"/>
                      </a:lnTo>
                      <a:lnTo>
                        <a:pt x="0" y="65"/>
                      </a:lnTo>
                      <a:lnTo>
                        <a:pt x="13" y="101"/>
                      </a:lnTo>
                      <a:lnTo>
                        <a:pt x="97" y="149"/>
                      </a:lnTo>
                      <a:lnTo>
                        <a:pt x="252" y="258"/>
                      </a:lnTo>
                      <a:lnTo>
                        <a:pt x="336" y="362"/>
                      </a:lnTo>
                      <a:lnTo>
                        <a:pt x="403" y="475"/>
                      </a:lnTo>
                      <a:lnTo>
                        <a:pt x="403" y="568"/>
                      </a:lnTo>
                      <a:lnTo>
                        <a:pt x="331" y="644"/>
                      </a:lnTo>
                      <a:lnTo>
                        <a:pt x="252" y="701"/>
                      </a:lnTo>
                      <a:lnTo>
                        <a:pt x="164" y="773"/>
                      </a:lnTo>
                      <a:lnTo>
                        <a:pt x="66" y="858"/>
                      </a:lnTo>
                      <a:lnTo>
                        <a:pt x="26" y="971"/>
                      </a:lnTo>
                      <a:lnTo>
                        <a:pt x="83" y="1091"/>
                      </a:lnTo>
                      <a:lnTo>
                        <a:pt x="70" y="1183"/>
                      </a:lnTo>
                      <a:lnTo>
                        <a:pt x="44" y="1220"/>
                      </a:lnTo>
                      <a:lnTo>
                        <a:pt x="70" y="1235"/>
                      </a:lnTo>
                      <a:lnTo>
                        <a:pt x="119" y="1247"/>
                      </a:lnTo>
                      <a:lnTo>
                        <a:pt x="145" y="1176"/>
                      </a:lnTo>
                      <a:lnTo>
                        <a:pt x="151" y="1099"/>
                      </a:lnTo>
                      <a:lnTo>
                        <a:pt x="119" y="1015"/>
                      </a:lnTo>
                      <a:lnTo>
                        <a:pt x="70" y="971"/>
                      </a:lnTo>
                      <a:lnTo>
                        <a:pt x="79" y="906"/>
                      </a:lnTo>
                      <a:lnTo>
                        <a:pt x="190" y="821"/>
                      </a:lnTo>
                      <a:lnTo>
                        <a:pt x="331" y="729"/>
                      </a:lnTo>
                      <a:lnTo>
                        <a:pt x="451" y="644"/>
                      </a:lnTo>
                      <a:lnTo>
                        <a:pt x="504" y="584"/>
                      </a:lnTo>
                      <a:lnTo>
                        <a:pt x="509" y="511"/>
                      </a:lnTo>
                      <a:lnTo>
                        <a:pt x="482" y="439"/>
                      </a:lnTo>
                      <a:lnTo>
                        <a:pt x="425" y="350"/>
                      </a:lnTo>
                      <a:lnTo>
                        <a:pt x="359" y="266"/>
                      </a:lnTo>
                      <a:lnTo>
                        <a:pt x="296" y="193"/>
                      </a:lnTo>
                      <a:lnTo>
                        <a:pt x="239" y="126"/>
                      </a:lnTo>
                      <a:lnTo>
                        <a:pt x="186" y="73"/>
                      </a:lnTo>
                      <a:close/>
                    </a:path>
                  </a:pathLst>
                </a:custGeom>
                <a:solidFill>
                  <a:srgbClr val="000000"/>
                </a:solidFill>
                <a:ln w="9525">
                  <a:noFill/>
                  <a:round/>
                  <a:headEnd/>
                  <a:tailEnd/>
                </a:ln>
              </p:spPr>
              <p:txBody>
                <a:bodyPr/>
                <a:lstStyle/>
                <a:p>
                  <a:pPr>
                    <a:defRPr/>
                  </a:pPr>
                  <a:endParaRPr lang="en-US"/>
                </a:p>
              </p:txBody>
            </p:sp>
            <p:sp>
              <p:nvSpPr>
                <p:cNvPr id="62" name="Freeform 14"/>
                <p:cNvSpPr>
                  <a:spLocks/>
                </p:cNvSpPr>
                <p:nvPr/>
              </p:nvSpPr>
              <p:spPr bwMode="auto">
                <a:xfrm>
                  <a:off x="795" y="2754"/>
                  <a:ext cx="155" cy="305"/>
                </a:xfrm>
                <a:custGeom>
                  <a:avLst/>
                  <a:gdLst/>
                  <a:ahLst/>
                  <a:cxnLst>
                    <a:cxn ang="0">
                      <a:pos x="199" y="201"/>
                    </a:cxn>
                    <a:cxn ang="0">
                      <a:pos x="265" y="109"/>
                    </a:cxn>
                    <a:cxn ang="0">
                      <a:pos x="367" y="32"/>
                    </a:cxn>
                    <a:cxn ang="0">
                      <a:pos x="438" y="0"/>
                    </a:cxn>
                    <a:cxn ang="0">
                      <a:pos x="527" y="7"/>
                    </a:cxn>
                    <a:cxn ang="0">
                      <a:pos x="584" y="36"/>
                    </a:cxn>
                    <a:cxn ang="0">
                      <a:pos x="619" y="97"/>
                    </a:cxn>
                    <a:cxn ang="0">
                      <a:pos x="624" y="225"/>
                    </a:cxn>
                    <a:cxn ang="0">
                      <a:pos x="584" y="310"/>
                    </a:cxn>
                    <a:cxn ang="0">
                      <a:pos x="514" y="423"/>
                    </a:cxn>
                    <a:cxn ang="0">
                      <a:pos x="464" y="543"/>
                    </a:cxn>
                    <a:cxn ang="0">
                      <a:pos x="464" y="685"/>
                    </a:cxn>
                    <a:cxn ang="0">
                      <a:pos x="486" y="846"/>
                    </a:cxn>
                    <a:cxn ang="0">
                      <a:pos x="517" y="926"/>
                    </a:cxn>
                    <a:cxn ang="0">
                      <a:pos x="530" y="1003"/>
                    </a:cxn>
                    <a:cxn ang="0">
                      <a:pos x="530" y="1088"/>
                    </a:cxn>
                    <a:cxn ang="0">
                      <a:pos x="504" y="1156"/>
                    </a:cxn>
                    <a:cxn ang="0">
                      <a:pos x="451" y="1192"/>
                    </a:cxn>
                    <a:cxn ang="0">
                      <a:pos x="394" y="1209"/>
                    </a:cxn>
                    <a:cxn ang="0">
                      <a:pos x="319" y="1220"/>
                    </a:cxn>
                    <a:cxn ang="0">
                      <a:pos x="221" y="1220"/>
                    </a:cxn>
                    <a:cxn ang="0">
                      <a:pos x="159" y="1196"/>
                    </a:cxn>
                    <a:cxn ang="0">
                      <a:pos x="102" y="1169"/>
                    </a:cxn>
                    <a:cxn ang="0">
                      <a:pos x="53" y="1088"/>
                    </a:cxn>
                    <a:cxn ang="0">
                      <a:pos x="26" y="979"/>
                    </a:cxn>
                    <a:cxn ang="0">
                      <a:pos x="0" y="866"/>
                    </a:cxn>
                    <a:cxn ang="0">
                      <a:pos x="0" y="737"/>
                    </a:cxn>
                    <a:cxn ang="0">
                      <a:pos x="35" y="587"/>
                    </a:cxn>
                    <a:cxn ang="0">
                      <a:pos x="61" y="503"/>
                    </a:cxn>
                    <a:cxn ang="0">
                      <a:pos x="92" y="382"/>
                    </a:cxn>
                    <a:cxn ang="0">
                      <a:pos x="142" y="286"/>
                    </a:cxn>
                    <a:cxn ang="0">
                      <a:pos x="168" y="241"/>
                    </a:cxn>
                    <a:cxn ang="0">
                      <a:pos x="199" y="201"/>
                    </a:cxn>
                  </a:cxnLst>
                  <a:rect l="0" t="0" r="r" b="b"/>
                  <a:pathLst>
                    <a:path w="624" h="1220">
                      <a:moveTo>
                        <a:pt x="199" y="201"/>
                      </a:moveTo>
                      <a:lnTo>
                        <a:pt x="265" y="109"/>
                      </a:lnTo>
                      <a:lnTo>
                        <a:pt x="367" y="32"/>
                      </a:lnTo>
                      <a:lnTo>
                        <a:pt x="438" y="0"/>
                      </a:lnTo>
                      <a:lnTo>
                        <a:pt x="527" y="7"/>
                      </a:lnTo>
                      <a:lnTo>
                        <a:pt x="584" y="36"/>
                      </a:lnTo>
                      <a:lnTo>
                        <a:pt x="619" y="97"/>
                      </a:lnTo>
                      <a:lnTo>
                        <a:pt x="624" y="225"/>
                      </a:lnTo>
                      <a:lnTo>
                        <a:pt x="584" y="310"/>
                      </a:lnTo>
                      <a:lnTo>
                        <a:pt x="514" y="423"/>
                      </a:lnTo>
                      <a:lnTo>
                        <a:pt x="464" y="543"/>
                      </a:lnTo>
                      <a:lnTo>
                        <a:pt x="464" y="685"/>
                      </a:lnTo>
                      <a:lnTo>
                        <a:pt x="486" y="846"/>
                      </a:lnTo>
                      <a:lnTo>
                        <a:pt x="517" y="926"/>
                      </a:lnTo>
                      <a:lnTo>
                        <a:pt x="530" y="1003"/>
                      </a:lnTo>
                      <a:lnTo>
                        <a:pt x="530" y="1088"/>
                      </a:lnTo>
                      <a:lnTo>
                        <a:pt x="504" y="1156"/>
                      </a:lnTo>
                      <a:lnTo>
                        <a:pt x="451" y="1192"/>
                      </a:lnTo>
                      <a:lnTo>
                        <a:pt x="394" y="1209"/>
                      </a:lnTo>
                      <a:lnTo>
                        <a:pt x="319" y="1220"/>
                      </a:lnTo>
                      <a:lnTo>
                        <a:pt x="221" y="1220"/>
                      </a:lnTo>
                      <a:lnTo>
                        <a:pt x="159" y="1196"/>
                      </a:lnTo>
                      <a:lnTo>
                        <a:pt x="102" y="1169"/>
                      </a:lnTo>
                      <a:lnTo>
                        <a:pt x="53" y="1088"/>
                      </a:lnTo>
                      <a:lnTo>
                        <a:pt x="26" y="979"/>
                      </a:lnTo>
                      <a:lnTo>
                        <a:pt x="0" y="866"/>
                      </a:lnTo>
                      <a:lnTo>
                        <a:pt x="0" y="737"/>
                      </a:lnTo>
                      <a:lnTo>
                        <a:pt x="35" y="587"/>
                      </a:lnTo>
                      <a:lnTo>
                        <a:pt x="61" y="503"/>
                      </a:lnTo>
                      <a:lnTo>
                        <a:pt x="92" y="382"/>
                      </a:lnTo>
                      <a:lnTo>
                        <a:pt x="142" y="286"/>
                      </a:lnTo>
                      <a:lnTo>
                        <a:pt x="168" y="241"/>
                      </a:lnTo>
                      <a:lnTo>
                        <a:pt x="199" y="201"/>
                      </a:lnTo>
                      <a:close/>
                    </a:path>
                  </a:pathLst>
                </a:custGeom>
                <a:solidFill>
                  <a:srgbClr val="000000"/>
                </a:solidFill>
                <a:ln w="9525">
                  <a:noFill/>
                  <a:round/>
                  <a:headEnd/>
                  <a:tailEnd/>
                </a:ln>
              </p:spPr>
              <p:txBody>
                <a:bodyPr/>
                <a:lstStyle/>
                <a:p>
                  <a:pPr>
                    <a:defRPr/>
                  </a:pPr>
                  <a:endParaRPr lang="en-US"/>
                </a:p>
              </p:txBody>
            </p:sp>
            <p:sp>
              <p:nvSpPr>
                <p:cNvPr id="63" name="Freeform 15"/>
                <p:cNvSpPr>
                  <a:spLocks/>
                </p:cNvSpPr>
                <p:nvPr/>
              </p:nvSpPr>
              <p:spPr bwMode="auto">
                <a:xfrm>
                  <a:off x="860" y="2965"/>
                  <a:ext cx="119" cy="351"/>
                </a:xfrm>
                <a:custGeom>
                  <a:avLst/>
                  <a:gdLst/>
                  <a:ahLst/>
                  <a:cxnLst>
                    <a:cxn ang="0">
                      <a:pos x="80" y="156"/>
                    </a:cxn>
                    <a:cxn ang="0">
                      <a:pos x="26" y="100"/>
                    </a:cxn>
                    <a:cxn ang="0">
                      <a:pos x="13" y="52"/>
                    </a:cxn>
                    <a:cxn ang="0">
                      <a:pos x="54" y="4"/>
                    </a:cxn>
                    <a:cxn ang="0">
                      <a:pos x="116" y="0"/>
                    </a:cxn>
                    <a:cxn ang="0">
                      <a:pos x="160" y="16"/>
                    </a:cxn>
                    <a:cxn ang="0">
                      <a:pos x="208" y="88"/>
                    </a:cxn>
                    <a:cxn ang="0">
                      <a:pos x="302" y="232"/>
                    </a:cxn>
                    <a:cxn ang="0">
                      <a:pos x="372" y="381"/>
                    </a:cxn>
                    <a:cxn ang="0">
                      <a:pos x="421" y="446"/>
                    </a:cxn>
                    <a:cxn ang="0">
                      <a:pos x="438" y="527"/>
                    </a:cxn>
                    <a:cxn ang="0">
                      <a:pos x="447" y="554"/>
                    </a:cxn>
                    <a:cxn ang="0">
                      <a:pos x="421" y="627"/>
                    </a:cxn>
                    <a:cxn ang="0">
                      <a:pos x="355" y="743"/>
                    </a:cxn>
                    <a:cxn ang="0">
                      <a:pos x="275" y="864"/>
                    </a:cxn>
                    <a:cxn ang="0">
                      <a:pos x="195" y="985"/>
                    </a:cxn>
                    <a:cxn ang="0">
                      <a:pos x="168" y="1061"/>
                    </a:cxn>
                    <a:cxn ang="0">
                      <a:pos x="160" y="1109"/>
                    </a:cxn>
                    <a:cxn ang="0">
                      <a:pos x="186" y="1146"/>
                    </a:cxn>
                    <a:cxn ang="0">
                      <a:pos x="275" y="1170"/>
                    </a:cxn>
                    <a:cxn ang="0">
                      <a:pos x="372" y="1214"/>
                    </a:cxn>
                    <a:cxn ang="0">
                      <a:pos x="447" y="1287"/>
                    </a:cxn>
                    <a:cxn ang="0">
                      <a:pos x="479" y="1358"/>
                    </a:cxn>
                    <a:cxn ang="0">
                      <a:pos x="453" y="1395"/>
                    </a:cxn>
                    <a:cxn ang="0">
                      <a:pos x="385" y="1408"/>
                    </a:cxn>
                    <a:cxn ang="0">
                      <a:pos x="368" y="1375"/>
                    </a:cxn>
                    <a:cxn ang="0">
                      <a:pos x="315" y="1303"/>
                    </a:cxn>
                    <a:cxn ang="0">
                      <a:pos x="275" y="1251"/>
                    </a:cxn>
                    <a:cxn ang="0">
                      <a:pos x="214" y="1214"/>
                    </a:cxn>
                    <a:cxn ang="0">
                      <a:pos x="160" y="1194"/>
                    </a:cxn>
                    <a:cxn ang="0">
                      <a:pos x="94" y="1194"/>
                    </a:cxn>
                    <a:cxn ang="0">
                      <a:pos x="41" y="1201"/>
                    </a:cxn>
                    <a:cxn ang="0">
                      <a:pos x="13" y="1190"/>
                    </a:cxn>
                    <a:cxn ang="0">
                      <a:pos x="0" y="1153"/>
                    </a:cxn>
                    <a:cxn ang="0">
                      <a:pos x="41" y="1121"/>
                    </a:cxn>
                    <a:cxn ang="0">
                      <a:pos x="102" y="1013"/>
                    </a:cxn>
                    <a:cxn ang="0">
                      <a:pos x="160" y="904"/>
                    </a:cxn>
                    <a:cxn ang="0">
                      <a:pos x="236" y="791"/>
                    </a:cxn>
                    <a:cxn ang="0">
                      <a:pos x="275" y="699"/>
                    </a:cxn>
                    <a:cxn ang="0">
                      <a:pos x="333" y="579"/>
                    </a:cxn>
                    <a:cxn ang="0">
                      <a:pos x="341" y="514"/>
                    </a:cxn>
                    <a:cxn ang="0">
                      <a:pos x="306" y="429"/>
                    </a:cxn>
                    <a:cxn ang="0">
                      <a:pos x="227" y="345"/>
                    </a:cxn>
                    <a:cxn ang="0">
                      <a:pos x="155" y="241"/>
                    </a:cxn>
                    <a:cxn ang="0">
                      <a:pos x="80" y="156"/>
                    </a:cxn>
                  </a:cxnLst>
                  <a:rect l="0" t="0" r="r" b="b"/>
                  <a:pathLst>
                    <a:path w="479" h="1408">
                      <a:moveTo>
                        <a:pt x="80" y="156"/>
                      </a:moveTo>
                      <a:lnTo>
                        <a:pt x="26" y="100"/>
                      </a:lnTo>
                      <a:lnTo>
                        <a:pt x="13" y="52"/>
                      </a:lnTo>
                      <a:lnTo>
                        <a:pt x="54" y="4"/>
                      </a:lnTo>
                      <a:lnTo>
                        <a:pt x="116" y="0"/>
                      </a:lnTo>
                      <a:lnTo>
                        <a:pt x="160" y="16"/>
                      </a:lnTo>
                      <a:lnTo>
                        <a:pt x="208" y="88"/>
                      </a:lnTo>
                      <a:lnTo>
                        <a:pt x="302" y="232"/>
                      </a:lnTo>
                      <a:lnTo>
                        <a:pt x="372" y="381"/>
                      </a:lnTo>
                      <a:lnTo>
                        <a:pt x="421" y="446"/>
                      </a:lnTo>
                      <a:lnTo>
                        <a:pt x="438" y="527"/>
                      </a:lnTo>
                      <a:lnTo>
                        <a:pt x="447" y="554"/>
                      </a:lnTo>
                      <a:lnTo>
                        <a:pt x="421" y="627"/>
                      </a:lnTo>
                      <a:lnTo>
                        <a:pt x="355" y="743"/>
                      </a:lnTo>
                      <a:lnTo>
                        <a:pt x="275" y="864"/>
                      </a:lnTo>
                      <a:lnTo>
                        <a:pt x="195" y="985"/>
                      </a:lnTo>
                      <a:lnTo>
                        <a:pt x="168" y="1061"/>
                      </a:lnTo>
                      <a:lnTo>
                        <a:pt x="160" y="1109"/>
                      </a:lnTo>
                      <a:lnTo>
                        <a:pt x="186" y="1146"/>
                      </a:lnTo>
                      <a:lnTo>
                        <a:pt x="275" y="1170"/>
                      </a:lnTo>
                      <a:lnTo>
                        <a:pt x="372" y="1214"/>
                      </a:lnTo>
                      <a:lnTo>
                        <a:pt x="447" y="1287"/>
                      </a:lnTo>
                      <a:lnTo>
                        <a:pt x="479" y="1358"/>
                      </a:lnTo>
                      <a:lnTo>
                        <a:pt x="453" y="1395"/>
                      </a:lnTo>
                      <a:lnTo>
                        <a:pt x="385" y="1408"/>
                      </a:lnTo>
                      <a:lnTo>
                        <a:pt x="368" y="1375"/>
                      </a:lnTo>
                      <a:lnTo>
                        <a:pt x="315" y="1303"/>
                      </a:lnTo>
                      <a:lnTo>
                        <a:pt x="275" y="1251"/>
                      </a:lnTo>
                      <a:lnTo>
                        <a:pt x="214" y="1214"/>
                      </a:lnTo>
                      <a:lnTo>
                        <a:pt x="160" y="1194"/>
                      </a:lnTo>
                      <a:lnTo>
                        <a:pt x="94" y="1194"/>
                      </a:lnTo>
                      <a:lnTo>
                        <a:pt x="41" y="1201"/>
                      </a:lnTo>
                      <a:lnTo>
                        <a:pt x="13" y="1190"/>
                      </a:lnTo>
                      <a:lnTo>
                        <a:pt x="0" y="1153"/>
                      </a:lnTo>
                      <a:lnTo>
                        <a:pt x="41" y="1121"/>
                      </a:lnTo>
                      <a:lnTo>
                        <a:pt x="102" y="1013"/>
                      </a:lnTo>
                      <a:lnTo>
                        <a:pt x="160" y="904"/>
                      </a:lnTo>
                      <a:lnTo>
                        <a:pt x="236" y="791"/>
                      </a:lnTo>
                      <a:lnTo>
                        <a:pt x="275" y="699"/>
                      </a:lnTo>
                      <a:lnTo>
                        <a:pt x="333" y="579"/>
                      </a:lnTo>
                      <a:lnTo>
                        <a:pt x="341" y="514"/>
                      </a:lnTo>
                      <a:lnTo>
                        <a:pt x="306" y="429"/>
                      </a:lnTo>
                      <a:lnTo>
                        <a:pt x="227" y="345"/>
                      </a:lnTo>
                      <a:lnTo>
                        <a:pt x="155" y="241"/>
                      </a:lnTo>
                      <a:lnTo>
                        <a:pt x="80" y="156"/>
                      </a:lnTo>
                      <a:close/>
                    </a:path>
                  </a:pathLst>
                </a:custGeom>
                <a:solidFill>
                  <a:srgbClr val="000000"/>
                </a:solidFill>
                <a:ln w="9525">
                  <a:noFill/>
                  <a:round/>
                  <a:headEnd/>
                  <a:tailEnd/>
                </a:ln>
              </p:spPr>
              <p:txBody>
                <a:bodyPr/>
                <a:lstStyle/>
                <a:p>
                  <a:pPr>
                    <a:defRPr/>
                  </a:pPr>
                  <a:endParaRPr lang="en-US"/>
                </a:p>
              </p:txBody>
            </p:sp>
            <p:sp>
              <p:nvSpPr>
                <p:cNvPr id="64" name="Freeform 16"/>
                <p:cNvSpPr>
                  <a:spLocks/>
                </p:cNvSpPr>
                <p:nvPr/>
              </p:nvSpPr>
              <p:spPr bwMode="auto">
                <a:xfrm>
                  <a:off x="696" y="2999"/>
                  <a:ext cx="140" cy="349"/>
                </a:xfrm>
                <a:custGeom>
                  <a:avLst/>
                  <a:gdLst/>
                  <a:ahLst/>
                  <a:cxnLst>
                    <a:cxn ang="0">
                      <a:pos x="333" y="297"/>
                    </a:cxn>
                    <a:cxn ang="0">
                      <a:pos x="373" y="157"/>
                    </a:cxn>
                    <a:cxn ang="0">
                      <a:pos x="417" y="48"/>
                    </a:cxn>
                    <a:cxn ang="0">
                      <a:pos x="467" y="0"/>
                    </a:cxn>
                    <a:cxn ang="0">
                      <a:pos x="537" y="0"/>
                    </a:cxn>
                    <a:cxn ang="0">
                      <a:pos x="564" y="65"/>
                    </a:cxn>
                    <a:cxn ang="0">
                      <a:pos x="546" y="137"/>
                    </a:cxn>
                    <a:cxn ang="0">
                      <a:pos x="470" y="242"/>
                    </a:cxn>
                    <a:cxn ang="0">
                      <a:pos x="399" y="345"/>
                    </a:cxn>
                    <a:cxn ang="0">
                      <a:pos x="360" y="483"/>
                    </a:cxn>
                    <a:cxn ang="0">
                      <a:pos x="333" y="579"/>
                    </a:cxn>
                    <a:cxn ang="0">
                      <a:pos x="320" y="671"/>
                    </a:cxn>
                    <a:cxn ang="0">
                      <a:pos x="337" y="845"/>
                    </a:cxn>
                    <a:cxn ang="0">
                      <a:pos x="360" y="997"/>
                    </a:cxn>
                    <a:cxn ang="0">
                      <a:pos x="386" y="1106"/>
                    </a:cxn>
                    <a:cxn ang="0">
                      <a:pos x="404" y="1158"/>
                    </a:cxn>
                    <a:cxn ang="0">
                      <a:pos x="390" y="1215"/>
                    </a:cxn>
                    <a:cxn ang="0">
                      <a:pos x="360" y="1219"/>
                    </a:cxn>
                    <a:cxn ang="0">
                      <a:pos x="307" y="1219"/>
                    </a:cxn>
                    <a:cxn ang="0">
                      <a:pos x="204" y="1267"/>
                    </a:cxn>
                    <a:cxn ang="0">
                      <a:pos x="138" y="1311"/>
                    </a:cxn>
                    <a:cxn ang="0">
                      <a:pos x="106" y="1387"/>
                    </a:cxn>
                    <a:cxn ang="0">
                      <a:pos x="66" y="1395"/>
                    </a:cxn>
                    <a:cxn ang="0">
                      <a:pos x="13" y="1347"/>
                    </a:cxn>
                    <a:cxn ang="0">
                      <a:pos x="0" y="1299"/>
                    </a:cxn>
                    <a:cxn ang="0">
                      <a:pos x="70" y="1242"/>
                    </a:cxn>
                    <a:cxn ang="0">
                      <a:pos x="173" y="1202"/>
                    </a:cxn>
                    <a:cxn ang="0">
                      <a:pos x="252" y="1171"/>
                    </a:cxn>
                    <a:cxn ang="0">
                      <a:pos x="307" y="1146"/>
                    </a:cxn>
                    <a:cxn ang="0">
                      <a:pos x="324" y="1110"/>
                    </a:cxn>
                    <a:cxn ang="0">
                      <a:pos x="311" y="989"/>
                    </a:cxn>
                    <a:cxn ang="0">
                      <a:pos x="266" y="857"/>
                    </a:cxn>
                    <a:cxn ang="0">
                      <a:pos x="244" y="720"/>
                    </a:cxn>
                    <a:cxn ang="0">
                      <a:pos x="244" y="652"/>
                    </a:cxn>
                    <a:cxn ang="0">
                      <a:pos x="244" y="563"/>
                    </a:cxn>
                    <a:cxn ang="0">
                      <a:pos x="266" y="483"/>
                    </a:cxn>
                    <a:cxn ang="0">
                      <a:pos x="298" y="370"/>
                    </a:cxn>
                    <a:cxn ang="0">
                      <a:pos x="333" y="297"/>
                    </a:cxn>
                  </a:cxnLst>
                  <a:rect l="0" t="0" r="r" b="b"/>
                  <a:pathLst>
                    <a:path w="564" h="1395">
                      <a:moveTo>
                        <a:pt x="333" y="297"/>
                      </a:moveTo>
                      <a:lnTo>
                        <a:pt x="373" y="157"/>
                      </a:lnTo>
                      <a:lnTo>
                        <a:pt x="417" y="48"/>
                      </a:lnTo>
                      <a:lnTo>
                        <a:pt x="467" y="0"/>
                      </a:lnTo>
                      <a:lnTo>
                        <a:pt x="537" y="0"/>
                      </a:lnTo>
                      <a:lnTo>
                        <a:pt x="564" y="65"/>
                      </a:lnTo>
                      <a:lnTo>
                        <a:pt x="546" y="137"/>
                      </a:lnTo>
                      <a:lnTo>
                        <a:pt x="470" y="242"/>
                      </a:lnTo>
                      <a:lnTo>
                        <a:pt x="399" y="345"/>
                      </a:lnTo>
                      <a:lnTo>
                        <a:pt x="360" y="483"/>
                      </a:lnTo>
                      <a:lnTo>
                        <a:pt x="333" y="579"/>
                      </a:lnTo>
                      <a:lnTo>
                        <a:pt x="320" y="671"/>
                      </a:lnTo>
                      <a:lnTo>
                        <a:pt x="337" y="845"/>
                      </a:lnTo>
                      <a:lnTo>
                        <a:pt x="360" y="997"/>
                      </a:lnTo>
                      <a:lnTo>
                        <a:pt x="386" y="1106"/>
                      </a:lnTo>
                      <a:lnTo>
                        <a:pt x="404" y="1158"/>
                      </a:lnTo>
                      <a:lnTo>
                        <a:pt x="390" y="1215"/>
                      </a:lnTo>
                      <a:lnTo>
                        <a:pt x="360" y="1219"/>
                      </a:lnTo>
                      <a:lnTo>
                        <a:pt x="307" y="1219"/>
                      </a:lnTo>
                      <a:lnTo>
                        <a:pt x="204" y="1267"/>
                      </a:lnTo>
                      <a:lnTo>
                        <a:pt x="138" y="1311"/>
                      </a:lnTo>
                      <a:lnTo>
                        <a:pt x="106" y="1387"/>
                      </a:lnTo>
                      <a:lnTo>
                        <a:pt x="66" y="1395"/>
                      </a:lnTo>
                      <a:lnTo>
                        <a:pt x="13" y="1347"/>
                      </a:lnTo>
                      <a:lnTo>
                        <a:pt x="0" y="1299"/>
                      </a:lnTo>
                      <a:lnTo>
                        <a:pt x="70" y="1242"/>
                      </a:lnTo>
                      <a:lnTo>
                        <a:pt x="173" y="1202"/>
                      </a:lnTo>
                      <a:lnTo>
                        <a:pt x="252" y="1171"/>
                      </a:lnTo>
                      <a:lnTo>
                        <a:pt x="307" y="1146"/>
                      </a:lnTo>
                      <a:lnTo>
                        <a:pt x="324" y="1110"/>
                      </a:lnTo>
                      <a:lnTo>
                        <a:pt x="311" y="989"/>
                      </a:lnTo>
                      <a:lnTo>
                        <a:pt x="266" y="857"/>
                      </a:lnTo>
                      <a:lnTo>
                        <a:pt x="244" y="720"/>
                      </a:lnTo>
                      <a:lnTo>
                        <a:pt x="244" y="652"/>
                      </a:lnTo>
                      <a:lnTo>
                        <a:pt x="244" y="563"/>
                      </a:lnTo>
                      <a:lnTo>
                        <a:pt x="266" y="483"/>
                      </a:lnTo>
                      <a:lnTo>
                        <a:pt x="298" y="370"/>
                      </a:lnTo>
                      <a:lnTo>
                        <a:pt x="333" y="297"/>
                      </a:lnTo>
                      <a:close/>
                    </a:path>
                  </a:pathLst>
                </a:custGeom>
                <a:solidFill>
                  <a:srgbClr val="000000"/>
                </a:solidFill>
                <a:ln w="9525">
                  <a:noFill/>
                  <a:round/>
                  <a:headEnd/>
                  <a:tailEnd/>
                </a:ln>
              </p:spPr>
              <p:txBody>
                <a:bodyPr/>
                <a:lstStyle/>
                <a:p>
                  <a:pPr>
                    <a:defRPr/>
                  </a:pPr>
                  <a:endParaRPr lang="en-US"/>
                </a:p>
              </p:txBody>
            </p:sp>
          </p:grpSp>
          <p:grpSp>
            <p:nvGrpSpPr>
              <p:cNvPr id="6" name="Group 17"/>
              <p:cNvGrpSpPr>
                <a:grpSpLocks/>
              </p:cNvGrpSpPr>
              <p:nvPr/>
            </p:nvGrpSpPr>
            <p:grpSpPr bwMode="auto">
              <a:xfrm>
                <a:off x="481" y="2545"/>
                <a:ext cx="204" cy="510"/>
                <a:chOff x="481" y="2545"/>
                <a:chExt cx="204" cy="510"/>
              </a:xfrm>
            </p:grpSpPr>
            <p:sp>
              <p:nvSpPr>
                <p:cNvPr id="45" name="Freeform 18"/>
                <p:cNvSpPr>
                  <a:spLocks/>
                </p:cNvSpPr>
                <p:nvPr/>
              </p:nvSpPr>
              <p:spPr bwMode="auto">
                <a:xfrm>
                  <a:off x="525" y="2545"/>
                  <a:ext cx="160" cy="145"/>
                </a:xfrm>
                <a:custGeom>
                  <a:avLst/>
                  <a:gdLst/>
                  <a:ahLst/>
                  <a:cxnLst>
                    <a:cxn ang="0">
                      <a:pos x="314" y="500"/>
                    </a:cxn>
                    <a:cxn ang="0">
                      <a:pos x="345" y="528"/>
                    </a:cxn>
                    <a:cxn ang="0">
                      <a:pos x="399" y="560"/>
                    </a:cxn>
                    <a:cxn ang="0">
                      <a:pos x="469" y="581"/>
                    </a:cxn>
                    <a:cxn ang="0">
                      <a:pos x="527" y="581"/>
                    </a:cxn>
                    <a:cxn ang="0">
                      <a:pos x="575" y="560"/>
                    </a:cxn>
                    <a:cxn ang="0">
                      <a:pos x="620" y="528"/>
                    </a:cxn>
                    <a:cxn ang="0">
                      <a:pos x="646" y="493"/>
                    </a:cxn>
                    <a:cxn ang="0">
                      <a:pos x="646" y="439"/>
                    </a:cxn>
                    <a:cxn ang="0">
                      <a:pos x="642" y="395"/>
                    </a:cxn>
                    <a:cxn ang="0">
                      <a:pos x="629" y="356"/>
                    </a:cxn>
                    <a:cxn ang="0">
                      <a:pos x="588" y="320"/>
                    </a:cxn>
                    <a:cxn ang="0">
                      <a:pos x="553" y="295"/>
                    </a:cxn>
                    <a:cxn ang="0">
                      <a:pos x="500" y="284"/>
                    </a:cxn>
                    <a:cxn ang="0">
                      <a:pos x="474" y="280"/>
                    </a:cxn>
                    <a:cxn ang="0">
                      <a:pos x="522" y="255"/>
                    </a:cxn>
                    <a:cxn ang="0">
                      <a:pos x="562" y="203"/>
                    </a:cxn>
                    <a:cxn ang="0">
                      <a:pos x="572" y="175"/>
                    </a:cxn>
                    <a:cxn ang="0">
                      <a:pos x="572" y="127"/>
                    </a:cxn>
                    <a:cxn ang="0">
                      <a:pos x="562" y="92"/>
                    </a:cxn>
                    <a:cxn ang="0">
                      <a:pos x="522" y="59"/>
                    </a:cxn>
                    <a:cxn ang="0">
                      <a:pos x="487" y="23"/>
                    </a:cxn>
                    <a:cxn ang="0">
                      <a:pos x="425" y="11"/>
                    </a:cxn>
                    <a:cxn ang="0">
                      <a:pos x="380" y="3"/>
                    </a:cxn>
                    <a:cxn ang="0">
                      <a:pos x="341" y="0"/>
                    </a:cxn>
                    <a:cxn ang="0">
                      <a:pos x="279" y="27"/>
                    </a:cxn>
                    <a:cxn ang="0">
                      <a:pos x="248" y="59"/>
                    </a:cxn>
                    <a:cxn ang="0">
                      <a:pos x="231" y="99"/>
                    </a:cxn>
                    <a:cxn ang="0">
                      <a:pos x="222" y="147"/>
                    </a:cxn>
                    <a:cxn ang="0">
                      <a:pos x="222" y="188"/>
                    </a:cxn>
                    <a:cxn ang="0">
                      <a:pos x="244" y="207"/>
                    </a:cxn>
                    <a:cxn ang="0">
                      <a:pos x="257" y="232"/>
                    </a:cxn>
                    <a:cxn ang="0">
                      <a:pos x="200" y="219"/>
                    </a:cxn>
                    <a:cxn ang="0">
                      <a:pos x="134" y="215"/>
                    </a:cxn>
                    <a:cxn ang="0">
                      <a:pos x="75" y="244"/>
                    </a:cxn>
                    <a:cxn ang="0">
                      <a:pos x="40" y="268"/>
                    </a:cxn>
                    <a:cxn ang="0">
                      <a:pos x="14" y="299"/>
                    </a:cxn>
                    <a:cxn ang="0">
                      <a:pos x="5" y="324"/>
                    </a:cxn>
                    <a:cxn ang="0">
                      <a:pos x="0" y="360"/>
                    </a:cxn>
                    <a:cxn ang="0">
                      <a:pos x="5" y="395"/>
                    </a:cxn>
                    <a:cxn ang="0">
                      <a:pos x="18" y="436"/>
                    </a:cxn>
                    <a:cxn ang="0">
                      <a:pos x="49" y="468"/>
                    </a:cxn>
                    <a:cxn ang="0">
                      <a:pos x="84" y="487"/>
                    </a:cxn>
                    <a:cxn ang="0">
                      <a:pos x="147" y="504"/>
                    </a:cxn>
                    <a:cxn ang="0">
                      <a:pos x="178" y="512"/>
                    </a:cxn>
                    <a:cxn ang="0">
                      <a:pos x="217" y="508"/>
                    </a:cxn>
                    <a:cxn ang="0">
                      <a:pos x="244" y="500"/>
                    </a:cxn>
                    <a:cxn ang="0">
                      <a:pos x="261" y="496"/>
                    </a:cxn>
                    <a:cxn ang="0">
                      <a:pos x="314" y="500"/>
                    </a:cxn>
                  </a:cxnLst>
                  <a:rect l="0" t="0" r="r" b="b"/>
                  <a:pathLst>
                    <a:path w="646" h="581">
                      <a:moveTo>
                        <a:pt x="314" y="500"/>
                      </a:moveTo>
                      <a:lnTo>
                        <a:pt x="345" y="528"/>
                      </a:lnTo>
                      <a:lnTo>
                        <a:pt x="399" y="560"/>
                      </a:lnTo>
                      <a:lnTo>
                        <a:pt x="469" y="581"/>
                      </a:lnTo>
                      <a:lnTo>
                        <a:pt x="527" y="581"/>
                      </a:lnTo>
                      <a:lnTo>
                        <a:pt x="575" y="560"/>
                      </a:lnTo>
                      <a:lnTo>
                        <a:pt x="620" y="528"/>
                      </a:lnTo>
                      <a:lnTo>
                        <a:pt x="646" y="493"/>
                      </a:lnTo>
                      <a:lnTo>
                        <a:pt x="646" y="439"/>
                      </a:lnTo>
                      <a:lnTo>
                        <a:pt x="642" y="395"/>
                      </a:lnTo>
                      <a:lnTo>
                        <a:pt x="629" y="356"/>
                      </a:lnTo>
                      <a:lnTo>
                        <a:pt x="588" y="320"/>
                      </a:lnTo>
                      <a:lnTo>
                        <a:pt x="553" y="295"/>
                      </a:lnTo>
                      <a:lnTo>
                        <a:pt x="500" y="284"/>
                      </a:lnTo>
                      <a:lnTo>
                        <a:pt x="474" y="280"/>
                      </a:lnTo>
                      <a:lnTo>
                        <a:pt x="522" y="255"/>
                      </a:lnTo>
                      <a:lnTo>
                        <a:pt x="562" y="203"/>
                      </a:lnTo>
                      <a:lnTo>
                        <a:pt x="572" y="175"/>
                      </a:lnTo>
                      <a:lnTo>
                        <a:pt x="572" y="127"/>
                      </a:lnTo>
                      <a:lnTo>
                        <a:pt x="562" y="92"/>
                      </a:lnTo>
                      <a:lnTo>
                        <a:pt x="522" y="59"/>
                      </a:lnTo>
                      <a:lnTo>
                        <a:pt x="487" y="23"/>
                      </a:lnTo>
                      <a:lnTo>
                        <a:pt x="425" y="11"/>
                      </a:lnTo>
                      <a:lnTo>
                        <a:pt x="380" y="3"/>
                      </a:lnTo>
                      <a:lnTo>
                        <a:pt x="341" y="0"/>
                      </a:lnTo>
                      <a:lnTo>
                        <a:pt x="279" y="27"/>
                      </a:lnTo>
                      <a:lnTo>
                        <a:pt x="248" y="59"/>
                      </a:lnTo>
                      <a:lnTo>
                        <a:pt x="231" y="99"/>
                      </a:lnTo>
                      <a:lnTo>
                        <a:pt x="222" y="147"/>
                      </a:lnTo>
                      <a:lnTo>
                        <a:pt x="222" y="188"/>
                      </a:lnTo>
                      <a:lnTo>
                        <a:pt x="244" y="207"/>
                      </a:lnTo>
                      <a:lnTo>
                        <a:pt x="257" y="232"/>
                      </a:lnTo>
                      <a:lnTo>
                        <a:pt x="200" y="219"/>
                      </a:lnTo>
                      <a:lnTo>
                        <a:pt x="134" y="215"/>
                      </a:lnTo>
                      <a:lnTo>
                        <a:pt x="75" y="244"/>
                      </a:lnTo>
                      <a:lnTo>
                        <a:pt x="40" y="268"/>
                      </a:lnTo>
                      <a:lnTo>
                        <a:pt x="14" y="299"/>
                      </a:lnTo>
                      <a:lnTo>
                        <a:pt x="5" y="324"/>
                      </a:lnTo>
                      <a:lnTo>
                        <a:pt x="0" y="360"/>
                      </a:lnTo>
                      <a:lnTo>
                        <a:pt x="5" y="395"/>
                      </a:lnTo>
                      <a:lnTo>
                        <a:pt x="18" y="436"/>
                      </a:lnTo>
                      <a:lnTo>
                        <a:pt x="49" y="468"/>
                      </a:lnTo>
                      <a:lnTo>
                        <a:pt x="84" y="487"/>
                      </a:lnTo>
                      <a:lnTo>
                        <a:pt x="147" y="504"/>
                      </a:lnTo>
                      <a:lnTo>
                        <a:pt x="178" y="512"/>
                      </a:lnTo>
                      <a:lnTo>
                        <a:pt x="217" y="508"/>
                      </a:lnTo>
                      <a:lnTo>
                        <a:pt x="244" y="500"/>
                      </a:lnTo>
                      <a:lnTo>
                        <a:pt x="261" y="496"/>
                      </a:lnTo>
                      <a:lnTo>
                        <a:pt x="314" y="500"/>
                      </a:lnTo>
                      <a:close/>
                    </a:path>
                  </a:pathLst>
                </a:custGeom>
                <a:solidFill>
                  <a:srgbClr val="CC9900"/>
                </a:solidFill>
                <a:ln w="9525">
                  <a:noFill/>
                  <a:round/>
                  <a:headEnd/>
                  <a:tailEnd/>
                </a:ln>
              </p:spPr>
              <p:txBody>
                <a:bodyPr/>
                <a:lstStyle/>
                <a:p>
                  <a:pPr>
                    <a:defRPr/>
                  </a:pPr>
                  <a:endParaRPr lang="en-US"/>
                </a:p>
              </p:txBody>
            </p:sp>
            <p:sp>
              <p:nvSpPr>
                <p:cNvPr id="46" name="Freeform 19"/>
                <p:cNvSpPr>
                  <a:spLocks/>
                </p:cNvSpPr>
                <p:nvPr/>
              </p:nvSpPr>
              <p:spPr bwMode="auto">
                <a:xfrm>
                  <a:off x="516" y="2548"/>
                  <a:ext cx="161" cy="145"/>
                </a:xfrm>
                <a:custGeom>
                  <a:avLst/>
                  <a:gdLst/>
                  <a:ahLst/>
                  <a:cxnLst>
                    <a:cxn ang="0">
                      <a:pos x="313" y="502"/>
                    </a:cxn>
                    <a:cxn ang="0">
                      <a:pos x="348" y="525"/>
                    </a:cxn>
                    <a:cxn ang="0">
                      <a:pos x="397" y="558"/>
                    </a:cxn>
                    <a:cxn ang="0">
                      <a:pos x="468" y="577"/>
                    </a:cxn>
                    <a:cxn ang="0">
                      <a:pos x="530" y="577"/>
                    </a:cxn>
                    <a:cxn ang="0">
                      <a:pos x="574" y="561"/>
                    </a:cxn>
                    <a:cxn ang="0">
                      <a:pos x="622" y="525"/>
                    </a:cxn>
                    <a:cxn ang="0">
                      <a:pos x="646" y="490"/>
                    </a:cxn>
                    <a:cxn ang="0">
                      <a:pos x="646" y="441"/>
                    </a:cxn>
                    <a:cxn ang="0">
                      <a:pos x="646" y="393"/>
                    </a:cxn>
                    <a:cxn ang="0">
                      <a:pos x="628" y="353"/>
                    </a:cxn>
                    <a:cxn ang="0">
                      <a:pos x="587" y="321"/>
                    </a:cxn>
                    <a:cxn ang="0">
                      <a:pos x="552" y="293"/>
                    </a:cxn>
                    <a:cxn ang="0">
                      <a:pos x="499" y="285"/>
                    </a:cxn>
                    <a:cxn ang="0">
                      <a:pos x="477" y="277"/>
                    </a:cxn>
                    <a:cxn ang="0">
                      <a:pos x="521" y="257"/>
                    </a:cxn>
                    <a:cxn ang="0">
                      <a:pos x="565" y="201"/>
                    </a:cxn>
                    <a:cxn ang="0">
                      <a:pos x="570" y="176"/>
                    </a:cxn>
                    <a:cxn ang="0">
                      <a:pos x="570" y="124"/>
                    </a:cxn>
                    <a:cxn ang="0">
                      <a:pos x="561" y="93"/>
                    </a:cxn>
                    <a:cxn ang="0">
                      <a:pos x="521" y="57"/>
                    </a:cxn>
                    <a:cxn ang="0">
                      <a:pos x="486" y="24"/>
                    </a:cxn>
                    <a:cxn ang="0">
                      <a:pos x="423" y="9"/>
                    </a:cxn>
                    <a:cxn ang="0">
                      <a:pos x="384" y="0"/>
                    </a:cxn>
                    <a:cxn ang="0">
                      <a:pos x="340" y="0"/>
                    </a:cxn>
                    <a:cxn ang="0">
                      <a:pos x="278" y="28"/>
                    </a:cxn>
                    <a:cxn ang="0">
                      <a:pos x="247" y="57"/>
                    </a:cxn>
                    <a:cxn ang="0">
                      <a:pos x="234" y="101"/>
                    </a:cxn>
                    <a:cxn ang="0">
                      <a:pos x="221" y="145"/>
                    </a:cxn>
                    <a:cxn ang="0">
                      <a:pos x="221" y="189"/>
                    </a:cxn>
                    <a:cxn ang="0">
                      <a:pos x="243" y="205"/>
                    </a:cxn>
                    <a:cxn ang="0">
                      <a:pos x="256" y="233"/>
                    </a:cxn>
                    <a:cxn ang="0">
                      <a:pos x="199" y="220"/>
                    </a:cxn>
                    <a:cxn ang="0">
                      <a:pos x="132" y="216"/>
                    </a:cxn>
                    <a:cxn ang="0">
                      <a:pos x="74" y="241"/>
                    </a:cxn>
                    <a:cxn ang="0">
                      <a:pos x="39" y="264"/>
                    </a:cxn>
                    <a:cxn ang="0">
                      <a:pos x="13" y="297"/>
                    </a:cxn>
                    <a:cxn ang="0">
                      <a:pos x="8" y="325"/>
                    </a:cxn>
                    <a:cxn ang="0">
                      <a:pos x="0" y="362"/>
                    </a:cxn>
                    <a:cxn ang="0">
                      <a:pos x="4" y="393"/>
                    </a:cxn>
                    <a:cxn ang="0">
                      <a:pos x="17" y="433"/>
                    </a:cxn>
                    <a:cxn ang="0">
                      <a:pos x="48" y="465"/>
                    </a:cxn>
                    <a:cxn ang="0">
                      <a:pos x="83" y="485"/>
                    </a:cxn>
                    <a:cxn ang="0">
                      <a:pos x="149" y="506"/>
                    </a:cxn>
                    <a:cxn ang="0">
                      <a:pos x="177" y="513"/>
                    </a:cxn>
                    <a:cxn ang="0">
                      <a:pos x="216" y="510"/>
                    </a:cxn>
                    <a:cxn ang="0">
                      <a:pos x="247" y="498"/>
                    </a:cxn>
                    <a:cxn ang="0">
                      <a:pos x="260" y="494"/>
                    </a:cxn>
                    <a:cxn ang="0">
                      <a:pos x="313" y="502"/>
                    </a:cxn>
                  </a:cxnLst>
                  <a:rect l="0" t="0" r="r" b="b"/>
                  <a:pathLst>
                    <a:path w="646" h="577">
                      <a:moveTo>
                        <a:pt x="313" y="502"/>
                      </a:moveTo>
                      <a:lnTo>
                        <a:pt x="348" y="525"/>
                      </a:lnTo>
                      <a:lnTo>
                        <a:pt x="397" y="558"/>
                      </a:lnTo>
                      <a:lnTo>
                        <a:pt x="468" y="577"/>
                      </a:lnTo>
                      <a:lnTo>
                        <a:pt x="530" y="577"/>
                      </a:lnTo>
                      <a:lnTo>
                        <a:pt x="574" y="561"/>
                      </a:lnTo>
                      <a:lnTo>
                        <a:pt x="622" y="525"/>
                      </a:lnTo>
                      <a:lnTo>
                        <a:pt x="646" y="490"/>
                      </a:lnTo>
                      <a:lnTo>
                        <a:pt x="646" y="441"/>
                      </a:lnTo>
                      <a:lnTo>
                        <a:pt x="646" y="393"/>
                      </a:lnTo>
                      <a:lnTo>
                        <a:pt x="628" y="353"/>
                      </a:lnTo>
                      <a:lnTo>
                        <a:pt x="587" y="321"/>
                      </a:lnTo>
                      <a:lnTo>
                        <a:pt x="552" y="293"/>
                      </a:lnTo>
                      <a:lnTo>
                        <a:pt x="499" y="285"/>
                      </a:lnTo>
                      <a:lnTo>
                        <a:pt x="477" y="277"/>
                      </a:lnTo>
                      <a:lnTo>
                        <a:pt x="521" y="257"/>
                      </a:lnTo>
                      <a:lnTo>
                        <a:pt x="565" y="201"/>
                      </a:lnTo>
                      <a:lnTo>
                        <a:pt x="570" y="176"/>
                      </a:lnTo>
                      <a:lnTo>
                        <a:pt x="570" y="124"/>
                      </a:lnTo>
                      <a:lnTo>
                        <a:pt x="561" y="93"/>
                      </a:lnTo>
                      <a:lnTo>
                        <a:pt x="521" y="57"/>
                      </a:lnTo>
                      <a:lnTo>
                        <a:pt x="486" y="24"/>
                      </a:lnTo>
                      <a:lnTo>
                        <a:pt x="423" y="9"/>
                      </a:lnTo>
                      <a:lnTo>
                        <a:pt x="384" y="0"/>
                      </a:lnTo>
                      <a:lnTo>
                        <a:pt x="340" y="0"/>
                      </a:lnTo>
                      <a:lnTo>
                        <a:pt x="278" y="28"/>
                      </a:lnTo>
                      <a:lnTo>
                        <a:pt x="247" y="57"/>
                      </a:lnTo>
                      <a:lnTo>
                        <a:pt x="234" y="101"/>
                      </a:lnTo>
                      <a:lnTo>
                        <a:pt x="221" y="145"/>
                      </a:lnTo>
                      <a:lnTo>
                        <a:pt x="221" y="189"/>
                      </a:lnTo>
                      <a:lnTo>
                        <a:pt x="243" y="205"/>
                      </a:lnTo>
                      <a:lnTo>
                        <a:pt x="256" y="233"/>
                      </a:lnTo>
                      <a:lnTo>
                        <a:pt x="199" y="220"/>
                      </a:lnTo>
                      <a:lnTo>
                        <a:pt x="132" y="216"/>
                      </a:lnTo>
                      <a:lnTo>
                        <a:pt x="74" y="241"/>
                      </a:lnTo>
                      <a:lnTo>
                        <a:pt x="39" y="264"/>
                      </a:lnTo>
                      <a:lnTo>
                        <a:pt x="13" y="297"/>
                      </a:lnTo>
                      <a:lnTo>
                        <a:pt x="8" y="325"/>
                      </a:lnTo>
                      <a:lnTo>
                        <a:pt x="0" y="362"/>
                      </a:lnTo>
                      <a:lnTo>
                        <a:pt x="4" y="393"/>
                      </a:lnTo>
                      <a:lnTo>
                        <a:pt x="17" y="433"/>
                      </a:lnTo>
                      <a:lnTo>
                        <a:pt x="48" y="465"/>
                      </a:lnTo>
                      <a:lnTo>
                        <a:pt x="83" y="485"/>
                      </a:lnTo>
                      <a:lnTo>
                        <a:pt x="149" y="506"/>
                      </a:lnTo>
                      <a:lnTo>
                        <a:pt x="177" y="513"/>
                      </a:lnTo>
                      <a:lnTo>
                        <a:pt x="216" y="510"/>
                      </a:lnTo>
                      <a:lnTo>
                        <a:pt x="247" y="498"/>
                      </a:lnTo>
                      <a:lnTo>
                        <a:pt x="260" y="494"/>
                      </a:lnTo>
                      <a:lnTo>
                        <a:pt x="313" y="502"/>
                      </a:lnTo>
                      <a:close/>
                    </a:path>
                  </a:pathLst>
                </a:custGeom>
                <a:solidFill>
                  <a:srgbClr val="FFCC66"/>
                </a:solidFill>
                <a:ln w="9525">
                  <a:noFill/>
                  <a:round/>
                  <a:headEnd/>
                  <a:tailEnd/>
                </a:ln>
              </p:spPr>
              <p:txBody>
                <a:bodyPr/>
                <a:lstStyle/>
                <a:p>
                  <a:pPr>
                    <a:defRPr/>
                  </a:pPr>
                  <a:endParaRPr lang="en-US"/>
                </a:p>
              </p:txBody>
            </p:sp>
            <p:sp>
              <p:nvSpPr>
                <p:cNvPr id="47" name="Freeform 20"/>
                <p:cNvSpPr>
                  <a:spLocks/>
                </p:cNvSpPr>
                <p:nvPr/>
              </p:nvSpPr>
              <p:spPr bwMode="auto">
                <a:xfrm>
                  <a:off x="481" y="2650"/>
                  <a:ext cx="119" cy="405"/>
                </a:xfrm>
                <a:custGeom>
                  <a:avLst/>
                  <a:gdLst/>
                  <a:ahLst/>
                  <a:cxnLst>
                    <a:cxn ang="0">
                      <a:pos x="441" y="1"/>
                    </a:cxn>
                    <a:cxn ang="0">
                      <a:pos x="432" y="0"/>
                    </a:cxn>
                    <a:cxn ang="0">
                      <a:pos x="424" y="0"/>
                    </a:cxn>
                    <a:cxn ang="0">
                      <a:pos x="416" y="1"/>
                    </a:cxn>
                    <a:cxn ang="0">
                      <a:pos x="409" y="5"/>
                    </a:cxn>
                    <a:cxn ang="0">
                      <a:pos x="401" y="10"/>
                    </a:cxn>
                    <a:cxn ang="0">
                      <a:pos x="394" y="15"/>
                    </a:cxn>
                    <a:cxn ang="0">
                      <a:pos x="388" y="22"/>
                    </a:cxn>
                    <a:cxn ang="0">
                      <a:pos x="385" y="28"/>
                    </a:cxn>
                    <a:cxn ang="0">
                      <a:pos x="381" y="37"/>
                    </a:cxn>
                    <a:cxn ang="0">
                      <a:pos x="2" y="1556"/>
                    </a:cxn>
                    <a:cxn ang="0">
                      <a:pos x="2" y="1565"/>
                    </a:cxn>
                    <a:cxn ang="0">
                      <a:pos x="0" y="1573"/>
                    </a:cxn>
                    <a:cxn ang="0">
                      <a:pos x="3" y="1582"/>
                    </a:cxn>
                    <a:cxn ang="0">
                      <a:pos x="6" y="1589"/>
                    </a:cxn>
                    <a:cxn ang="0">
                      <a:pos x="11" y="1597"/>
                    </a:cxn>
                    <a:cxn ang="0">
                      <a:pos x="16" y="1603"/>
                    </a:cxn>
                    <a:cxn ang="0">
                      <a:pos x="22" y="1610"/>
                    </a:cxn>
                    <a:cxn ang="0">
                      <a:pos x="29" y="1612"/>
                    </a:cxn>
                    <a:cxn ang="0">
                      <a:pos x="38" y="1616"/>
                    </a:cxn>
                    <a:cxn ang="0">
                      <a:pos x="38" y="1616"/>
                    </a:cxn>
                    <a:cxn ang="0">
                      <a:pos x="47" y="1617"/>
                    </a:cxn>
                    <a:cxn ang="0">
                      <a:pos x="55" y="1617"/>
                    </a:cxn>
                    <a:cxn ang="0">
                      <a:pos x="64" y="1616"/>
                    </a:cxn>
                    <a:cxn ang="0">
                      <a:pos x="71" y="1612"/>
                    </a:cxn>
                    <a:cxn ang="0">
                      <a:pos x="78" y="1607"/>
                    </a:cxn>
                    <a:cxn ang="0">
                      <a:pos x="86" y="1602"/>
                    </a:cxn>
                    <a:cxn ang="0">
                      <a:pos x="91" y="1595"/>
                    </a:cxn>
                    <a:cxn ang="0">
                      <a:pos x="94" y="1589"/>
                    </a:cxn>
                    <a:cxn ang="0">
                      <a:pos x="98" y="1580"/>
                    </a:cxn>
                    <a:cxn ang="0">
                      <a:pos x="477" y="61"/>
                    </a:cxn>
                    <a:cxn ang="0">
                      <a:pos x="479" y="51"/>
                    </a:cxn>
                    <a:cxn ang="0">
                      <a:pos x="479" y="44"/>
                    </a:cxn>
                    <a:cxn ang="0">
                      <a:pos x="477" y="36"/>
                    </a:cxn>
                    <a:cxn ang="0">
                      <a:pos x="473" y="28"/>
                    </a:cxn>
                    <a:cxn ang="0">
                      <a:pos x="468" y="20"/>
                    </a:cxn>
                    <a:cxn ang="0">
                      <a:pos x="464" y="14"/>
                    </a:cxn>
                    <a:cxn ang="0">
                      <a:pos x="457" y="7"/>
                    </a:cxn>
                    <a:cxn ang="0">
                      <a:pos x="450" y="5"/>
                    </a:cxn>
                    <a:cxn ang="0">
                      <a:pos x="441" y="1"/>
                    </a:cxn>
                  </a:cxnLst>
                  <a:rect l="0" t="0" r="r" b="b"/>
                  <a:pathLst>
                    <a:path w="479" h="1617">
                      <a:moveTo>
                        <a:pt x="441" y="1"/>
                      </a:moveTo>
                      <a:lnTo>
                        <a:pt x="432" y="0"/>
                      </a:lnTo>
                      <a:lnTo>
                        <a:pt x="424" y="0"/>
                      </a:lnTo>
                      <a:lnTo>
                        <a:pt x="416" y="1"/>
                      </a:lnTo>
                      <a:lnTo>
                        <a:pt x="409" y="5"/>
                      </a:lnTo>
                      <a:lnTo>
                        <a:pt x="401" y="10"/>
                      </a:lnTo>
                      <a:lnTo>
                        <a:pt x="394" y="15"/>
                      </a:lnTo>
                      <a:lnTo>
                        <a:pt x="388" y="22"/>
                      </a:lnTo>
                      <a:lnTo>
                        <a:pt x="385" y="28"/>
                      </a:lnTo>
                      <a:lnTo>
                        <a:pt x="381" y="37"/>
                      </a:lnTo>
                      <a:lnTo>
                        <a:pt x="2" y="1556"/>
                      </a:lnTo>
                      <a:lnTo>
                        <a:pt x="2" y="1565"/>
                      </a:lnTo>
                      <a:lnTo>
                        <a:pt x="0" y="1573"/>
                      </a:lnTo>
                      <a:lnTo>
                        <a:pt x="3" y="1582"/>
                      </a:lnTo>
                      <a:lnTo>
                        <a:pt x="6" y="1589"/>
                      </a:lnTo>
                      <a:lnTo>
                        <a:pt x="11" y="1597"/>
                      </a:lnTo>
                      <a:lnTo>
                        <a:pt x="16" y="1603"/>
                      </a:lnTo>
                      <a:lnTo>
                        <a:pt x="22" y="1610"/>
                      </a:lnTo>
                      <a:lnTo>
                        <a:pt x="29" y="1612"/>
                      </a:lnTo>
                      <a:lnTo>
                        <a:pt x="38" y="1616"/>
                      </a:lnTo>
                      <a:lnTo>
                        <a:pt x="38" y="1616"/>
                      </a:lnTo>
                      <a:lnTo>
                        <a:pt x="47" y="1617"/>
                      </a:lnTo>
                      <a:lnTo>
                        <a:pt x="55" y="1617"/>
                      </a:lnTo>
                      <a:lnTo>
                        <a:pt x="64" y="1616"/>
                      </a:lnTo>
                      <a:lnTo>
                        <a:pt x="71" y="1612"/>
                      </a:lnTo>
                      <a:lnTo>
                        <a:pt x="78" y="1607"/>
                      </a:lnTo>
                      <a:lnTo>
                        <a:pt x="86" y="1602"/>
                      </a:lnTo>
                      <a:lnTo>
                        <a:pt x="91" y="1595"/>
                      </a:lnTo>
                      <a:lnTo>
                        <a:pt x="94" y="1589"/>
                      </a:lnTo>
                      <a:lnTo>
                        <a:pt x="98" y="1580"/>
                      </a:lnTo>
                      <a:lnTo>
                        <a:pt x="477" y="61"/>
                      </a:lnTo>
                      <a:lnTo>
                        <a:pt x="479" y="51"/>
                      </a:lnTo>
                      <a:lnTo>
                        <a:pt x="479" y="44"/>
                      </a:lnTo>
                      <a:lnTo>
                        <a:pt x="477" y="36"/>
                      </a:lnTo>
                      <a:lnTo>
                        <a:pt x="473" y="28"/>
                      </a:lnTo>
                      <a:lnTo>
                        <a:pt x="468" y="20"/>
                      </a:lnTo>
                      <a:lnTo>
                        <a:pt x="464" y="14"/>
                      </a:lnTo>
                      <a:lnTo>
                        <a:pt x="457" y="7"/>
                      </a:lnTo>
                      <a:lnTo>
                        <a:pt x="450" y="5"/>
                      </a:lnTo>
                      <a:lnTo>
                        <a:pt x="441" y="1"/>
                      </a:lnTo>
                      <a:close/>
                    </a:path>
                  </a:pathLst>
                </a:custGeom>
                <a:solidFill>
                  <a:srgbClr val="FFCC66"/>
                </a:solidFill>
                <a:ln w="9525">
                  <a:noFill/>
                  <a:round/>
                  <a:headEnd/>
                  <a:tailEnd/>
                </a:ln>
              </p:spPr>
              <p:txBody>
                <a:bodyPr/>
                <a:lstStyle/>
                <a:p>
                  <a:pPr>
                    <a:defRPr/>
                  </a:pPr>
                  <a:endParaRPr lang="en-US"/>
                </a:p>
              </p:txBody>
            </p:sp>
            <p:sp>
              <p:nvSpPr>
                <p:cNvPr id="48" name="Freeform 21"/>
                <p:cNvSpPr>
                  <a:spLocks/>
                </p:cNvSpPr>
                <p:nvPr/>
              </p:nvSpPr>
              <p:spPr bwMode="auto">
                <a:xfrm>
                  <a:off x="599" y="2569"/>
                  <a:ext cx="35" cy="31"/>
                </a:xfrm>
                <a:custGeom>
                  <a:avLst/>
                  <a:gdLst/>
                  <a:ahLst/>
                  <a:cxnLst>
                    <a:cxn ang="0">
                      <a:pos x="142" y="79"/>
                    </a:cxn>
                    <a:cxn ang="0">
                      <a:pos x="143" y="69"/>
                    </a:cxn>
                    <a:cxn ang="0">
                      <a:pos x="143" y="57"/>
                    </a:cxn>
                    <a:cxn ang="0">
                      <a:pos x="139" y="47"/>
                    </a:cxn>
                    <a:cxn ang="0">
                      <a:pos x="136" y="37"/>
                    </a:cxn>
                    <a:cxn ang="0">
                      <a:pos x="129" y="27"/>
                    </a:cxn>
                    <a:cxn ang="0">
                      <a:pos x="120" y="18"/>
                    </a:cxn>
                    <a:cxn ang="0">
                      <a:pos x="110" y="12"/>
                    </a:cxn>
                    <a:cxn ang="0">
                      <a:pos x="99" y="7"/>
                    </a:cxn>
                    <a:cxn ang="0">
                      <a:pos x="86" y="1"/>
                    </a:cxn>
                    <a:cxn ang="0">
                      <a:pos x="73" y="0"/>
                    </a:cxn>
                    <a:cxn ang="0">
                      <a:pos x="61" y="0"/>
                    </a:cxn>
                    <a:cxn ang="0">
                      <a:pos x="50" y="0"/>
                    </a:cxn>
                    <a:cxn ang="0">
                      <a:pos x="38" y="4"/>
                    </a:cxn>
                    <a:cxn ang="0">
                      <a:pos x="28" y="9"/>
                    </a:cxn>
                    <a:cxn ang="0">
                      <a:pos x="19" y="17"/>
                    </a:cxn>
                    <a:cxn ang="0">
                      <a:pos x="9" y="25"/>
                    </a:cxn>
                    <a:cxn ang="0">
                      <a:pos x="6" y="34"/>
                    </a:cxn>
                    <a:cxn ang="0">
                      <a:pos x="2" y="43"/>
                    </a:cxn>
                    <a:cxn ang="0">
                      <a:pos x="0" y="53"/>
                    </a:cxn>
                    <a:cxn ang="0">
                      <a:pos x="0" y="65"/>
                    </a:cxn>
                    <a:cxn ang="0">
                      <a:pos x="4" y="75"/>
                    </a:cxn>
                    <a:cxn ang="0">
                      <a:pos x="8" y="86"/>
                    </a:cxn>
                    <a:cxn ang="0">
                      <a:pos x="15" y="95"/>
                    </a:cxn>
                    <a:cxn ang="0">
                      <a:pos x="24" y="104"/>
                    </a:cxn>
                    <a:cxn ang="0">
                      <a:pos x="34" y="110"/>
                    </a:cxn>
                    <a:cxn ang="0">
                      <a:pos x="45" y="116"/>
                    </a:cxn>
                    <a:cxn ang="0">
                      <a:pos x="58" y="121"/>
                    </a:cxn>
                    <a:cxn ang="0">
                      <a:pos x="71" y="122"/>
                    </a:cxn>
                    <a:cxn ang="0">
                      <a:pos x="82" y="122"/>
                    </a:cxn>
                    <a:cxn ang="0">
                      <a:pos x="94" y="122"/>
                    </a:cxn>
                    <a:cxn ang="0">
                      <a:pos x="106" y="118"/>
                    </a:cxn>
                    <a:cxn ang="0">
                      <a:pos x="116" y="113"/>
                    </a:cxn>
                    <a:cxn ang="0">
                      <a:pos x="125" y="105"/>
                    </a:cxn>
                    <a:cxn ang="0">
                      <a:pos x="134" y="97"/>
                    </a:cxn>
                    <a:cxn ang="0">
                      <a:pos x="138" y="88"/>
                    </a:cxn>
                    <a:cxn ang="0">
                      <a:pos x="142" y="79"/>
                    </a:cxn>
                  </a:cxnLst>
                  <a:rect l="0" t="0" r="r" b="b"/>
                  <a:pathLst>
                    <a:path w="143" h="122">
                      <a:moveTo>
                        <a:pt x="142" y="79"/>
                      </a:moveTo>
                      <a:lnTo>
                        <a:pt x="143" y="69"/>
                      </a:lnTo>
                      <a:lnTo>
                        <a:pt x="143" y="57"/>
                      </a:lnTo>
                      <a:lnTo>
                        <a:pt x="139" y="47"/>
                      </a:lnTo>
                      <a:lnTo>
                        <a:pt x="136" y="37"/>
                      </a:lnTo>
                      <a:lnTo>
                        <a:pt x="129" y="27"/>
                      </a:lnTo>
                      <a:lnTo>
                        <a:pt x="120" y="18"/>
                      </a:lnTo>
                      <a:lnTo>
                        <a:pt x="110" y="12"/>
                      </a:lnTo>
                      <a:lnTo>
                        <a:pt x="99" y="7"/>
                      </a:lnTo>
                      <a:lnTo>
                        <a:pt x="86" y="1"/>
                      </a:lnTo>
                      <a:lnTo>
                        <a:pt x="73" y="0"/>
                      </a:lnTo>
                      <a:lnTo>
                        <a:pt x="61" y="0"/>
                      </a:lnTo>
                      <a:lnTo>
                        <a:pt x="50" y="0"/>
                      </a:lnTo>
                      <a:lnTo>
                        <a:pt x="38" y="4"/>
                      </a:lnTo>
                      <a:lnTo>
                        <a:pt x="28" y="9"/>
                      </a:lnTo>
                      <a:lnTo>
                        <a:pt x="19" y="17"/>
                      </a:lnTo>
                      <a:lnTo>
                        <a:pt x="9" y="25"/>
                      </a:lnTo>
                      <a:lnTo>
                        <a:pt x="6" y="34"/>
                      </a:lnTo>
                      <a:lnTo>
                        <a:pt x="2" y="43"/>
                      </a:lnTo>
                      <a:lnTo>
                        <a:pt x="0" y="53"/>
                      </a:lnTo>
                      <a:lnTo>
                        <a:pt x="0" y="65"/>
                      </a:lnTo>
                      <a:lnTo>
                        <a:pt x="4" y="75"/>
                      </a:lnTo>
                      <a:lnTo>
                        <a:pt x="8" y="86"/>
                      </a:lnTo>
                      <a:lnTo>
                        <a:pt x="15" y="95"/>
                      </a:lnTo>
                      <a:lnTo>
                        <a:pt x="24" y="104"/>
                      </a:lnTo>
                      <a:lnTo>
                        <a:pt x="34" y="110"/>
                      </a:lnTo>
                      <a:lnTo>
                        <a:pt x="45" y="116"/>
                      </a:lnTo>
                      <a:lnTo>
                        <a:pt x="58" y="121"/>
                      </a:lnTo>
                      <a:lnTo>
                        <a:pt x="71" y="122"/>
                      </a:lnTo>
                      <a:lnTo>
                        <a:pt x="82" y="122"/>
                      </a:lnTo>
                      <a:lnTo>
                        <a:pt x="94" y="122"/>
                      </a:lnTo>
                      <a:lnTo>
                        <a:pt x="106" y="118"/>
                      </a:lnTo>
                      <a:lnTo>
                        <a:pt x="116" y="113"/>
                      </a:lnTo>
                      <a:lnTo>
                        <a:pt x="125" y="105"/>
                      </a:lnTo>
                      <a:lnTo>
                        <a:pt x="134" y="97"/>
                      </a:lnTo>
                      <a:lnTo>
                        <a:pt x="138" y="88"/>
                      </a:lnTo>
                      <a:lnTo>
                        <a:pt x="142" y="79"/>
                      </a:lnTo>
                      <a:close/>
                    </a:path>
                  </a:pathLst>
                </a:custGeom>
                <a:solidFill>
                  <a:srgbClr val="000000"/>
                </a:solidFill>
                <a:ln w="9525">
                  <a:noFill/>
                  <a:round/>
                  <a:headEnd/>
                  <a:tailEnd/>
                </a:ln>
              </p:spPr>
              <p:txBody>
                <a:bodyPr/>
                <a:lstStyle/>
                <a:p>
                  <a:pPr>
                    <a:defRPr/>
                  </a:pPr>
                  <a:endParaRPr lang="en-US"/>
                </a:p>
              </p:txBody>
            </p:sp>
            <p:grpSp>
              <p:nvGrpSpPr>
                <p:cNvPr id="7" name="Group 22"/>
                <p:cNvGrpSpPr>
                  <a:grpSpLocks/>
                </p:cNvGrpSpPr>
                <p:nvPr/>
              </p:nvGrpSpPr>
              <p:grpSpPr bwMode="auto">
                <a:xfrm>
                  <a:off x="509" y="2859"/>
                  <a:ext cx="94" cy="174"/>
                  <a:chOff x="509" y="2859"/>
                  <a:chExt cx="94" cy="174"/>
                </a:xfrm>
              </p:grpSpPr>
              <p:sp>
                <p:nvSpPr>
                  <p:cNvPr id="55" name="Freeform 23"/>
                  <p:cNvSpPr>
                    <a:spLocks/>
                  </p:cNvSpPr>
                  <p:nvPr/>
                </p:nvSpPr>
                <p:spPr bwMode="auto">
                  <a:xfrm>
                    <a:off x="509" y="2994"/>
                    <a:ext cx="58" cy="39"/>
                  </a:xfrm>
                  <a:custGeom>
                    <a:avLst/>
                    <a:gdLst/>
                    <a:ahLst/>
                    <a:cxnLst>
                      <a:cxn ang="0">
                        <a:pos x="27" y="0"/>
                      </a:cxn>
                      <a:cxn ang="0">
                        <a:pos x="0" y="105"/>
                      </a:cxn>
                      <a:cxn ang="0">
                        <a:pos x="203" y="155"/>
                      </a:cxn>
                      <a:cxn ang="0">
                        <a:pos x="230" y="50"/>
                      </a:cxn>
                      <a:cxn ang="0">
                        <a:pos x="27" y="0"/>
                      </a:cxn>
                    </a:cxnLst>
                    <a:rect l="0" t="0" r="r" b="b"/>
                    <a:pathLst>
                      <a:path w="230" h="155">
                        <a:moveTo>
                          <a:pt x="27" y="0"/>
                        </a:moveTo>
                        <a:lnTo>
                          <a:pt x="0" y="105"/>
                        </a:lnTo>
                        <a:lnTo>
                          <a:pt x="203" y="155"/>
                        </a:lnTo>
                        <a:lnTo>
                          <a:pt x="230" y="50"/>
                        </a:lnTo>
                        <a:lnTo>
                          <a:pt x="27" y="0"/>
                        </a:lnTo>
                        <a:close/>
                      </a:path>
                    </a:pathLst>
                  </a:custGeom>
                  <a:solidFill>
                    <a:srgbClr val="CC9900"/>
                  </a:solidFill>
                  <a:ln w="9525">
                    <a:noFill/>
                    <a:round/>
                    <a:headEnd/>
                    <a:tailEnd/>
                  </a:ln>
                </p:spPr>
                <p:txBody>
                  <a:bodyPr/>
                  <a:lstStyle/>
                  <a:p>
                    <a:pPr>
                      <a:defRPr/>
                    </a:pPr>
                    <a:endParaRPr lang="en-US"/>
                  </a:p>
                </p:txBody>
              </p:sp>
              <p:sp>
                <p:nvSpPr>
                  <p:cNvPr id="56" name="Freeform 24"/>
                  <p:cNvSpPr>
                    <a:spLocks/>
                  </p:cNvSpPr>
                  <p:nvPr/>
                </p:nvSpPr>
                <p:spPr bwMode="auto">
                  <a:xfrm>
                    <a:off x="525" y="2936"/>
                    <a:ext cx="44" cy="40"/>
                  </a:xfrm>
                  <a:custGeom>
                    <a:avLst/>
                    <a:gdLst/>
                    <a:ahLst/>
                    <a:cxnLst>
                      <a:cxn ang="0">
                        <a:pos x="30" y="0"/>
                      </a:cxn>
                      <a:cxn ang="0">
                        <a:pos x="0" y="120"/>
                      </a:cxn>
                      <a:cxn ang="0">
                        <a:pos x="147" y="157"/>
                      </a:cxn>
                      <a:cxn ang="0">
                        <a:pos x="177" y="36"/>
                      </a:cxn>
                      <a:cxn ang="0">
                        <a:pos x="30" y="0"/>
                      </a:cxn>
                    </a:cxnLst>
                    <a:rect l="0" t="0" r="r" b="b"/>
                    <a:pathLst>
                      <a:path w="177" h="157">
                        <a:moveTo>
                          <a:pt x="30" y="0"/>
                        </a:moveTo>
                        <a:lnTo>
                          <a:pt x="0" y="120"/>
                        </a:lnTo>
                        <a:lnTo>
                          <a:pt x="147" y="157"/>
                        </a:lnTo>
                        <a:lnTo>
                          <a:pt x="177" y="36"/>
                        </a:lnTo>
                        <a:lnTo>
                          <a:pt x="30" y="0"/>
                        </a:lnTo>
                        <a:close/>
                      </a:path>
                    </a:pathLst>
                  </a:custGeom>
                  <a:solidFill>
                    <a:srgbClr val="CC9900"/>
                  </a:solidFill>
                  <a:ln w="9525">
                    <a:noFill/>
                    <a:round/>
                    <a:headEnd/>
                    <a:tailEnd/>
                  </a:ln>
                </p:spPr>
                <p:txBody>
                  <a:bodyPr/>
                  <a:lstStyle/>
                  <a:p>
                    <a:pPr>
                      <a:defRPr/>
                    </a:pPr>
                    <a:endParaRPr lang="en-US"/>
                  </a:p>
                </p:txBody>
              </p:sp>
              <p:sp>
                <p:nvSpPr>
                  <p:cNvPr id="57" name="Freeform 25"/>
                  <p:cNvSpPr>
                    <a:spLocks/>
                  </p:cNvSpPr>
                  <p:nvPr/>
                </p:nvSpPr>
                <p:spPr bwMode="auto">
                  <a:xfrm>
                    <a:off x="539" y="2885"/>
                    <a:ext cx="64" cy="43"/>
                  </a:xfrm>
                  <a:custGeom>
                    <a:avLst/>
                    <a:gdLst/>
                    <a:ahLst/>
                    <a:cxnLst>
                      <a:cxn ang="0">
                        <a:pos x="29" y="0"/>
                      </a:cxn>
                      <a:cxn ang="0">
                        <a:pos x="0" y="115"/>
                      </a:cxn>
                      <a:cxn ang="0">
                        <a:pos x="229" y="172"/>
                      </a:cxn>
                      <a:cxn ang="0">
                        <a:pos x="258" y="57"/>
                      </a:cxn>
                      <a:cxn ang="0">
                        <a:pos x="29" y="0"/>
                      </a:cxn>
                    </a:cxnLst>
                    <a:rect l="0" t="0" r="r" b="b"/>
                    <a:pathLst>
                      <a:path w="258" h="172">
                        <a:moveTo>
                          <a:pt x="29" y="0"/>
                        </a:moveTo>
                        <a:lnTo>
                          <a:pt x="0" y="115"/>
                        </a:lnTo>
                        <a:lnTo>
                          <a:pt x="229" y="172"/>
                        </a:lnTo>
                        <a:lnTo>
                          <a:pt x="258" y="57"/>
                        </a:lnTo>
                        <a:lnTo>
                          <a:pt x="29" y="0"/>
                        </a:lnTo>
                        <a:close/>
                      </a:path>
                    </a:pathLst>
                  </a:custGeom>
                  <a:solidFill>
                    <a:srgbClr val="CC9900"/>
                  </a:solidFill>
                  <a:ln w="9525">
                    <a:noFill/>
                    <a:round/>
                    <a:headEnd/>
                    <a:tailEnd/>
                  </a:ln>
                </p:spPr>
                <p:txBody>
                  <a:bodyPr/>
                  <a:lstStyle/>
                  <a:p>
                    <a:pPr>
                      <a:defRPr/>
                    </a:pPr>
                    <a:endParaRPr lang="en-US"/>
                  </a:p>
                </p:txBody>
              </p:sp>
              <p:sp>
                <p:nvSpPr>
                  <p:cNvPr id="58" name="Freeform 26"/>
                  <p:cNvSpPr>
                    <a:spLocks/>
                  </p:cNvSpPr>
                  <p:nvPr/>
                </p:nvSpPr>
                <p:spPr bwMode="auto">
                  <a:xfrm>
                    <a:off x="546" y="2859"/>
                    <a:ext cx="39" cy="36"/>
                  </a:xfrm>
                  <a:custGeom>
                    <a:avLst/>
                    <a:gdLst/>
                    <a:ahLst/>
                    <a:cxnLst>
                      <a:cxn ang="0">
                        <a:pos x="29" y="0"/>
                      </a:cxn>
                      <a:cxn ang="0">
                        <a:pos x="0" y="115"/>
                      </a:cxn>
                      <a:cxn ang="0">
                        <a:pos x="133" y="147"/>
                      </a:cxn>
                      <a:cxn ang="0">
                        <a:pos x="161" y="33"/>
                      </a:cxn>
                      <a:cxn ang="0">
                        <a:pos x="29" y="0"/>
                      </a:cxn>
                    </a:cxnLst>
                    <a:rect l="0" t="0" r="r" b="b"/>
                    <a:pathLst>
                      <a:path w="161" h="147">
                        <a:moveTo>
                          <a:pt x="29" y="0"/>
                        </a:moveTo>
                        <a:lnTo>
                          <a:pt x="0" y="115"/>
                        </a:lnTo>
                        <a:lnTo>
                          <a:pt x="133" y="147"/>
                        </a:lnTo>
                        <a:lnTo>
                          <a:pt x="161" y="33"/>
                        </a:lnTo>
                        <a:lnTo>
                          <a:pt x="29" y="0"/>
                        </a:lnTo>
                        <a:close/>
                      </a:path>
                    </a:pathLst>
                  </a:custGeom>
                  <a:solidFill>
                    <a:srgbClr val="CC9900"/>
                  </a:solidFill>
                  <a:ln w="9525">
                    <a:noFill/>
                    <a:round/>
                    <a:headEnd/>
                    <a:tailEnd/>
                  </a:ln>
                </p:spPr>
                <p:txBody>
                  <a:bodyPr/>
                  <a:lstStyle/>
                  <a:p>
                    <a:pPr>
                      <a:defRPr/>
                    </a:pPr>
                    <a:endParaRPr lang="en-US"/>
                  </a:p>
                </p:txBody>
              </p:sp>
            </p:grpSp>
            <p:grpSp>
              <p:nvGrpSpPr>
                <p:cNvPr id="8" name="Group 27"/>
                <p:cNvGrpSpPr>
                  <a:grpSpLocks/>
                </p:cNvGrpSpPr>
                <p:nvPr/>
              </p:nvGrpSpPr>
              <p:grpSpPr bwMode="auto">
                <a:xfrm>
                  <a:off x="500" y="2864"/>
                  <a:ext cx="93" cy="173"/>
                  <a:chOff x="500" y="2864"/>
                  <a:chExt cx="93" cy="173"/>
                </a:xfrm>
              </p:grpSpPr>
              <p:sp>
                <p:nvSpPr>
                  <p:cNvPr id="51" name="Freeform 28"/>
                  <p:cNvSpPr>
                    <a:spLocks/>
                  </p:cNvSpPr>
                  <p:nvPr/>
                </p:nvSpPr>
                <p:spPr bwMode="auto">
                  <a:xfrm>
                    <a:off x="500" y="2996"/>
                    <a:ext cx="59" cy="41"/>
                  </a:xfrm>
                  <a:custGeom>
                    <a:avLst/>
                    <a:gdLst/>
                    <a:ahLst/>
                    <a:cxnLst>
                      <a:cxn ang="0">
                        <a:pos x="27" y="0"/>
                      </a:cxn>
                      <a:cxn ang="0">
                        <a:pos x="0" y="112"/>
                      </a:cxn>
                      <a:cxn ang="0">
                        <a:pos x="208" y="164"/>
                      </a:cxn>
                      <a:cxn ang="0">
                        <a:pos x="235" y="52"/>
                      </a:cxn>
                      <a:cxn ang="0">
                        <a:pos x="27" y="0"/>
                      </a:cxn>
                    </a:cxnLst>
                    <a:rect l="0" t="0" r="r" b="b"/>
                    <a:pathLst>
                      <a:path w="235" h="164">
                        <a:moveTo>
                          <a:pt x="27" y="0"/>
                        </a:moveTo>
                        <a:lnTo>
                          <a:pt x="0" y="112"/>
                        </a:lnTo>
                        <a:lnTo>
                          <a:pt x="208" y="164"/>
                        </a:lnTo>
                        <a:lnTo>
                          <a:pt x="235" y="52"/>
                        </a:lnTo>
                        <a:lnTo>
                          <a:pt x="27" y="0"/>
                        </a:lnTo>
                        <a:close/>
                      </a:path>
                    </a:pathLst>
                  </a:custGeom>
                  <a:solidFill>
                    <a:srgbClr val="FFCC66"/>
                  </a:solidFill>
                  <a:ln w="9525">
                    <a:noFill/>
                    <a:round/>
                    <a:headEnd/>
                    <a:tailEnd/>
                  </a:ln>
                </p:spPr>
                <p:txBody>
                  <a:bodyPr/>
                  <a:lstStyle/>
                  <a:p>
                    <a:pPr>
                      <a:defRPr/>
                    </a:pPr>
                    <a:endParaRPr lang="en-US"/>
                  </a:p>
                </p:txBody>
              </p:sp>
              <p:sp>
                <p:nvSpPr>
                  <p:cNvPr id="52" name="Freeform 29"/>
                  <p:cNvSpPr>
                    <a:spLocks/>
                  </p:cNvSpPr>
                  <p:nvPr/>
                </p:nvSpPr>
                <p:spPr bwMode="auto">
                  <a:xfrm>
                    <a:off x="516" y="2941"/>
                    <a:ext cx="43" cy="38"/>
                  </a:xfrm>
                  <a:custGeom>
                    <a:avLst/>
                    <a:gdLst/>
                    <a:ahLst/>
                    <a:cxnLst>
                      <a:cxn ang="0">
                        <a:pos x="29" y="0"/>
                      </a:cxn>
                      <a:cxn ang="0">
                        <a:pos x="0" y="114"/>
                      </a:cxn>
                      <a:cxn ang="0">
                        <a:pos x="144" y="151"/>
                      </a:cxn>
                      <a:cxn ang="0">
                        <a:pos x="173" y="35"/>
                      </a:cxn>
                      <a:cxn ang="0">
                        <a:pos x="29" y="0"/>
                      </a:cxn>
                    </a:cxnLst>
                    <a:rect l="0" t="0" r="r" b="b"/>
                    <a:pathLst>
                      <a:path w="173" h="151">
                        <a:moveTo>
                          <a:pt x="29" y="0"/>
                        </a:moveTo>
                        <a:lnTo>
                          <a:pt x="0" y="114"/>
                        </a:lnTo>
                        <a:lnTo>
                          <a:pt x="144" y="151"/>
                        </a:lnTo>
                        <a:lnTo>
                          <a:pt x="173" y="35"/>
                        </a:lnTo>
                        <a:lnTo>
                          <a:pt x="29" y="0"/>
                        </a:lnTo>
                        <a:close/>
                      </a:path>
                    </a:pathLst>
                  </a:custGeom>
                  <a:solidFill>
                    <a:srgbClr val="FFCC66"/>
                  </a:solidFill>
                  <a:ln w="9525">
                    <a:noFill/>
                    <a:round/>
                    <a:headEnd/>
                    <a:tailEnd/>
                  </a:ln>
                </p:spPr>
                <p:txBody>
                  <a:bodyPr/>
                  <a:lstStyle/>
                  <a:p>
                    <a:pPr>
                      <a:defRPr/>
                    </a:pPr>
                    <a:endParaRPr lang="en-US"/>
                  </a:p>
                </p:txBody>
              </p:sp>
              <p:sp>
                <p:nvSpPr>
                  <p:cNvPr id="53" name="Freeform 30"/>
                  <p:cNvSpPr>
                    <a:spLocks/>
                  </p:cNvSpPr>
                  <p:nvPr/>
                </p:nvSpPr>
                <p:spPr bwMode="auto">
                  <a:xfrm>
                    <a:off x="530" y="2891"/>
                    <a:ext cx="63" cy="40"/>
                  </a:xfrm>
                  <a:custGeom>
                    <a:avLst/>
                    <a:gdLst/>
                    <a:ahLst/>
                    <a:cxnLst>
                      <a:cxn ang="0">
                        <a:pos x="27" y="0"/>
                      </a:cxn>
                      <a:cxn ang="0">
                        <a:pos x="0" y="105"/>
                      </a:cxn>
                      <a:cxn ang="0">
                        <a:pos x="226" y="162"/>
                      </a:cxn>
                      <a:cxn ang="0">
                        <a:pos x="252" y="56"/>
                      </a:cxn>
                      <a:cxn ang="0">
                        <a:pos x="27" y="0"/>
                      </a:cxn>
                    </a:cxnLst>
                    <a:rect l="0" t="0" r="r" b="b"/>
                    <a:pathLst>
                      <a:path w="252" h="162">
                        <a:moveTo>
                          <a:pt x="27" y="0"/>
                        </a:moveTo>
                        <a:lnTo>
                          <a:pt x="0" y="105"/>
                        </a:lnTo>
                        <a:lnTo>
                          <a:pt x="226" y="162"/>
                        </a:lnTo>
                        <a:lnTo>
                          <a:pt x="252" y="56"/>
                        </a:lnTo>
                        <a:lnTo>
                          <a:pt x="27" y="0"/>
                        </a:lnTo>
                        <a:close/>
                      </a:path>
                    </a:pathLst>
                  </a:custGeom>
                  <a:solidFill>
                    <a:srgbClr val="FFCC66"/>
                  </a:solidFill>
                  <a:ln w="9525">
                    <a:noFill/>
                    <a:round/>
                    <a:headEnd/>
                    <a:tailEnd/>
                  </a:ln>
                </p:spPr>
                <p:txBody>
                  <a:bodyPr/>
                  <a:lstStyle/>
                  <a:p>
                    <a:pPr>
                      <a:defRPr/>
                    </a:pPr>
                    <a:endParaRPr lang="en-US"/>
                  </a:p>
                </p:txBody>
              </p:sp>
              <p:sp>
                <p:nvSpPr>
                  <p:cNvPr id="54" name="Freeform 31"/>
                  <p:cNvSpPr>
                    <a:spLocks/>
                  </p:cNvSpPr>
                  <p:nvPr/>
                </p:nvSpPr>
                <p:spPr bwMode="auto">
                  <a:xfrm>
                    <a:off x="536" y="2864"/>
                    <a:ext cx="41" cy="36"/>
                  </a:xfrm>
                  <a:custGeom>
                    <a:avLst/>
                    <a:gdLst/>
                    <a:ahLst/>
                    <a:cxnLst>
                      <a:cxn ang="0">
                        <a:pos x="27" y="0"/>
                      </a:cxn>
                      <a:cxn ang="0">
                        <a:pos x="0" y="109"/>
                      </a:cxn>
                      <a:cxn ang="0">
                        <a:pos x="142" y="144"/>
                      </a:cxn>
                      <a:cxn ang="0">
                        <a:pos x="169" y="35"/>
                      </a:cxn>
                      <a:cxn ang="0">
                        <a:pos x="27" y="0"/>
                      </a:cxn>
                    </a:cxnLst>
                    <a:rect l="0" t="0" r="r" b="b"/>
                    <a:pathLst>
                      <a:path w="169" h="144">
                        <a:moveTo>
                          <a:pt x="27" y="0"/>
                        </a:moveTo>
                        <a:lnTo>
                          <a:pt x="0" y="109"/>
                        </a:lnTo>
                        <a:lnTo>
                          <a:pt x="142" y="144"/>
                        </a:lnTo>
                        <a:lnTo>
                          <a:pt x="169" y="35"/>
                        </a:lnTo>
                        <a:lnTo>
                          <a:pt x="27" y="0"/>
                        </a:lnTo>
                        <a:close/>
                      </a:path>
                    </a:pathLst>
                  </a:custGeom>
                  <a:solidFill>
                    <a:srgbClr val="FFCC66"/>
                  </a:solidFill>
                  <a:ln w="9525">
                    <a:noFill/>
                    <a:round/>
                    <a:headEnd/>
                    <a:tailEnd/>
                  </a:ln>
                </p:spPr>
                <p:txBody>
                  <a:bodyPr/>
                  <a:lstStyle/>
                  <a:p>
                    <a:pPr>
                      <a:defRPr/>
                    </a:pPr>
                    <a:endParaRPr lang="en-US"/>
                  </a:p>
                </p:txBody>
              </p:sp>
            </p:grpSp>
          </p:grpSp>
        </p:grpSp>
      </p:grpSp>
      <p:grpSp>
        <p:nvGrpSpPr>
          <p:cNvPr id="37" name="Group 4"/>
          <p:cNvGrpSpPr>
            <a:grpSpLocks/>
          </p:cNvGrpSpPr>
          <p:nvPr/>
        </p:nvGrpSpPr>
        <p:grpSpPr bwMode="auto">
          <a:xfrm>
            <a:off x="1371600" y="1219200"/>
            <a:ext cx="1157288" cy="1036320"/>
            <a:chOff x="432" y="1296"/>
            <a:chExt cx="869" cy="973"/>
          </a:xfrm>
        </p:grpSpPr>
        <p:sp>
          <p:nvSpPr>
            <p:cNvPr id="40" name="WordArt 5"/>
            <p:cNvSpPr>
              <a:spLocks noChangeArrowheads="1" noChangeShapeType="1" noTextEdit="1"/>
            </p:cNvSpPr>
            <p:nvPr/>
          </p:nvSpPr>
          <p:spPr bwMode="auto">
            <a:xfrm>
              <a:off x="432" y="1783"/>
              <a:ext cx="869" cy="340"/>
            </a:xfrm>
            <a:prstGeom prst="rect">
              <a:avLst/>
            </a:prstGeom>
          </p:spPr>
          <p:txBody>
            <a:bodyPr spcFirstLastPara="1" wrap="none" fromWordArt="1">
              <a:prstTxWarp prst="textArchUp">
                <a:avLst>
                  <a:gd name="adj" fmla="val 10800004"/>
                </a:avLst>
              </a:prstTxWarp>
            </a:bodyPr>
            <a:lstStyle/>
            <a:p>
              <a:r>
                <a:rPr lang="en-US" sz="24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MYTH</a:t>
              </a:r>
            </a:p>
          </p:txBody>
        </p:sp>
        <p:graphicFrame>
          <p:nvGraphicFramePr>
            <p:cNvPr id="42" name="Object 6"/>
            <p:cNvGraphicFramePr>
              <a:graphicFrameLocks noChangeAspect="1"/>
            </p:cNvGraphicFramePr>
            <p:nvPr/>
          </p:nvGraphicFramePr>
          <p:xfrm>
            <a:off x="480" y="1296"/>
            <a:ext cx="717" cy="973"/>
          </p:xfrm>
          <a:graphic>
            <a:graphicData uri="http://schemas.openxmlformats.org/presentationml/2006/ole">
              <p:oleObj spid="_x0000_s61443" name="Clip" r:id="rId4" imgW="1217520" imgH="1474560" progId="">
                <p:embed/>
              </p:oleObj>
            </a:graphicData>
          </a:graphic>
        </p:graphicFrame>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2658"/>
                                        </p:tgtEl>
                                        <p:attrNameLst>
                                          <p:attrName>style.visibility</p:attrName>
                                        </p:attrNameLst>
                                      </p:cBhvr>
                                      <p:to>
                                        <p:strVal val="visible"/>
                                      </p:to>
                                    </p:set>
                                    <p:animEffect transition="in" filter="fade">
                                      <p:cBhvr>
                                        <p:cTn id="7" dur="1000"/>
                                        <p:tgtEl>
                                          <p:spTgt spid="282658"/>
                                        </p:tgtEl>
                                      </p:cBhvr>
                                    </p:animEffect>
                                  </p:childTnLst>
                                </p:cTn>
                              </p:par>
                            </p:childTnLst>
                          </p:cTn>
                        </p:par>
                        <p:par>
                          <p:cTn id="8" fill="hold">
                            <p:stCondLst>
                              <p:cond delay="1000"/>
                            </p:stCondLst>
                            <p:childTnLst>
                              <p:par>
                                <p:cTn id="9" presetID="17" presetClass="entr" presetSubtype="1" fill="hold" grpId="0" nodeType="afterEffect">
                                  <p:stCondLst>
                                    <p:cond delay="0"/>
                                  </p:stCondLst>
                                  <p:childTnLst>
                                    <p:set>
                                      <p:cBhvr>
                                        <p:cTn id="10" dur="1" fill="hold">
                                          <p:stCondLst>
                                            <p:cond delay="0"/>
                                          </p:stCondLst>
                                        </p:cTn>
                                        <p:tgtEl>
                                          <p:spTgt spid="282656"/>
                                        </p:tgtEl>
                                        <p:attrNameLst>
                                          <p:attrName>style.visibility</p:attrName>
                                        </p:attrNameLst>
                                      </p:cBhvr>
                                      <p:to>
                                        <p:strVal val="visible"/>
                                      </p:to>
                                    </p:set>
                                    <p:anim calcmode="lin" valueType="num">
                                      <p:cBhvr>
                                        <p:cTn id="11" dur="1000" fill="hold"/>
                                        <p:tgtEl>
                                          <p:spTgt spid="282656"/>
                                        </p:tgtEl>
                                        <p:attrNameLst>
                                          <p:attrName>ppt_x</p:attrName>
                                        </p:attrNameLst>
                                      </p:cBhvr>
                                      <p:tavLst>
                                        <p:tav tm="0">
                                          <p:val>
                                            <p:strVal val="#ppt_x"/>
                                          </p:val>
                                        </p:tav>
                                        <p:tav tm="100000">
                                          <p:val>
                                            <p:strVal val="#ppt_x"/>
                                          </p:val>
                                        </p:tav>
                                      </p:tavLst>
                                    </p:anim>
                                    <p:anim calcmode="lin" valueType="num">
                                      <p:cBhvr>
                                        <p:cTn id="12" dur="1000" fill="hold"/>
                                        <p:tgtEl>
                                          <p:spTgt spid="282656"/>
                                        </p:tgtEl>
                                        <p:attrNameLst>
                                          <p:attrName>ppt_y</p:attrName>
                                        </p:attrNameLst>
                                      </p:cBhvr>
                                      <p:tavLst>
                                        <p:tav tm="0">
                                          <p:val>
                                            <p:strVal val="#ppt_y-#ppt_h/2"/>
                                          </p:val>
                                        </p:tav>
                                        <p:tav tm="100000">
                                          <p:val>
                                            <p:strVal val="#ppt_y"/>
                                          </p:val>
                                        </p:tav>
                                      </p:tavLst>
                                    </p:anim>
                                    <p:anim calcmode="lin" valueType="num">
                                      <p:cBhvr>
                                        <p:cTn id="13" dur="1000" fill="hold"/>
                                        <p:tgtEl>
                                          <p:spTgt spid="282656"/>
                                        </p:tgtEl>
                                        <p:attrNameLst>
                                          <p:attrName>ppt_w</p:attrName>
                                        </p:attrNameLst>
                                      </p:cBhvr>
                                      <p:tavLst>
                                        <p:tav tm="0">
                                          <p:val>
                                            <p:strVal val="#ppt_w"/>
                                          </p:val>
                                        </p:tav>
                                        <p:tav tm="100000">
                                          <p:val>
                                            <p:strVal val="#ppt_w"/>
                                          </p:val>
                                        </p:tav>
                                      </p:tavLst>
                                    </p:anim>
                                    <p:anim calcmode="lin" valueType="num">
                                      <p:cBhvr>
                                        <p:cTn id="14" dur="1000" fill="hold"/>
                                        <p:tgtEl>
                                          <p:spTgt spid="282656"/>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childTnLst>
                                </p:cTn>
                              </p:par>
                            </p:childTnLst>
                          </p:cTn>
                        </p:par>
                        <p:par>
                          <p:cTn id="21" fill="hold">
                            <p:stCondLst>
                              <p:cond delay="500"/>
                            </p:stCondLst>
                            <p:childTnLst>
                              <p:par>
                                <p:cTn id="22" presetID="17" presetClass="entr" presetSubtype="1" fill="hold" nodeType="afterEffect">
                                  <p:stCondLst>
                                    <p:cond delay="0"/>
                                  </p:stCondLst>
                                  <p:childTnLst>
                                    <p:set>
                                      <p:cBhvr>
                                        <p:cTn id="23" dur="1" fill="hold">
                                          <p:stCondLst>
                                            <p:cond delay="0"/>
                                          </p:stCondLst>
                                        </p:cTn>
                                        <p:tgtEl>
                                          <p:spTgt spid="282657">
                                            <p:txEl>
                                              <p:pRg st="0" end="0"/>
                                            </p:txEl>
                                          </p:spTgt>
                                        </p:tgtEl>
                                        <p:attrNameLst>
                                          <p:attrName>style.visibility</p:attrName>
                                        </p:attrNameLst>
                                      </p:cBhvr>
                                      <p:to>
                                        <p:strVal val="visible"/>
                                      </p:to>
                                    </p:set>
                                    <p:anim calcmode="lin" valueType="num">
                                      <p:cBhvr>
                                        <p:cTn id="24" dur="1000" fill="hold"/>
                                        <p:tgtEl>
                                          <p:spTgt spid="282657">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282657">
                                            <p:txEl>
                                              <p:pRg st="0" end="0"/>
                                            </p:txEl>
                                          </p:spTgt>
                                        </p:tgtEl>
                                        <p:attrNameLst>
                                          <p:attrName>ppt_y</p:attrName>
                                        </p:attrNameLst>
                                      </p:cBhvr>
                                      <p:tavLst>
                                        <p:tav tm="0">
                                          <p:val>
                                            <p:strVal val="#ppt_y-#ppt_h/2"/>
                                          </p:val>
                                        </p:tav>
                                        <p:tav tm="100000">
                                          <p:val>
                                            <p:strVal val="#ppt_y"/>
                                          </p:val>
                                        </p:tav>
                                      </p:tavLst>
                                    </p:anim>
                                    <p:anim calcmode="lin" valueType="num">
                                      <p:cBhvr>
                                        <p:cTn id="26" dur="1000" fill="hold"/>
                                        <p:tgtEl>
                                          <p:spTgt spid="282657">
                                            <p:txEl>
                                              <p:pRg st="0" end="0"/>
                                            </p:txEl>
                                          </p:spTgt>
                                        </p:tgtEl>
                                        <p:attrNameLst>
                                          <p:attrName>ppt_w</p:attrName>
                                        </p:attrNameLst>
                                      </p:cBhvr>
                                      <p:tavLst>
                                        <p:tav tm="0">
                                          <p:val>
                                            <p:strVal val="#ppt_w"/>
                                          </p:val>
                                        </p:tav>
                                        <p:tav tm="100000">
                                          <p:val>
                                            <p:strVal val="#ppt_w"/>
                                          </p:val>
                                        </p:tav>
                                      </p:tavLst>
                                    </p:anim>
                                    <p:anim calcmode="lin" valueType="num">
                                      <p:cBhvr>
                                        <p:cTn id="27" dur="1000" fill="hold"/>
                                        <p:tgtEl>
                                          <p:spTgt spid="28265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32"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p:cTn id="32" dur="500" fill="hold"/>
                                        <p:tgtEl>
                                          <p:spTgt spid="37"/>
                                        </p:tgtEl>
                                        <p:attrNameLst>
                                          <p:attrName>ppt_w</p:attrName>
                                        </p:attrNameLst>
                                      </p:cBhvr>
                                      <p:tavLst>
                                        <p:tav tm="0">
                                          <p:val>
                                            <p:strVal val="4*#ppt_w"/>
                                          </p:val>
                                        </p:tav>
                                        <p:tav tm="100000">
                                          <p:val>
                                            <p:strVal val="#ppt_w"/>
                                          </p:val>
                                        </p:tav>
                                      </p:tavLst>
                                    </p:anim>
                                    <p:anim calcmode="lin" valueType="num">
                                      <p:cBhvr>
                                        <p:cTn id="33" dur="500" fill="hold"/>
                                        <p:tgtEl>
                                          <p:spTgt spid="3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56" grpId="0"/>
    </p:bld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Slide Number Placeholder 5"/>
          <p:cNvSpPr>
            <a:spLocks noGrp="1"/>
          </p:cNvSpPr>
          <p:nvPr>
            <p:ph type="sldNum" sz="quarter" idx="12"/>
          </p:nvPr>
        </p:nvSpPr>
        <p:spPr>
          <a:noFill/>
        </p:spPr>
        <p:txBody>
          <a:bodyPr/>
          <a:lstStyle/>
          <a:p>
            <a:fld id="{DB0442FC-E29B-494A-B081-8A93B1AB6881}" type="slidenum">
              <a:rPr lang="en-US" smtClean="0"/>
              <a:pPr/>
              <a:t>66</a:t>
            </a:fld>
            <a:endParaRPr lang="en-US" smtClean="0"/>
          </a:p>
        </p:txBody>
      </p:sp>
      <p:sp>
        <p:nvSpPr>
          <p:cNvPr id="283650" name="Rectangle 2" descr="Newsprint"/>
          <p:cNvSpPr>
            <a:spLocks noChangeArrowheads="1"/>
          </p:cNvSpPr>
          <p:nvPr/>
        </p:nvSpPr>
        <p:spPr bwMode="auto">
          <a:xfrm>
            <a:off x="0" y="0"/>
            <a:ext cx="9144000" cy="5486400"/>
          </a:xfrm>
          <a:prstGeom prst="rect">
            <a:avLst/>
          </a:prstGeom>
          <a:noFill/>
          <a:ln w="57150" algn="ctr">
            <a:solidFill>
              <a:srgbClr val="CC0000"/>
            </a:solidFill>
            <a:miter lim="800000"/>
            <a:headEnd/>
            <a:tailEnd/>
          </a:ln>
          <a:effectLst/>
        </p:spPr>
        <p:txBody>
          <a:bodyPr wrap="none" anchor="ctr"/>
          <a:lstStyle/>
          <a:p>
            <a:pPr>
              <a:defRPr/>
            </a:pPr>
            <a:endParaRPr lang="en-US"/>
          </a:p>
        </p:txBody>
      </p:sp>
      <p:grpSp>
        <p:nvGrpSpPr>
          <p:cNvPr id="2" name="Group 4"/>
          <p:cNvGrpSpPr>
            <a:grpSpLocks/>
          </p:cNvGrpSpPr>
          <p:nvPr/>
        </p:nvGrpSpPr>
        <p:grpSpPr bwMode="auto">
          <a:xfrm>
            <a:off x="1371600" y="1219200"/>
            <a:ext cx="1157288" cy="1036320"/>
            <a:chOff x="432" y="1296"/>
            <a:chExt cx="869" cy="973"/>
          </a:xfrm>
        </p:grpSpPr>
        <p:sp>
          <p:nvSpPr>
            <p:cNvPr id="2084" name="WordArt 5"/>
            <p:cNvSpPr>
              <a:spLocks noChangeArrowheads="1" noChangeShapeType="1" noTextEdit="1"/>
            </p:cNvSpPr>
            <p:nvPr/>
          </p:nvSpPr>
          <p:spPr bwMode="auto">
            <a:xfrm>
              <a:off x="432" y="1783"/>
              <a:ext cx="869" cy="340"/>
            </a:xfrm>
            <a:prstGeom prst="rect">
              <a:avLst/>
            </a:prstGeom>
          </p:spPr>
          <p:txBody>
            <a:bodyPr spcFirstLastPara="1" wrap="none" fromWordArt="1">
              <a:prstTxWarp prst="textArchUp">
                <a:avLst>
                  <a:gd name="adj" fmla="val 10800004"/>
                </a:avLst>
              </a:prstTxWarp>
            </a:bodyPr>
            <a:lstStyle/>
            <a:p>
              <a:r>
                <a:rPr lang="en-US" sz="24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MYTH</a:t>
              </a:r>
            </a:p>
          </p:txBody>
        </p:sp>
        <p:graphicFrame>
          <p:nvGraphicFramePr>
            <p:cNvPr id="2050" name="Object 6"/>
            <p:cNvGraphicFramePr>
              <a:graphicFrameLocks noChangeAspect="1"/>
            </p:cNvGraphicFramePr>
            <p:nvPr/>
          </p:nvGraphicFramePr>
          <p:xfrm>
            <a:off x="480" y="1296"/>
            <a:ext cx="717" cy="973"/>
          </p:xfrm>
          <a:graphic>
            <a:graphicData uri="http://schemas.openxmlformats.org/presentationml/2006/ole">
              <p:oleObj spid="_x0000_s62466" name="Clip" r:id="rId3" imgW="1217520" imgH="1474560" progId="">
                <p:embed/>
              </p:oleObj>
            </a:graphicData>
          </a:graphic>
        </p:graphicFrame>
      </p:grpSp>
      <p:grpSp>
        <p:nvGrpSpPr>
          <p:cNvPr id="3" name="Group 7"/>
          <p:cNvGrpSpPr>
            <a:grpSpLocks/>
          </p:cNvGrpSpPr>
          <p:nvPr/>
        </p:nvGrpSpPr>
        <p:grpSpPr bwMode="auto">
          <a:xfrm>
            <a:off x="6096000" y="1341121"/>
            <a:ext cx="1219200" cy="852170"/>
            <a:chOff x="384" y="2592"/>
            <a:chExt cx="960" cy="839"/>
          </a:xfrm>
        </p:grpSpPr>
        <p:sp>
          <p:nvSpPr>
            <p:cNvPr id="2060" name="WordArt 8"/>
            <p:cNvSpPr>
              <a:spLocks noChangeArrowheads="1" noChangeShapeType="1" noTextEdit="1"/>
            </p:cNvSpPr>
            <p:nvPr/>
          </p:nvSpPr>
          <p:spPr bwMode="auto">
            <a:xfrm>
              <a:off x="384" y="2884"/>
              <a:ext cx="960" cy="547"/>
            </a:xfrm>
            <a:prstGeom prst="rect">
              <a:avLst/>
            </a:prstGeom>
          </p:spPr>
          <p:txBody>
            <a:bodyPr spcFirstLastPara="1" wrap="none" fromWordArt="1">
              <a:prstTxWarp prst="textArchDown">
                <a:avLst>
                  <a:gd name="adj" fmla="val 0"/>
                </a:avLst>
              </a:prstTxWarp>
            </a:bodyPr>
            <a:lstStyle/>
            <a:p>
              <a:r>
                <a:rPr lang="en-US" sz="2400" kern="10" dirty="0">
                  <a:ln w="9525">
                    <a:noFill/>
                    <a:round/>
                    <a:headEnd/>
                    <a:tailEnd/>
                  </a:ln>
                  <a:gradFill rotWithShape="1">
                    <a:gsLst>
                      <a:gs pos="0">
                        <a:srgbClr val="336699"/>
                      </a:gs>
                      <a:gs pos="50000">
                        <a:srgbClr val="0000FF"/>
                      </a:gs>
                      <a:gs pos="100000">
                        <a:srgbClr val="336699"/>
                      </a:gs>
                    </a:gsLst>
                    <a:lin ang="5400000" scaled="1"/>
                  </a:gradFill>
                  <a:effectLst>
                    <a:outerShdw dist="35921" dir="2700000" algn="ctr" rotWithShape="0">
                      <a:srgbClr val="C0C0C0"/>
                    </a:outerShdw>
                  </a:effectLst>
                  <a:latin typeface="Impact"/>
                </a:rPr>
                <a:t>REALITY</a:t>
              </a:r>
            </a:p>
          </p:txBody>
        </p:sp>
        <p:grpSp>
          <p:nvGrpSpPr>
            <p:cNvPr id="4" name="Group 9"/>
            <p:cNvGrpSpPr>
              <a:grpSpLocks/>
            </p:cNvGrpSpPr>
            <p:nvPr/>
          </p:nvGrpSpPr>
          <p:grpSpPr bwMode="auto">
            <a:xfrm flipH="1">
              <a:off x="576" y="2592"/>
              <a:ext cx="590" cy="805"/>
              <a:chOff x="483" y="2545"/>
              <a:chExt cx="590" cy="805"/>
            </a:xfrm>
          </p:grpSpPr>
          <p:grpSp>
            <p:nvGrpSpPr>
              <p:cNvPr id="5" name="Group 10"/>
              <p:cNvGrpSpPr>
                <a:grpSpLocks/>
              </p:cNvGrpSpPr>
              <p:nvPr/>
            </p:nvGrpSpPr>
            <p:grpSpPr bwMode="auto">
              <a:xfrm>
                <a:off x="540" y="2582"/>
                <a:ext cx="533" cy="768"/>
                <a:chOff x="540" y="2582"/>
                <a:chExt cx="533" cy="768"/>
              </a:xfrm>
            </p:grpSpPr>
            <p:sp>
              <p:nvSpPr>
                <p:cNvPr id="283659" name="Freeform 11"/>
                <p:cNvSpPr>
                  <a:spLocks/>
                </p:cNvSpPr>
                <p:nvPr/>
              </p:nvSpPr>
              <p:spPr bwMode="auto">
                <a:xfrm>
                  <a:off x="866" y="2584"/>
                  <a:ext cx="183" cy="154"/>
                </a:xfrm>
                <a:custGeom>
                  <a:avLst/>
                  <a:gdLst/>
                  <a:ahLst/>
                  <a:cxnLst>
                    <a:cxn ang="0">
                      <a:pos x="213" y="205"/>
                    </a:cxn>
                    <a:cxn ang="0">
                      <a:pos x="320" y="109"/>
                    </a:cxn>
                    <a:cxn ang="0">
                      <a:pos x="413" y="40"/>
                    </a:cxn>
                    <a:cxn ang="0">
                      <a:pos x="484" y="5"/>
                    </a:cxn>
                    <a:cxn ang="0">
                      <a:pos x="572" y="0"/>
                    </a:cxn>
                    <a:cxn ang="0">
                      <a:pos x="653" y="28"/>
                    </a:cxn>
                    <a:cxn ang="0">
                      <a:pos x="723" y="132"/>
                    </a:cxn>
                    <a:cxn ang="0">
                      <a:pos x="732" y="220"/>
                    </a:cxn>
                    <a:cxn ang="0">
                      <a:pos x="697" y="324"/>
                    </a:cxn>
                    <a:cxn ang="0">
                      <a:pos x="643" y="433"/>
                    </a:cxn>
                    <a:cxn ang="0">
                      <a:pos x="559" y="520"/>
                    </a:cxn>
                    <a:cxn ang="0">
                      <a:pos x="471" y="581"/>
                    </a:cxn>
                    <a:cxn ang="0">
                      <a:pos x="399" y="616"/>
                    </a:cxn>
                    <a:cxn ang="0">
                      <a:pos x="324" y="616"/>
                    </a:cxn>
                    <a:cxn ang="0">
                      <a:pos x="231" y="612"/>
                    </a:cxn>
                    <a:cxn ang="0">
                      <a:pos x="173" y="541"/>
                    </a:cxn>
                    <a:cxn ang="0">
                      <a:pos x="147" y="460"/>
                    </a:cxn>
                    <a:cxn ang="0">
                      <a:pos x="147" y="353"/>
                    </a:cxn>
                    <a:cxn ang="0">
                      <a:pos x="178" y="289"/>
                    </a:cxn>
                    <a:cxn ang="0">
                      <a:pos x="112" y="280"/>
                    </a:cxn>
                    <a:cxn ang="0">
                      <a:pos x="59" y="293"/>
                    </a:cxn>
                    <a:cxn ang="0">
                      <a:pos x="5" y="301"/>
                    </a:cxn>
                    <a:cxn ang="0">
                      <a:pos x="0" y="253"/>
                    </a:cxn>
                    <a:cxn ang="0">
                      <a:pos x="18" y="232"/>
                    </a:cxn>
                    <a:cxn ang="0">
                      <a:pos x="200" y="228"/>
                    </a:cxn>
                    <a:cxn ang="0">
                      <a:pos x="213" y="205"/>
                    </a:cxn>
                  </a:cxnLst>
                  <a:rect l="0" t="0" r="r" b="b"/>
                  <a:pathLst>
                    <a:path w="732" h="616">
                      <a:moveTo>
                        <a:pt x="213" y="205"/>
                      </a:moveTo>
                      <a:lnTo>
                        <a:pt x="320" y="109"/>
                      </a:lnTo>
                      <a:lnTo>
                        <a:pt x="413" y="40"/>
                      </a:lnTo>
                      <a:lnTo>
                        <a:pt x="484" y="5"/>
                      </a:lnTo>
                      <a:lnTo>
                        <a:pt x="572" y="0"/>
                      </a:lnTo>
                      <a:lnTo>
                        <a:pt x="653" y="28"/>
                      </a:lnTo>
                      <a:lnTo>
                        <a:pt x="723" y="132"/>
                      </a:lnTo>
                      <a:lnTo>
                        <a:pt x="732" y="220"/>
                      </a:lnTo>
                      <a:lnTo>
                        <a:pt x="697" y="324"/>
                      </a:lnTo>
                      <a:lnTo>
                        <a:pt x="643" y="433"/>
                      </a:lnTo>
                      <a:lnTo>
                        <a:pt x="559" y="520"/>
                      </a:lnTo>
                      <a:lnTo>
                        <a:pt x="471" y="581"/>
                      </a:lnTo>
                      <a:lnTo>
                        <a:pt x="399" y="616"/>
                      </a:lnTo>
                      <a:lnTo>
                        <a:pt x="324" y="616"/>
                      </a:lnTo>
                      <a:lnTo>
                        <a:pt x="231" y="612"/>
                      </a:lnTo>
                      <a:lnTo>
                        <a:pt x="173" y="541"/>
                      </a:lnTo>
                      <a:lnTo>
                        <a:pt x="147" y="460"/>
                      </a:lnTo>
                      <a:lnTo>
                        <a:pt x="147" y="353"/>
                      </a:lnTo>
                      <a:lnTo>
                        <a:pt x="178" y="289"/>
                      </a:lnTo>
                      <a:lnTo>
                        <a:pt x="112" y="280"/>
                      </a:lnTo>
                      <a:lnTo>
                        <a:pt x="59" y="293"/>
                      </a:lnTo>
                      <a:lnTo>
                        <a:pt x="5" y="301"/>
                      </a:lnTo>
                      <a:lnTo>
                        <a:pt x="0" y="253"/>
                      </a:lnTo>
                      <a:lnTo>
                        <a:pt x="18" y="232"/>
                      </a:lnTo>
                      <a:lnTo>
                        <a:pt x="200" y="228"/>
                      </a:lnTo>
                      <a:lnTo>
                        <a:pt x="213" y="205"/>
                      </a:lnTo>
                      <a:close/>
                    </a:path>
                  </a:pathLst>
                </a:custGeom>
                <a:solidFill>
                  <a:srgbClr val="000000"/>
                </a:solidFill>
                <a:ln w="9525">
                  <a:noFill/>
                  <a:round/>
                  <a:headEnd/>
                  <a:tailEnd/>
                </a:ln>
              </p:spPr>
              <p:txBody>
                <a:bodyPr/>
                <a:lstStyle/>
                <a:p>
                  <a:pPr>
                    <a:defRPr/>
                  </a:pPr>
                  <a:endParaRPr lang="en-US"/>
                </a:p>
              </p:txBody>
            </p:sp>
            <p:sp>
              <p:nvSpPr>
                <p:cNvPr id="283660" name="Freeform 12"/>
                <p:cNvSpPr>
                  <a:spLocks/>
                </p:cNvSpPr>
                <p:nvPr/>
              </p:nvSpPr>
              <p:spPr bwMode="auto">
                <a:xfrm>
                  <a:off x="540" y="2724"/>
                  <a:ext cx="366" cy="80"/>
                </a:xfrm>
                <a:custGeom>
                  <a:avLst/>
                  <a:gdLst/>
                  <a:ahLst/>
                  <a:cxnLst>
                    <a:cxn ang="0">
                      <a:pos x="1105" y="152"/>
                    </a:cxn>
                    <a:cxn ang="0">
                      <a:pos x="1246" y="116"/>
                    </a:cxn>
                    <a:cxn ang="0">
                      <a:pos x="1366" y="104"/>
                    </a:cxn>
                    <a:cxn ang="0">
                      <a:pos x="1446" y="120"/>
                    </a:cxn>
                    <a:cxn ang="0">
                      <a:pos x="1465" y="164"/>
                    </a:cxn>
                    <a:cxn ang="0">
                      <a:pos x="1433" y="204"/>
                    </a:cxn>
                    <a:cxn ang="0">
                      <a:pos x="1366" y="227"/>
                    </a:cxn>
                    <a:cxn ang="0">
                      <a:pos x="1259" y="227"/>
                    </a:cxn>
                    <a:cxn ang="0">
                      <a:pos x="1099" y="252"/>
                    </a:cxn>
                    <a:cxn ang="0">
                      <a:pos x="864" y="300"/>
                    </a:cxn>
                    <a:cxn ang="0">
                      <a:pos x="741" y="319"/>
                    </a:cxn>
                    <a:cxn ang="0">
                      <a:pos x="581" y="319"/>
                    </a:cxn>
                    <a:cxn ang="0">
                      <a:pos x="447" y="296"/>
                    </a:cxn>
                    <a:cxn ang="0">
                      <a:pos x="274" y="235"/>
                    </a:cxn>
                    <a:cxn ang="0">
                      <a:pos x="182" y="200"/>
                    </a:cxn>
                    <a:cxn ang="0">
                      <a:pos x="145" y="216"/>
                    </a:cxn>
                    <a:cxn ang="0">
                      <a:pos x="119" y="200"/>
                    </a:cxn>
                    <a:cxn ang="0">
                      <a:pos x="145" y="156"/>
                    </a:cxn>
                    <a:cxn ang="0">
                      <a:pos x="154" y="140"/>
                    </a:cxn>
                    <a:cxn ang="0">
                      <a:pos x="145" y="108"/>
                    </a:cxn>
                    <a:cxn ang="0">
                      <a:pos x="114" y="85"/>
                    </a:cxn>
                    <a:cxn ang="0">
                      <a:pos x="66" y="96"/>
                    </a:cxn>
                    <a:cxn ang="0">
                      <a:pos x="61" y="152"/>
                    </a:cxn>
                    <a:cxn ang="0">
                      <a:pos x="48" y="179"/>
                    </a:cxn>
                    <a:cxn ang="0">
                      <a:pos x="22" y="156"/>
                    </a:cxn>
                    <a:cxn ang="0">
                      <a:pos x="0" y="127"/>
                    </a:cxn>
                    <a:cxn ang="0">
                      <a:pos x="8" y="72"/>
                    </a:cxn>
                    <a:cxn ang="0">
                      <a:pos x="39" y="24"/>
                    </a:cxn>
                    <a:cxn ang="0">
                      <a:pos x="88" y="0"/>
                    </a:cxn>
                    <a:cxn ang="0">
                      <a:pos x="145" y="12"/>
                    </a:cxn>
                    <a:cxn ang="0">
                      <a:pos x="208" y="72"/>
                    </a:cxn>
                    <a:cxn ang="0">
                      <a:pos x="235" y="116"/>
                    </a:cxn>
                    <a:cxn ang="0">
                      <a:pos x="305" y="168"/>
                    </a:cxn>
                    <a:cxn ang="0">
                      <a:pos x="408" y="216"/>
                    </a:cxn>
                    <a:cxn ang="0">
                      <a:pos x="553" y="252"/>
                    </a:cxn>
                    <a:cxn ang="0">
                      <a:pos x="741" y="248"/>
                    </a:cxn>
                    <a:cxn ang="0">
                      <a:pos x="900" y="227"/>
                    </a:cxn>
                    <a:cxn ang="0">
                      <a:pos x="1007" y="188"/>
                    </a:cxn>
                    <a:cxn ang="0">
                      <a:pos x="1105" y="152"/>
                    </a:cxn>
                  </a:cxnLst>
                  <a:rect l="0" t="0" r="r" b="b"/>
                  <a:pathLst>
                    <a:path w="1465" h="319">
                      <a:moveTo>
                        <a:pt x="1105" y="152"/>
                      </a:moveTo>
                      <a:lnTo>
                        <a:pt x="1246" y="116"/>
                      </a:lnTo>
                      <a:lnTo>
                        <a:pt x="1366" y="104"/>
                      </a:lnTo>
                      <a:lnTo>
                        <a:pt x="1446" y="120"/>
                      </a:lnTo>
                      <a:lnTo>
                        <a:pt x="1465" y="164"/>
                      </a:lnTo>
                      <a:lnTo>
                        <a:pt x="1433" y="204"/>
                      </a:lnTo>
                      <a:lnTo>
                        <a:pt x="1366" y="227"/>
                      </a:lnTo>
                      <a:lnTo>
                        <a:pt x="1259" y="227"/>
                      </a:lnTo>
                      <a:lnTo>
                        <a:pt x="1099" y="252"/>
                      </a:lnTo>
                      <a:lnTo>
                        <a:pt x="864" y="300"/>
                      </a:lnTo>
                      <a:lnTo>
                        <a:pt x="741" y="319"/>
                      </a:lnTo>
                      <a:lnTo>
                        <a:pt x="581" y="319"/>
                      </a:lnTo>
                      <a:lnTo>
                        <a:pt x="447" y="296"/>
                      </a:lnTo>
                      <a:lnTo>
                        <a:pt x="274" y="235"/>
                      </a:lnTo>
                      <a:lnTo>
                        <a:pt x="182" y="200"/>
                      </a:lnTo>
                      <a:lnTo>
                        <a:pt x="145" y="216"/>
                      </a:lnTo>
                      <a:lnTo>
                        <a:pt x="119" y="200"/>
                      </a:lnTo>
                      <a:lnTo>
                        <a:pt x="145" y="156"/>
                      </a:lnTo>
                      <a:lnTo>
                        <a:pt x="154" y="140"/>
                      </a:lnTo>
                      <a:lnTo>
                        <a:pt x="145" y="108"/>
                      </a:lnTo>
                      <a:lnTo>
                        <a:pt x="114" y="85"/>
                      </a:lnTo>
                      <a:lnTo>
                        <a:pt x="66" y="96"/>
                      </a:lnTo>
                      <a:lnTo>
                        <a:pt x="61" y="152"/>
                      </a:lnTo>
                      <a:lnTo>
                        <a:pt x="48" y="179"/>
                      </a:lnTo>
                      <a:lnTo>
                        <a:pt x="22" y="156"/>
                      </a:lnTo>
                      <a:lnTo>
                        <a:pt x="0" y="127"/>
                      </a:lnTo>
                      <a:lnTo>
                        <a:pt x="8" y="72"/>
                      </a:lnTo>
                      <a:lnTo>
                        <a:pt x="39" y="24"/>
                      </a:lnTo>
                      <a:lnTo>
                        <a:pt x="88" y="0"/>
                      </a:lnTo>
                      <a:lnTo>
                        <a:pt x="145" y="12"/>
                      </a:lnTo>
                      <a:lnTo>
                        <a:pt x="208" y="72"/>
                      </a:lnTo>
                      <a:lnTo>
                        <a:pt x="235" y="116"/>
                      </a:lnTo>
                      <a:lnTo>
                        <a:pt x="305" y="168"/>
                      </a:lnTo>
                      <a:lnTo>
                        <a:pt x="408" y="216"/>
                      </a:lnTo>
                      <a:lnTo>
                        <a:pt x="553" y="252"/>
                      </a:lnTo>
                      <a:lnTo>
                        <a:pt x="741" y="248"/>
                      </a:lnTo>
                      <a:lnTo>
                        <a:pt x="900" y="227"/>
                      </a:lnTo>
                      <a:lnTo>
                        <a:pt x="1007" y="188"/>
                      </a:lnTo>
                      <a:lnTo>
                        <a:pt x="1105" y="152"/>
                      </a:lnTo>
                      <a:close/>
                    </a:path>
                  </a:pathLst>
                </a:custGeom>
                <a:solidFill>
                  <a:srgbClr val="000000"/>
                </a:solidFill>
                <a:ln w="9525">
                  <a:noFill/>
                  <a:round/>
                  <a:headEnd/>
                  <a:tailEnd/>
                </a:ln>
              </p:spPr>
              <p:txBody>
                <a:bodyPr/>
                <a:lstStyle/>
                <a:p>
                  <a:pPr>
                    <a:defRPr/>
                  </a:pPr>
                  <a:endParaRPr lang="en-US"/>
                </a:p>
              </p:txBody>
            </p:sp>
            <p:sp>
              <p:nvSpPr>
                <p:cNvPr id="283661" name="Freeform 13"/>
                <p:cNvSpPr>
                  <a:spLocks/>
                </p:cNvSpPr>
                <p:nvPr/>
              </p:nvSpPr>
              <p:spPr bwMode="auto">
                <a:xfrm>
                  <a:off x="945" y="2764"/>
                  <a:ext cx="128" cy="310"/>
                </a:xfrm>
                <a:custGeom>
                  <a:avLst/>
                  <a:gdLst/>
                  <a:ahLst/>
                  <a:cxnLst>
                    <a:cxn ang="0">
                      <a:pos x="186" y="73"/>
                    </a:cxn>
                    <a:cxn ang="0">
                      <a:pos x="123" y="13"/>
                    </a:cxn>
                    <a:cxn ang="0">
                      <a:pos x="44" y="0"/>
                    </a:cxn>
                    <a:cxn ang="0">
                      <a:pos x="0" y="65"/>
                    </a:cxn>
                    <a:cxn ang="0">
                      <a:pos x="13" y="101"/>
                    </a:cxn>
                    <a:cxn ang="0">
                      <a:pos x="97" y="149"/>
                    </a:cxn>
                    <a:cxn ang="0">
                      <a:pos x="252" y="258"/>
                    </a:cxn>
                    <a:cxn ang="0">
                      <a:pos x="336" y="362"/>
                    </a:cxn>
                    <a:cxn ang="0">
                      <a:pos x="403" y="475"/>
                    </a:cxn>
                    <a:cxn ang="0">
                      <a:pos x="403" y="568"/>
                    </a:cxn>
                    <a:cxn ang="0">
                      <a:pos x="331" y="644"/>
                    </a:cxn>
                    <a:cxn ang="0">
                      <a:pos x="252" y="701"/>
                    </a:cxn>
                    <a:cxn ang="0">
                      <a:pos x="164" y="773"/>
                    </a:cxn>
                    <a:cxn ang="0">
                      <a:pos x="66" y="858"/>
                    </a:cxn>
                    <a:cxn ang="0">
                      <a:pos x="26" y="971"/>
                    </a:cxn>
                    <a:cxn ang="0">
                      <a:pos x="83" y="1091"/>
                    </a:cxn>
                    <a:cxn ang="0">
                      <a:pos x="70" y="1183"/>
                    </a:cxn>
                    <a:cxn ang="0">
                      <a:pos x="44" y="1220"/>
                    </a:cxn>
                    <a:cxn ang="0">
                      <a:pos x="70" y="1235"/>
                    </a:cxn>
                    <a:cxn ang="0">
                      <a:pos x="119" y="1247"/>
                    </a:cxn>
                    <a:cxn ang="0">
                      <a:pos x="145" y="1176"/>
                    </a:cxn>
                    <a:cxn ang="0">
                      <a:pos x="151" y="1099"/>
                    </a:cxn>
                    <a:cxn ang="0">
                      <a:pos x="119" y="1015"/>
                    </a:cxn>
                    <a:cxn ang="0">
                      <a:pos x="70" y="971"/>
                    </a:cxn>
                    <a:cxn ang="0">
                      <a:pos x="79" y="906"/>
                    </a:cxn>
                    <a:cxn ang="0">
                      <a:pos x="190" y="821"/>
                    </a:cxn>
                    <a:cxn ang="0">
                      <a:pos x="331" y="729"/>
                    </a:cxn>
                    <a:cxn ang="0">
                      <a:pos x="451" y="644"/>
                    </a:cxn>
                    <a:cxn ang="0">
                      <a:pos x="504" y="584"/>
                    </a:cxn>
                    <a:cxn ang="0">
                      <a:pos x="509" y="511"/>
                    </a:cxn>
                    <a:cxn ang="0">
                      <a:pos x="482" y="439"/>
                    </a:cxn>
                    <a:cxn ang="0">
                      <a:pos x="425" y="350"/>
                    </a:cxn>
                    <a:cxn ang="0">
                      <a:pos x="359" y="266"/>
                    </a:cxn>
                    <a:cxn ang="0">
                      <a:pos x="296" y="193"/>
                    </a:cxn>
                    <a:cxn ang="0">
                      <a:pos x="239" y="126"/>
                    </a:cxn>
                    <a:cxn ang="0">
                      <a:pos x="186" y="73"/>
                    </a:cxn>
                  </a:cxnLst>
                  <a:rect l="0" t="0" r="r" b="b"/>
                  <a:pathLst>
                    <a:path w="509" h="1247">
                      <a:moveTo>
                        <a:pt x="186" y="73"/>
                      </a:moveTo>
                      <a:lnTo>
                        <a:pt x="123" y="13"/>
                      </a:lnTo>
                      <a:lnTo>
                        <a:pt x="44" y="0"/>
                      </a:lnTo>
                      <a:lnTo>
                        <a:pt x="0" y="65"/>
                      </a:lnTo>
                      <a:lnTo>
                        <a:pt x="13" y="101"/>
                      </a:lnTo>
                      <a:lnTo>
                        <a:pt x="97" y="149"/>
                      </a:lnTo>
                      <a:lnTo>
                        <a:pt x="252" y="258"/>
                      </a:lnTo>
                      <a:lnTo>
                        <a:pt x="336" y="362"/>
                      </a:lnTo>
                      <a:lnTo>
                        <a:pt x="403" y="475"/>
                      </a:lnTo>
                      <a:lnTo>
                        <a:pt x="403" y="568"/>
                      </a:lnTo>
                      <a:lnTo>
                        <a:pt x="331" y="644"/>
                      </a:lnTo>
                      <a:lnTo>
                        <a:pt x="252" y="701"/>
                      </a:lnTo>
                      <a:lnTo>
                        <a:pt x="164" y="773"/>
                      </a:lnTo>
                      <a:lnTo>
                        <a:pt x="66" y="858"/>
                      </a:lnTo>
                      <a:lnTo>
                        <a:pt x="26" y="971"/>
                      </a:lnTo>
                      <a:lnTo>
                        <a:pt x="83" y="1091"/>
                      </a:lnTo>
                      <a:lnTo>
                        <a:pt x="70" y="1183"/>
                      </a:lnTo>
                      <a:lnTo>
                        <a:pt x="44" y="1220"/>
                      </a:lnTo>
                      <a:lnTo>
                        <a:pt x="70" y="1235"/>
                      </a:lnTo>
                      <a:lnTo>
                        <a:pt x="119" y="1247"/>
                      </a:lnTo>
                      <a:lnTo>
                        <a:pt x="145" y="1176"/>
                      </a:lnTo>
                      <a:lnTo>
                        <a:pt x="151" y="1099"/>
                      </a:lnTo>
                      <a:lnTo>
                        <a:pt x="119" y="1015"/>
                      </a:lnTo>
                      <a:lnTo>
                        <a:pt x="70" y="971"/>
                      </a:lnTo>
                      <a:lnTo>
                        <a:pt x="79" y="906"/>
                      </a:lnTo>
                      <a:lnTo>
                        <a:pt x="190" y="821"/>
                      </a:lnTo>
                      <a:lnTo>
                        <a:pt x="331" y="729"/>
                      </a:lnTo>
                      <a:lnTo>
                        <a:pt x="451" y="644"/>
                      </a:lnTo>
                      <a:lnTo>
                        <a:pt x="504" y="584"/>
                      </a:lnTo>
                      <a:lnTo>
                        <a:pt x="509" y="511"/>
                      </a:lnTo>
                      <a:lnTo>
                        <a:pt x="482" y="439"/>
                      </a:lnTo>
                      <a:lnTo>
                        <a:pt x="425" y="350"/>
                      </a:lnTo>
                      <a:lnTo>
                        <a:pt x="359" y="266"/>
                      </a:lnTo>
                      <a:lnTo>
                        <a:pt x="296" y="193"/>
                      </a:lnTo>
                      <a:lnTo>
                        <a:pt x="239" y="126"/>
                      </a:lnTo>
                      <a:lnTo>
                        <a:pt x="186" y="73"/>
                      </a:lnTo>
                      <a:close/>
                    </a:path>
                  </a:pathLst>
                </a:custGeom>
                <a:solidFill>
                  <a:srgbClr val="000000"/>
                </a:solidFill>
                <a:ln w="9525">
                  <a:noFill/>
                  <a:round/>
                  <a:headEnd/>
                  <a:tailEnd/>
                </a:ln>
              </p:spPr>
              <p:txBody>
                <a:bodyPr/>
                <a:lstStyle/>
                <a:p>
                  <a:pPr>
                    <a:defRPr/>
                  </a:pPr>
                  <a:endParaRPr lang="en-US"/>
                </a:p>
              </p:txBody>
            </p:sp>
            <p:sp>
              <p:nvSpPr>
                <p:cNvPr id="283662" name="Freeform 14"/>
                <p:cNvSpPr>
                  <a:spLocks/>
                </p:cNvSpPr>
                <p:nvPr/>
              </p:nvSpPr>
              <p:spPr bwMode="auto">
                <a:xfrm>
                  <a:off x="795" y="2754"/>
                  <a:ext cx="155" cy="305"/>
                </a:xfrm>
                <a:custGeom>
                  <a:avLst/>
                  <a:gdLst/>
                  <a:ahLst/>
                  <a:cxnLst>
                    <a:cxn ang="0">
                      <a:pos x="199" y="201"/>
                    </a:cxn>
                    <a:cxn ang="0">
                      <a:pos x="265" y="109"/>
                    </a:cxn>
                    <a:cxn ang="0">
                      <a:pos x="367" y="32"/>
                    </a:cxn>
                    <a:cxn ang="0">
                      <a:pos x="438" y="0"/>
                    </a:cxn>
                    <a:cxn ang="0">
                      <a:pos x="527" y="7"/>
                    </a:cxn>
                    <a:cxn ang="0">
                      <a:pos x="584" y="36"/>
                    </a:cxn>
                    <a:cxn ang="0">
                      <a:pos x="619" y="97"/>
                    </a:cxn>
                    <a:cxn ang="0">
                      <a:pos x="624" y="225"/>
                    </a:cxn>
                    <a:cxn ang="0">
                      <a:pos x="584" y="310"/>
                    </a:cxn>
                    <a:cxn ang="0">
                      <a:pos x="514" y="423"/>
                    </a:cxn>
                    <a:cxn ang="0">
                      <a:pos x="464" y="543"/>
                    </a:cxn>
                    <a:cxn ang="0">
                      <a:pos x="464" y="685"/>
                    </a:cxn>
                    <a:cxn ang="0">
                      <a:pos x="486" y="846"/>
                    </a:cxn>
                    <a:cxn ang="0">
                      <a:pos x="517" y="926"/>
                    </a:cxn>
                    <a:cxn ang="0">
                      <a:pos x="530" y="1003"/>
                    </a:cxn>
                    <a:cxn ang="0">
                      <a:pos x="530" y="1088"/>
                    </a:cxn>
                    <a:cxn ang="0">
                      <a:pos x="504" y="1156"/>
                    </a:cxn>
                    <a:cxn ang="0">
                      <a:pos x="451" y="1192"/>
                    </a:cxn>
                    <a:cxn ang="0">
                      <a:pos x="394" y="1209"/>
                    </a:cxn>
                    <a:cxn ang="0">
                      <a:pos x="319" y="1220"/>
                    </a:cxn>
                    <a:cxn ang="0">
                      <a:pos x="221" y="1220"/>
                    </a:cxn>
                    <a:cxn ang="0">
                      <a:pos x="159" y="1196"/>
                    </a:cxn>
                    <a:cxn ang="0">
                      <a:pos x="102" y="1169"/>
                    </a:cxn>
                    <a:cxn ang="0">
                      <a:pos x="53" y="1088"/>
                    </a:cxn>
                    <a:cxn ang="0">
                      <a:pos x="26" y="979"/>
                    </a:cxn>
                    <a:cxn ang="0">
                      <a:pos x="0" y="866"/>
                    </a:cxn>
                    <a:cxn ang="0">
                      <a:pos x="0" y="737"/>
                    </a:cxn>
                    <a:cxn ang="0">
                      <a:pos x="35" y="587"/>
                    </a:cxn>
                    <a:cxn ang="0">
                      <a:pos x="61" y="503"/>
                    </a:cxn>
                    <a:cxn ang="0">
                      <a:pos x="92" y="382"/>
                    </a:cxn>
                    <a:cxn ang="0">
                      <a:pos x="142" y="286"/>
                    </a:cxn>
                    <a:cxn ang="0">
                      <a:pos x="168" y="241"/>
                    </a:cxn>
                    <a:cxn ang="0">
                      <a:pos x="199" y="201"/>
                    </a:cxn>
                  </a:cxnLst>
                  <a:rect l="0" t="0" r="r" b="b"/>
                  <a:pathLst>
                    <a:path w="624" h="1220">
                      <a:moveTo>
                        <a:pt x="199" y="201"/>
                      </a:moveTo>
                      <a:lnTo>
                        <a:pt x="265" y="109"/>
                      </a:lnTo>
                      <a:lnTo>
                        <a:pt x="367" y="32"/>
                      </a:lnTo>
                      <a:lnTo>
                        <a:pt x="438" y="0"/>
                      </a:lnTo>
                      <a:lnTo>
                        <a:pt x="527" y="7"/>
                      </a:lnTo>
                      <a:lnTo>
                        <a:pt x="584" y="36"/>
                      </a:lnTo>
                      <a:lnTo>
                        <a:pt x="619" y="97"/>
                      </a:lnTo>
                      <a:lnTo>
                        <a:pt x="624" y="225"/>
                      </a:lnTo>
                      <a:lnTo>
                        <a:pt x="584" y="310"/>
                      </a:lnTo>
                      <a:lnTo>
                        <a:pt x="514" y="423"/>
                      </a:lnTo>
                      <a:lnTo>
                        <a:pt x="464" y="543"/>
                      </a:lnTo>
                      <a:lnTo>
                        <a:pt x="464" y="685"/>
                      </a:lnTo>
                      <a:lnTo>
                        <a:pt x="486" y="846"/>
                      </a:lnTo>
                      <a:lnTo>
                        <a:pt x="517" y="926"/>
                      </a:lnTo>
                      <a:lnTo>
                        <a:pt x="530" y="1003"/>
                      </a:lnTo>
                      <a:lnTo>
                        <a:pt x="530" y="1088"/>
                      </a:lnTo>
                      <a:lnTo>
                        <a:pt x="504" y="1156"/>
                      </a:lnTo>
                      <a:lnTo>
                        <a:pt x="451" y="1192"/>
                      </a:lnTo>
                      <a:lnTo>
                        <a:pt x="394" y="1209"/>
                      </a:lnTo>
                      <a:lnTo>
                        <a:pt x="319" y="1220"/>
                      </a:lnTo>
                      <a:lnTo>
                        <a:pt x="221" y="1220"/>
                      </a:lnTo>
                      <a:lnTo>
                        <a:pt x="159" y="1196"/>
                      </a:lnTo>
                      <a:lnTo>
                        <a:pt x="102" y="1169"/>
                      </a:lnTo>
                      <a:lnTo>
                        <a:pt x="53" y="1088"/>
                      </a:lnTo>
                      <a:lnTo>
                        <a:pt x="26" y="979"/>
                      </a:lnTo>
                      <a:lnTo>
                        <a:pt x="0" y="866"/>
                      </a:lnTo>
                      <a:lnTo>
                        <a:pt x="0" y="737"/>
                      </a:lnTo>
                      <a:lnTo>
                        <a:pt x="35" y="587"/>
                      </a:lnTo>
                      <a:lnTo>
                        <a:pt x="61" y="503"/>
                      </a:lnTo>
                      <a:lnTo>
                        <a:pt x="92" y="382"/>
                      </a:lnTo>
                      <a:lnTo>
                        <a:pt x="142" y="286"/>
                      </a:lnTo>
                      <a:lnTo>
                        <a:pt x="168" y="241"/>
                      </a:lnTo>
                      <a:lnTo>
                        <a:pt x="199" y="201"/>
                      </a:lnTo>
                      <a:close/>
                    </a:path>
                  </a:pathLst>
                </a:custGeom>
                <a:solidFill>
                  <a:srgbClr val="000000"/>
                </a:solidFill>
                <a:ln w="9525">
                  <a:noFill/>
                  <a:round/>
                  <a:headEnd/>
                  <a:tailEnd/>
                </a:ln>
              </p:spPr>
              <p:txBody>
                <a:bodyPr/>
                <a:lstStyle/>
                <a:p>
                  <a:pPr>
                    <a:defRPr/>
                  </a:pPr>
                  <a:endParaRPr lang="en-US"/>
                </a:p>
              </p:txBody>
            </p:sp>
            <p:sp>
              <p:nvSpPr>
                <p:cNvPr id="283663" name="Freeform 15"/>
                <p:cNvSpPr>
                  <a:spLocks/>
                </p:cNvSpPr>
                <p:nvPr/>
              </p:nvSpPr>
              <p:spPr bwMode="auto">
                <a:xfrm>
                  <a:off x="860" y="2999"/>
                  <a:ext cx="119" cy="351"/>
                </a:xfrm>
                <a:custGeom>
                  <a:avLst/>
                  <a:gdLst/>
                  <a:ahLst/>
                  <a:cxnLst>
                    <a:cxn ang="0">
                      <a:pos x="80" y="156"/>
                    </a:cxn>
                    <a:cxn ang="0">
                      <a:pos x="26" y="100"/>
                    </a:cxn>
                    <a:cxn ang="0">
                      <a:pos x="13" y="52"/>
                    </a:cxn>
                    <a:cxn ang="0">
                      <a:pos x="54" y="4"/>
                    </a:cxn>
                    <a:cxn ang="0">
                      <a:pos x="116" y="0"/>
                    </a:cxn>
                    <a:cxn ang="0">
                      <a:pos x="160" y="16"/>
                    </a:cxn>
                    <a:cxn ang="0">
                      <a:pos x="208" y="88"/>
                    </a:cxn>
                    <a:cxn ang="0">
                      <a:pos x="302" y="232"/>
                    </a:cxn>
                    <a:cxn ang="0">
                      <a:pos x="372" y="381"/>
                    </a:cxn>
                    <a:cxn ang="0">
                      <a:pos x="421" y="446"/>
                    </a:cxn>
                    <a:cxn ang="0">
                      <a:pos x="438" y="527"/>
                    </a:cxn>
                    <a:cxn ang="0">
                      <a:pos x="447" y="554"/>
                    </a:cxn>
                    <a:cxn ang="0">
                      <a:pos x="421" y="627"/>
                    </a:cxn>
                    <a:cxn ang="0">
                      <a:pos x="355" y="743"/>
                    </a:cxn>
                    <a:cxn ang="0">
                      <a:pos x="275" y="864"/>
                    </a:cxn>
                    <a:cxn ang="0">
                      <a:pos x="195" y="985"/>
                    </a:cxn>
                    <a:cxn ang="0">
                      <a:pos x="168" y="1061"/>
                    </a:cxn>
                    <a:cxn ang="0">
                      <a:pos x="160" y="1109"/>
                    </a:cxn>
                    <a:cxn ang="0">
                      <a:pos x="186" y="1146"/>
                    </a:cxn>
                    <a:cxn ang="0">
                      <a:pos x="275" y="1170"/>
                    </a:cxn>
                    <a:cxn ang="0">
                      <a:pos x="372" y="1214"/>
                    </a:cxn>
                    <a:cxn ang="0">
                      <a:pos x="447" y="1287"/>
                    </a:cxn>
                    <a:cxn ang="0">
                      <a:pos x="479" y="1358"/>
                    </a:cxn>
                    <a:cxn ang="0">
                      <a:pos x="453" y="1395"/>
                    </a:cxn>
                    <a:cxn ang="0">
                      <a:pos x="385" y="1408"/>
                    </a:cxn>
                    <a:cxn ang="0">
                      <a:pos x="368" y="1375"/>
                    </a:cxn>
                    <a:cxn ang="0">
                      <a:pos x="315" y="1303"/>
                    </a:cxn>
                    <a:cxn ang="0">
                      <a:pos x="275" y="1251"/>
                    </a:cxn>
                    <a:cxn ang="0">
                      <a:pos x="214" y="1214"/>
                    </a:cxn>
                    <a:cxn ang="0">
                      <a:pos x="160" y="1194"/>
                    </a:cxn>
                    <a:cxn ang="0">
                      <a:pos x="94" y="1194"/>
                    </a:cxn>
                    <a:cxn ang="0">
                      <a:pos x="41" y="1201"/>
                    </a:cxn>
                    <a:cxn ang="0">
                      <a:pos x="13" y="1190"/>
                    </a:cxn>
                    <a:cxn ang="0">
                      <a:pos x="0" y="1153"/>
                    </a:cxn>
                    <a:cxn ang="0">
                      <a:pos x="41" y="1121"/>
                    </a:cxn>
                    <a:cxn ang="0">
                      <a:pos x="102" y="1013"/>
                    </a:cxn>
                    <a:cxn ang="0">
                      <a:pos x="160" y="904"/>
                    </a:cxn>
                    <a:cxn ang="0">
                      <a:pos x="236" y="791"/>
                    </a:cxn>
                    <a:cxn ang="0">
                      <a:pos x="275" y="699"/>
                    </a:cxn>
                    <a:cxn ang="0">
                      <a:pos x="333" y="579"/>
                    </a:cxn>
                    <a:cxn ang="0">
                      <a:pos x="341" y="514"/>
                    </a:cxn>
                    <a:cxn ang="0">
                      <a:pos x="306" y="429"/>
                    </a:cxn>
                    <a:cxn ang="0">
                      <a:pos x="227" y="345"/>
                    </a:cxn>
                    <a:cxn ang="0">
                      <a:pos x="155" y="241"/>
                    </a:cxn>
                    <a:cxn ang="0">
                      <a:pos x="80" y="156"/>
                    </a:cxn>
                  </a:cxnLst>
                  <a:rect l="0" t="0" r="r" b="b"/>
                  <a:pathLst>
                    <a:path w="479" h="1408">
                      <a:moveTo>
                        <a:pt x="80" y="156"/>
                      </a:moveTo>
                      <a:lnTo>
                        <a:pt x="26" y="100"/>
                      </a:lnTo>
                      <a:lnTo>
                        <a:pt x="13" y="52"/>
                      </a:lnTo>
                      <a:lnTo>
                        <a:pt x="54" y="4"/>
                      </a:lnTo>
                      <a:lnTo>
                        <a:pt x="116" y="0"/>
                      </a:lnTo>
                      <a:lnTo>
                        <a:pt x="160" y="16"/>
                      </a:lnTo>
                      <a:lnTo>
                        <a:pt x="208" y="88"/>
                      </a:lnTo>
                      <a:lnTo>
                        <a:pt x="302" y="232"/>
                      </a:lnTo>
                      <a:lnTo>
                        <a:pt x="372" y="381"/>
                      </a:lnTo>
                      <a:lnTo>
                        <a:pt x="421" y="446"/>
                      </a:lnTo>
                      <a:lnTo>
                        <a:pt x="438" y="527"/>
                      </a:lnTo>
                      <a:lnTo>
                        <a:pt x="447" y="554"/>
                      </a:lnTo>
                      <a:lnTo>
                        <a:pt x="421" y="627"/>
                      </a:lnTo>
                      <a:lnTo>
                        <a:pt x="355" y="743"/>
                      </a:lnTo>
                      <a:lnTo>
                        <a:pt x="275" y="864"/>
                      </a:lnTo>
                      <a:lnTo>
                        <a:pt x="195" y="985"/>
                      </a:lnTo>
                      <a:lnTo>
                        <a:pt x="168" y="1061"/>
                      </a:lnTo>
                      <a:lnTo>
                        <a:pt x="160" y="1109"/>
                      </a:lnTo>
                      <a:lnTo>
                        <a:pt x="186" y="1146"/>
                      </a:lnTo>
                      <a:lnTo>
                        <a:pt x="275" y="1170"/>
                      </a:lnTo>
                      <a:lnTo>
                        <a:pt x="372" y="1214"/>
                      </a:lnTo>
                      <a:lnTo>
                        <a:pt x="447" y="1287"/>
                      </a:lnTo>
                      <a:lnTo>
                        <a:pt x="479" y="1358"/>
                      </a:lnTo>
                      <a:lnTo>
                        <a:pt x="453" y="1395"/>
                      </a:lnTo>
                      <a:lnTo>
                        <a:pt x="385" y="1408"/>
                      </a:lnTo>
                      <a:lnTo>
                        <a:pt x="368" y="1375"/>
                      </a:lnTo>
                      <a:lnTo>
                        <a:pt x="315" y="1303"/>
                      </a:lnTo>
                      <a:lnTo>
                        <a:pt x="275" y="1251"/>
                      </a:lnTo>
                      <a:lnTo>
                        <a:pt x="214" y="1214"/>
                      </a:lnTo>
                      <a:lnTo>
                        <a:pt x="160" y="1194"/>
                      </a:lnTo>
                      <a:lnTo>
                        <a:pt x="94" y="1194"/>
                      </a:lnTo>
                      <a:lnTo>
                        <a:pt x="41" y="1201"/>
                      </a:lnTo>
                      <a:lnTo>
                        <a:pt x="13" y="1190"/>
                      </a:lnTo>
                      <a:lnTo>
                        <a:pt x="0" y="1153"/>
                      </a:lnTo>
                      <a:lnTo>
                        <a:pt x="41" y="1121"/>
                      </a:lnTo>
                      <a:lnTo>
                        <a:pt x="102" y="1013"/>
                      </a:lnTo>
                      <a:lnTo>
                        <a:pt x="160" y="904"/>
                      </a:lnTo>
                      <a:lnTo>
                        <a:pt x="236" y="791"/>
                      </a:lnTo>
                      <a:lnTo>
                        <a:pt x="275" y="699"/>
                      </a:lnTo>
                      <a:lnTo>
                        <a:pt x="333" y="579"/>
                      </a:lnTo>
                      <a:lnTo>
                        <a:pt x="341" y="514"/>
                      </a:lnTo>
                      <a:lnTo>
                        <a:pt x="306" y="429"/>
                      </a:lnTo>
                      <a:lnTo>
                        <a:pt x="227" y="345"/>
                      </a:lnTo>
                      <a:lnTo>
                        <a:pt x="155" y="241"/>
                      </a:lnTo>
                      <a:lnTo>
                        <a:pt x="80" y="156"/>
                      </a:lnTo>
                      <a:close/>
                    </a:path>
                  </a:pathLst>
                </a:custGeom>
                <a:solidFill>
                  <a:srgbClr val="000000"/>
                </a:solidFill>
                <a:ln w="9525">
                  <a:noFill/>
                  <a:round/>
                  <a:headEnd/>
                  <a:tailEnd/>
                </a:ln>
              </p:spPr>
              <p:txBody>
                <a:bodyPr/>
                <a:lstStyle/>
                <a:p>
                  <a:pPr>
                    <a:defRPr/>
                  </a:pPr>
                  <a:endParaRPr lang="en-US"/>
                </a:p>
              </p:txBody>
            </p:sp>
            <p:sp>
              <p:nvSpPr>
                <p:cNvPr id="283664" name="Freeform 16"/>
                <p:cNvSpPr>
                  <a:spLocks/>
                </p:cNvSpPr>
                <p:nvPr/>
              </p:nvSpPr>
              <p:spPr bwMode="auto">
                <a:xfrm>
                  <a:off x="696" y="2999"/>
                  <a:ext cx="140" cy="349"/>
                </a:xfrm>
                <a:custGeom>
                  <a:avLst/>
                  <a:gdLst/>
                  <a:ahLst/>
                  <a:cxnLst>
                    <a:cxn ang="0">
                      <a:pos x="333" y="297"/>
                    </a:cxn>
                    <a:cxn ang="0">
                      <a:pos x="373" y="157"/>
                    </a:cxn>
                    <a:cxn ang="0">
                      <a:pos x="417" y="48"/>
                    </a:cxn>
                    <a:cxn ang="0">
                      <a:pos x="467" y="0"/>
                    </a:cxn>
                    <a:cxn ang="0">
                      <a:pos x="537" y="0"/>
                    </a:cxn>
                    <a:cxn ang="0">
                      <a:pos x="564" y="65"/>
                    </a:cxn>
                    <a:cxn ang="0">
                      <a:pos x="546" y="137"/>
                    </a:cxn>
                    <a:cxn ang="0">
                      <a:pos x="470" y="242"/>
                    </a:cxn>
                    <a:cxn ang="0">
                      <a:pos x="399" y="345"/>
                    </a:cxn>
                    <a:cxn ang="0">
                      <a:pos x="360" y="483"/>
                    </a:cxn>
                    <a:cxn ang="0">
                      <a:pos x="333" y="579"/>
                    </a:cxn>
                    <a:cxn ang="0">
                      <a:pos x="320" y="671"/>
                    </a:cxn>
                    <a:cxn ang="0">
                      <a:pos x="337" y="845"/>
                    </a:cxn>
                    <a:cxn ang="0">
                      <a:pos x="360" y="997"/>
                    </a:cxn>
                    <a:cxn ang="0">
                      <a:pos x="386" y="1106"/>
                    </a:cxn>
                    <a:cxn ang="0">
                      <a:pos x="404" y="1158"/>
                    </a:cxn>
                    <a:cxn ang="0">
                      <a:pos x="390" y="1215"/>
                    </a:cxn>
                    <a:cxn ang="0">
                      <a:pos x="360" y="1219"/>
                    </a:cxn>
                    <a:cxn ang="0">
                      <a:pos x="307" y="1219"/>
                    </a:cxn>
                    <a:cxn ang="0">
                      <a:pos x="204" y="1267"/>
                    </a:cxn>
                    <a:cxn ang="0">
                      <a:pos x="138" y="1311"/>
                    </a:cxn>
                    <a:cxn ang="0">
                      <a:pos x="106" y="1387"/>
                    </a:cxn>
                    <a:cxn ang="0">
                      <a:pos x="66" y="1395"/>
                    </a:cxn>
                    <a:cxn ang="0">
                      <a:pos x="13" y="1347"/>
                    </a:cxn>
                    <a:cxn ang="0">
                      <a:pos x="0" y="1299"/>
                    </a:cxn>
                    <a:cxn ang="0">
                      <a:pos x="70" y="1242"/>
                    </a:cxn>
                    <a:cxn ang="0">
                      <a:pos x="173" y="1202"/>
                    </a:cxn>
                    <a:cxn ang="0">
                      <a:pos x="252" y="1171"/>
                    </a:cxn>
                    <a:cxn ang="0">
                      <a:pos x="307" y="1146"/>
                    </a:cxn>
                    <a:cxn ang="0">
                      <a:pos x="324" y="1110"/>
                    </a:cxn>
                    <a:cxn ang="0">
                      <a:pos x="311" y="989"/>
                    </a:cxn>
                    <a:cxn ang="0">
                      <a:pos x="266" y="857"/>
                    </a:cxn>
                    <a:cxn ang="0">
                      <a:pos x="244" y="720"/>
                    </a:cxn>
                    <a:cxn ang="0">
                      <a:pos x="244" y="652"/>
                    </a:cxn>
                    <a:cxn ang="0">
                      <a:pos x="244" y="563"/>
                    </a:cxn>
                    <a:cxn ang="0">
                      <a:pos x="266" y="483"/>
                    </a:cxn>
                    <a:cxn ang="0">
                      <a:pos x="298" y="370"/>
                    </a:cxn>
                    <a:cxn ang="0">
                      <a:pos x="333" y="297"/>
                    </a:cxn>
                  </a:cxnLst>
                  <a:rect l="0" t="0" r="r" b="b"/>
                  <a:pathLst>
                    <a:path w="564" h="1395">
                      <a:moveTo>
                        <a:pt x="333" y="297"/>
                      </a:moveTo>
                      <a:lnTo>
                        <a:pt x="373" y="157"/>
                      </a:lnTo>
                      <a:lnTo>
                        <a:pt x="417" y="48"/>
                      </a:lnTo>
                      <a:lnTo>
                        <a:pt x="467" y="0"/>
                      </a:lnTo>
                      <a:lnTo>
                        <a:pt x="537" y="0"/>
                      </a:lnTo>
                      <a:lnTo>
                        <a:pt x="564" y="65"/>
                      </a:lnTo>
                      <a:lnTo>
                        <a:pt x="546" y="137"/>
                      </a:lnTo>
                      <a:lnTo>
                        <a:pt x="470" y="242"/>
                      </a:lnTo>
                      <a:lnTo>
                        <a:pt x="399" y="345"/>
                      </a:lnTo>
                      <a:lnTo>
                        <a:pt x="360" y="483"/>
                      </a:lnTo>
                      <a:lnTo>
                        <a:pt x="333" y="579"/>
                      </a:lnTo>
                      <a:lnTo>
                        <a:pt x="320" y="671"/>
                      </a:lnTo>
                      <a:lnTo>
                        <a:pt x="337" y="845"/>
                      </a:lnTo>
                      <a:lnTo>
                        <a:pt x="360" y="997"/>
                      </a:lnTo>
                      <a:lnTo>
                        <a:pt x="386" y="1106"/>
                      </a:lnTo>
                      <a:lnTo>
                        <a:pt x="404" y="1158"/>
                      </a:lnTo>
                      <a:lnTo>
                        <a:pt x="390" y="1215"/>
                      </a:lnTo>
                      <a:lnTo>
                        <a:pt x="360" y="1219"/>
                      </a:lnTo>
                      <a:lnTo>
                        <a:pt x="307" y="1219"/>
                      </a:lnTo>
                      <a:lnTo>
                        <a:pt x="204" y="1267"/>
                      </a:lnTo>
                      <a:lnTo>
                        <a:pt x="138" y="1311"/>
                      </a:lnTo>
                      <a:lnTo>
                        <a:pt x="106" y="1387"/>
                      </a:lnTo>
                      <a:lnTo>
                        <a:pt x="66" y="1395"/>
                      </a:lnTo>
                      <a:lnTo>
                        <a:pt x="13" y="1347"/>
                      </a:lnTo>
                      <a:lnTo>
                        <a:pt x="0" y="1299"/>
                      </a:lnTo>
                      <a:lnTo>
                        <a:pt x="70" y="1242"/>
                      </a:lnTo>
                      <a:lnTo>
                        <a:pt x="173" y="1202"/>
                      </a:lnTo>
                      <a:lnTo>
                        <a:pt x="252" y="1171"/>
                      </a:lnTo>
                      <a:lnTo>
                        <a:pt x="307" y="1146"/>
                      </a:lnTo>
                      <a:lnTo>
                        <a:pt x="324" y="1110"/>
                      </a:lnTo>
                      <a:lnTo>
                        <a:pt x="311" y="989"/>
                      </a:lnTo>
                      <a:lnTo>
                        <a:pt x="266" y="857"/>
                      </a:lnTo>
                      <a:lnTo>
                        <a:pt x="244" y="720"/>
                      </a:lnTo>
                      <a:lnTo>
                        <a:pt x="244" y="652"/>
                      </a:lnTo>
                      <a:lnTo>
                        <a:pt x="244" y="563"/>
                      </a:lnTo>
                      <a:lnTo>
                        <a:pt x="266" y="483"/>
                      </a:lnTo>
                      <a:lnTo>
                        <a:pt x="298" y="370"/>
                      </a:lnTo>
                      <a:lnTo>
                        <a:pt x="333" y="297"/>
                      </a:lnTo>
                      <a:close/>
                    </a:path>
                  </a:pathLst>
                </a:custGeom>
                <a:solidFill>
                  <a:srgbClr val="000000"/>
                </a:solidFill>
                <a:ln w="9525">
                  <a:noFill/>
                  <a:round/>
                  <a:headEnd/>
                  <a:tailEnd/>
                </a:ln>
              </p:spPr>
              <p:txBody>
                <a:bodyPr/>
                <a:lstStyle/>
                <a:p>
                  <a:pPr>
                    <a:defRPr/>
                  </a:pPr>
                  <a:endParaRPr lang="en-US"/>
                </a:p>
              </p:txBody>
            </p:sp>
          </p:grpSp>
          <p:grpSp>
            <p:nvGrpSpPr>
              <p:cNvPr id="6" name="Group 17"/>
              <p:cNvGrpSpPr>
                <a:grpSpLocks/>
              </p:cNvGrpSpPr>
              <p:nvPr/>
            </p:nvGrpSpPr>
            <p:grpSpPr bwMode="auto">
              <a:xfrm>
                <a:off x="483" y="2545"/>
                <a:ext cx="204" cy="510"/>
                <a:chOff x="483" y="2545"/>
                <a:chExt cx="204" cy="510"/>
              </a:xfrm>
            </p:grpSpPr>
            <p:sp>
              <p:nvSpPr>
                <p:cNvPr id="283666" name="Freeform 18"/>
                <p:cNvSpPr>
                  <a:spLocks/>
                </p:cNvSpPr>
                <p:nvPr/>
              </p:nvSpPr>
              <p:spPr bwMode="auto">
                <a:xfrm>
                  <a:off x="525" y="2545"/>
                  <a:ext cx="160" cy="145"/>
                </a:xfrm>
                <a:custGeom>
                  <a:avLst/>
                  <a:gdLst/>
                  <a:ahLst/>
                  <a:cxnLst>
                    <a:cxn ang="0">
                      <a:pos x="314" y="500"/>
                    </a:cxn>
                    <a:cxn ang="0">
                      <a:pos x="345" y="528"/>
                    </a:cxn>
                    <a:cxn ang="0">
                      <a:pos x="399" y="560"/>
                    </a:cxn>
                    <a:cxn ang="0">
                      <a:pos x="469" y="581"/>
                    </a:cxn>
                    <a:cxn ang="0">
                      <a:pos x="527" y="581"/>
                    </a:cxn>
                    <a:cxn ang="0">
                      <a:pos x="575" y="560"/>
                    </a:cxn>
                    <a:cxn ang="0">
                      <a:pos x="620" y="528"/>
                    </a:cxn>
                    <a:cxn ang="0">
                      <a:pos x="646" y="493"/>
                    </a:cxn>
                    <a:cxn ang="0">
                      <a:pos x="646" y="439"/>
                    </a:cxn>
                    <a:cxn ang="0">
                      <a:pos x="642" y="395"/>
                    </a:cxn>
                    <a:cxn ang="0">
                      <a:pos x="629" y="356"/>
                    </a:cxn>
                    <a:cxn ang="0">
                      <a:pos x="588" y="320"/>
                    </a:cxn>
                    <a:cxn ang="0">
                      <a:pos x="553" y="295"/>
                    </a:cxn>
                    <a:cxn ang="0">
                      <a:pos x="500" y="284"/>
                    </a:cxn>
                    <a:cxn ang="0">
                      <a:pos x="474" y="280"/>
                    </a:cxn>
                    <a:cxn ang="0">
                      <a:pos x="522" y="255"/>
                    </a:cxn>
                    <a:cxn ang="0">
                      <a:pos x="562" y="203"/>
                    </a:cxn>
                    <a:cxn ang="0">
                      <a:pos x="572" y="175"/>
                    </a:cxn>
                    <a:cxn ang="0">
                      <a:pos x="572" y="127"/>
                    </a:cxn>
                    <a:cxn ang="0">
                      <a:pos x="562" y="92"/>
                    </a:cxn>
                    <a:cxn ang="0">
                      <a:pos x="522" y="59"/>
                    </a:cxn>
                    <a:cxn ang="0">
                      <a:pos x="487" y="23"/>
                    </a:cxn>
                    <a:cxn ang="0">
                      <a:pos x="425" y="11"/>
                    </a:cxn>
                    <a:cxn ang="0">
                      <a:pos x="380" y="3"/>
                    </a:cxn>
                    <a:cxn ang="0">
                      <a:pos x="341" y="0"/>
                    </a:cxn>
                    <a:cxn ang="0">
                      <a:pos x="279" y="27"/>
                    </a:cxn>
                    <a:cxn ang="0">
                      <a:pos x="248" y="59"/>
                    </a:cxn>
                    <a:cxn ang="0">
                      <a:pos x="231" y="99"/>
                    </a:cxn>
                    <a:cxn ang="0">
                      <a:pos x="222" y="147"/>
                    </a:cxn>
                    <a:cxn ang="0">
                      <a:pos x="222" y="188"/>
                    </a:cxn>
                    <a:cxn ang="0">
                      <a:pos x="244" y="207"/>
                    </a:cxn>
                    <a:cxn ang="0">
                      <a:pos x="257" y="232"/>
                    </a:cxn>
                    <a:cxn ang="0">
                      <a:pos x="200" y="219"/>
                    </a:cxn>
                    <a:cxn ang="0">
                      <a:pos x="134" y="215"/>
                    </a:cxn>
                    <a:cxn ang="0">
                      <a:pos x="75" y="244"/>
                    </a:cxn>
                    <a:cxn ang="0">
                      <a:pos x="40" y="268"/>
                    </a:cxn>
                    <a:cxn ang="0">
                      <a:pos x="14" y="299"/>
                    </a:cxn>
                    <a:cxn ang="0">
                      <a:pos x="5" y="324"/>
                    </a:cxn>
                    <a:cxn ang="0">
                      <a:pos x="0" y="360"/>
                    </a:cxn>
                    <a:cxn ang="0">
                      <a:pos x="5" y="395"/>
                    </a:cxn>
                    <a:cxn ang="0">
                      <a:pos x="18" y="436"/>
                    </a:cxn>
                    <a:cxn ang="0">
                      <a:pos x="49" y="468"/>
                    </a:cxn>
                    <a:cxn ang="0">
                      <a:pos x="84" y="487"/>
                    </a:cxn>
                    <a:cxn ang="0">
                      <a:pos x="147" y="504"/>
                    </a:cxn>
                    <a:cxn ang="0">
                      <a:pos x="178" y="512"/>
                    </a:cxn>
                    <a:cxn ang="0">
                      <a:pos x="217" y="508"/>
                    </a:cxn>
                    <a:cxn ang="0">
                      <a:pos x="244" y="500"/>
                    </a:cxn>
                    <a:cxn ang="0">
                      <a:pos x="261" y="496"/>
                    </a:cxn>
                    <a:cxn ang="0">
                      <a:pos x="314" y="500"/>
                    </a:cxn>
                  </a:cxnLst>
                  <a:rect l="0" t="0" r="r" b="b"/>
                  <a:pathLst>
                    <a:path w="646" h="581">
                      <a:moveTo>
                        <a:pt x="314" y="500"/>
                      </a:moveTo>
                      <a:lnTo>
                        <a:pt x="345" y="528"/>
                      </a:lnTo>
                      <a:lnTo>
                        <a:pt x="399" y="560"/>
                      </a:lnTo>
                      <a:lnTo>
                        <a:pt x="469" y="581"/>
                      </a:lnTo>
                      <a:lnTo>
                        <a:pt x="527" y="581"/>
                      </a:lnTo>
                      <a:lnTo>
                        <a:pt x="575" y="560"/>
                      </a:lnTo>
                      <a:lnTo>
                        <a:pt x="620" y="528"/>
                      </a:lnTo>
                      <a:lnTo>
                        <a:pt x="646" y="493"/>
                      </a:lnTo>
                      <a:lnTo>
                        <a:pt x="646" y="439"/>
                      </a:lnTo>
                      <a:lnTo>
                        <a:pt x="642" y="395"/>
                      </a:lnTo>
                      <a:lnTo>
                        <a:pt x="629" y="356"/>
                      </a:lnTo>
                      <a:lnTo>
                        <a:pt x="588" y="320"/>
                      </a:lnTo>
                      <a:lnTo>
                        <a:pt x="553" y="295"/>
                      </a:lnTo>
                      <a:lnTo>
                        <a:pt x="500" y="284"/>
                      </a:lnTo>
                      <a:lnTo>
                        <a:pt x="474" y="280"/>
                      </a:lnTo>
                      <a:lnTo>
                        <a:pt x="522" y="255"/>
                      </a:lnTo>
                      <a:lnTo>
                        <a:pt x="562" y="203"/>
                      </a:lnTo>
                      <a:lnTo>
                        <a:pt x="572" y="175"/>
                      </a:lnTo>
                      <a:lnTo>
                        <a:pt x="572" y="127"/>
                      </a:lnTo>
                      <a:lnTo>
                        <a:pt x="562" y="92"/>
                      </a:lnTo>
                      <a:lnTo>
                        <a:pt x="522" y="59"/>
                      </a:lnTo>
                      <a:lnTo>
                        <a:pt x="487" y="23"/>
                      </a:lnTo>
                      <a:lnTo>
                        <a:pt x="425" y="11"/>
                      </a:lnTo>
                      <a:lnTo>
                        <a:pt x="380" y="3"/>
                      </a:lnTo>
                      <a:lnTo>
                        <a:pt x="341" y="0"/>
                      </a:lnTo>
                      <a:lnTo>
                        <a:pt x="279" y="27"/>
                      </a:lnTo>
                      <a:lnTo>
                        <a:pt x="248" y="59"/>
                      </a:lnTo>
                      <a:lnTo>
                        <a:pt x="231" y="99"/>
                      </a:lnTo>
                      <a:lnTo>
                        <a:pt x="222" y="147"/>
                      </a:lnTo>
                      <a:lnTo>
                        <a:pt x="222" y="188"/>
                      </a:lnTo>
                      <a:lnTo>
                        <a:pt x="244" y="207"/>
                      </a:lnTo>
                      <a:lnTo>
                        <a:pt x="257" y="232"/>
                      </a:lnTo>
                      <a:lnTo>
                        <a:pt x="200" y="219"/>
                      </a:lnTo>
                      <a:lnTo>
                        <a:pt x="134" y="215"/>
                      </a:lnTo>
                      <a:lnTo>
                        <a:pt x="75" y="244"/>
                      </a:lnTo>
                      <a:lnTo>
                        <a:pt x="40" y="268"/>
                      </a:lnTo>
                      <a:lnTo>
                        <a:pt x="14" y="299"/>
                      </a:lnTo>
                      <a:lnTo>
                        <a:pt x="5" y="324"/>
                      </a:lnTo>
                      <a:lnTo>
                        <a:pt x="0" y="360"/>
                      </a:lnTo>
                      <a:lnTo>
                        <a:pt x="5" y="395"/>
                      </a:lnTo>
                      <a:lnTo>
                        <a:pt x="18" y="436"/>
                      </a:lnTo>
                      <a:lnTo>
                        <a:pt x="49" y="468"/>
                      </a:lnTo>
                      <a:lnTo>
                        <a:pt x="84" y="487"/>
                      </a:lnTo>
                      <a:lnTo>
                        <a:pt x="147" y="504"/>
                      </a:lnTo>
                      <a:lnTo>
                        <a:pt x="178" y="512"/>
                      </a:lnTo>
                      <a:lnTo>
                        <a:pt x="217" y="508"/>
                      </a:lnTo>
                      <a:lnTo>
                        <a:pt x="244" y="500"/>
                      </a:lnTo>
                      <a:lnTo>
                        <a:pt x="261" y="496"/>
                      </a:lnTo>
                      <a:lnTo>
                        <a:pt x="314" y="500"/>
                      </a:lnTo>
                      <a:close/>
                    </a:path>
                  </a:pathLst>
                </a:custGeom>
                <a:solidFill>
                  <a:srgbClr val="CC9900"/>
                </a:solidFill>
                <a:ln w="9525">
                  <a:noFill/>
                  <a:round/>
                  <a:headEnd/>
                  <a:tailEnd/>
                </a:ln>
              </p:spPr>
              <p:txBody>
                <a:bodyPr/>
                <a:lstStyle/>
                <a:p>
                  <a:pPr>
                    <a:defRPr/>
                  </a:pPr>
                  <a:endParaRPr lang="en-US"/>
                </a:p>
              </p:txBody>
            </p:sp>
            <p:sp>
              <p:nvSpPr>
                <p:cNvPr id="283667" name="Freeform 19"/>
                <p:cNvSpPr>
                  <a:spLocks/>
                </p:cNvSpPr>
                <p:nvPr/>
              </p:nvSpPr>
              <p:spPr bwMode="auto">
                <a:xfrm>
                  <a:off x="516" y="2548"/>
                  <a:ext cx="161" cy="145"/>
                </a:xfrm>
                <a:custGeom>
                  <a:avLst/>
                  <a:gdLst/>
                  <a:ahLst/>
                  <a:cxnLst>
                    <a:cxn ang="0">
                      <a:pos x="313" y="502"/>
                    </a:cxn>
                    <a:cxn ang="0">
                      <a:pos x="348" y="525"/>
                    </a:cxn>
                    <a:cxn ang="0">
                      <a:pos x="397" y="558"/>
                    </a:cxn>
                    <a:cxn ang="0">
                      <a:pos x="468" y="577"/>
                    </a:cxn>
                    <a:cxn ang="0">
                      <a:pos x="530" y="577"/>
                    </a:cxn>
                    <a:cxn ang="0">
                      <a:pos x="574" y="561"/>
                    </a:cxn>
                    <a:cxn ang="0">
                      <a:pos x="622" y="525"/>
                    </a:cxn>
                    <a:cxn ang="0">
                      <a:pos x="646" y="490"/>
                    </a:cxn>
                    <a:cxn ang="0">
                      <a:pos x="646" y="441"/>
                    </a:cxn>
                    <a:cxn ang="0">
                      <a:pos x="646" y="393"/>
                    </a:cxn>
                    <a:cxn ang="0">
                      <a:pos x="628" y="353"/>
                    </a:cxn>
                    <a:cxn ang="0">
                      <a:pos x="587" y="321"/>
                    </a:cxn>
                    <a:cxn ang="0">
                      <a:pos x="552" y="293"/>
                    </a:cxn>
                    <a:cxn ang="0">
                      <a:pos x="499" y="285"/>
                    </a:cxn>
                    <a:cxn ang="0">
                      <a:pos x="477" y="277"/>
                    </a:cxn>
                    <a:cxn ang="0">
                      <a:pos x="521" y="257"/>
                    </a:cxn>
                    <a:cxn ang="0">
                      <a:pos x="565" y="201"/>
                    </a:cxn>
                    <a:cxn ang="0">
                      <a:pos x="570" y="176"/>
                    </a:cxn>
                    <a:cxn ang="0">
                      <a:pos x="570" y="124"/>
                    </a:cxn>
                    <a:cxn ang="0">
                      <a:pos x="561" y="93"/>
                    </a:cxn>
                    <a:cxn ang="0">
                      <a:pos x="521" y="57"/>
                    </a:cxn>
                    <a:cxn ang="0">
                      <a:pos x="486" y="24"/>
                    </a:cxn>
                    <a:cxn ang="0">
                      <a:pos x="423" y="9"/>
                    </a:cxn>
                    <a:cxn ang="0">
                      <a:pos x="384" y="0"/>
                    </a:cxn>
                    <a:cxn ang="0">
                      <a:pos x="340" y="0"/>
                    </a:cxn>
                    <a:cxn ang="0">
                      <a:pos x="278" y="28"/>
                    </a:cxn>
                    <a:cxn ang="0">
                      <a:pos x="247" y="57"/>
                    </a:cxn>
                    <a:cxn ang="0">
                      <a:pos x="234" y="101"/>
                    </a:cxn>
                    <a:cxn ang="0">
                      <a:pos x="221" y="145"/>
                    </a:cxn>
                    <a:cxn ang="0">
                      <a:pos x="221" y="189"/>
                    </a:cxn>
                    <a:cxn ang="0">
                      <a:pos x="243" y="205"/>
                    </a:cxn>
                    <a:cxn ang="0">
                      <a:pos x="256" y="233"/>
                    </a:cxn>
                    <a:cxn ang="0">
                      <a:pos x="199" y="220"/>
                    </a:cxn>
                    <a:cxn ang="0">
                      <a:pos x="132" y="216"/>
                    </a:cxn>
                    <a:cxn ang="0">
                      <a:pos x="74" y="241"/>
                    </a:cxn>
                    <a:cxn ang="0">
                      <a:pos x="39" y="264"/>
                    </a:cxn>
                    <a:cxn ang="0">
                      <a:pos x="13" y="297"/>
                    </a:cxn>
                    <a:cxn ang="0">
                      <a:pos x="8" y="325"/>
                    </a:cxn>
                    <a:cxn ang="0">
                      <a:pos x="0" y="362"/>
                    </a:cxn>
                    <a:cxn ang="0">
                      <a:pos x="4" y="393"/>
                    </a:cxn>
                    <a:cxn ang="0">
                      <a:pos x="17" y="433"/>
                    </a:cxn>
                    <a:cxn ang="0">
                      <a:pos x="48" y="465"/>
                    </a:cxn>
                    <a:cxn ang="0">
                      <a:pos x="83" y="485"/>
                    </a:cxn>
                    <a:cxn ang="0">
                      <a:pos x="149" y="506"/>
                    </a:cxn>
                    <a:cxn ang="0">
                      <a:pos x="177" y="513"/>
                    </a:cxn>
                    <a:cxn ang="0">
                      <a:pos x="216" y="510"/>
                    </a:cxn>
                    <a:cxn ang="0">
                      <a:pos x="247" y="498"/>
                    </a:cxn>
                    <a:cxn ang="0">
                      <a:pos x="260" y="494"/>
                    </a:cxn>
                    <a:cxn ang="0">
                      <a:pos x="313" y="502"/>
                    </a:cxn>
                  </a:cxnLst>
                  <a:rect l="0" t="0" r="r" b="b"/>
                  <a:pathLst>
                    <a:path w="646" h="577">
                      <a:moveTo>
                        <a:pt x="313" y="502"/>
                      </a:moveTo>
                      <a:lnTo>
                        <a:pt x="348" y="525"/>
                      </a:lnTo>
                      <a:lnTo>
                        <a:pt x="397" y="558"/>
                      </a:lnTo>
                      <a:lnTo>
                        <a:pt x="468" y="577"/>
                      </a:lnTo>
                      <a:lnTo>
                        <a:pt x="530" y="577"/>
                      </a:lnTo>
                      <a:lnTo>
                        <a:pt x="574" y="561"/>
                      </a:lnTo>
                      <a:lnTo>
                        <a:pt x="622" y="525"/>
                      </a:lnTo>
                      <a:lnTo>
                        <a:pt x="646" y="490"/>
                      </a:lnTo>
                      <a:lnTo>
                        <a:pt x="646" y="441"/>
                      </a:lnTo>
                      <a:lnTo>
                        <a:pt x="646" y="393"/>
                      </a:lnTo>
                      <a:lnTo>
                        <a:pt x="628" y="353"/>
                      </a:lnTo>
                      <a:lnTo>
                        <a:pt x="587" y="321"/>
                      </a:lnTo>
                      <a:lnTo>
                        <a:pt x="552" y="293"/>
                      </a:lnTo>
                      <a:lnTo>
                        <a:pt x="499" y="285"/>
                      </a:lnTo>
                      <a:lnTo>
                        <a:pt x="477" y="277"/>
                      </a:lnTo>
                      <a:lnTo>
                        <a:pt x="521" y="257"/>
                      </a:lnTo>
                      <a:lnTo>
                        <a:pt x="565" y="201"/>
                      </a:lnTo>
                      <a:lnTo>
                        <a:pt x="570" y="176"/>
                      </a:lnTo>
                      <a:lnTo>
                        <a:pt x="570" y="124"/>
                      </a:lnTo>
                      <a:lnTo>
                        <a:pt x="561" y="93"/>
                      </a:lnTo>
                      <a:lnTo>
                        <a:pt x="521" y="57"/>
                      </a:lnTo>
                      <a:lnTo>
                        <a:pt x="486" y="24"/>
                      </a:lnTo>
                      <a:lnTo>
                        <a:pt x="423" y="9"/>
                      </a:lnTo>
                      <a:lnTo>
                        <a:pt x="384" y="0"/>
                      </a:lnTo>
                      <a:lnTo>
                        <a:pt x="340" y="0"/>
                      </a:lnTo>
                      <a:lnTo>
                        <a:pt x="278" y="28"/>
                      </a:lnTo>
                      <a:lnTo>
                        <a:pt x="247" y="57"/>
                      </a:lnTo>
                      <a:lnTo>
                        <a:pt x="234" y="101"/>
                      </a:lnTo>
                      <a:lnTo>
                        <a:pt x="221" y="145"/>
                      </a:lnTo>
                      <a:lnTo>
                        <a:pt x="221" y="189"/>
                      </a:lnTo>
                      <a:lnTo>
                        <a:pt x="243" y="205"/>
                      </a:lnTo>
                      <a:lnTo>
                        <a:pt x="256" y="233"/>
                      </a:lnTo>
                      <a:lnTo>
                        <a:pt x="199" y="220"/>
                      </a:lnTo>
                      <a:lnTo>
                        <a:pt x="132" y="216"/>
                      </a:lnTo>
                      <a:lnTo>
                        <a:pt x="74" y="241"/>
                      </a:lnTo>
                      <a:lnTo>
                        <a:pt x="39" y="264"/>
                      </a:lnTo>
                      <a:lnTo>
                        <a:pt x="13" y="297"/>
                      </a:lnTo>
                      <a:lnTo>
                        <a:pt x="8" y="325"/>
                      </a:lnTo>
                      <a:lnTo>
                        <a:pt x="0" y="362"/>
                      </a:lnTo>
                      <a:lnTo>
                        <a:pt x="4" y="393"/>
                      </a:lnTo>
                      <a:lnTo>
                        <a:pt x="17" y="433"/>
                      </a:lnTo>
                      <a:lnTo>
                        <a:pt x="48" y="465"/>
                      </a:lnTo>
                      <a:lnTo>
                        <a:pt x="83" y="485"/>
                      </a:lnTo>
                      <a:lnTo>
                        <a:pt x="149" y="506"/>
                      </a:lnTo>
                      <a:lnTo>
                        <a:pt x="177" y="513"/>
                      </a:lnTo>
                      <a:lnTo>
                        <a:pt x="216" y="510"/>
                      </a:lnTo>
                      <a:lnTo>
                        <a:pt x="247" y="498"/>
                      </a:lnTo>
                      <a:lnTo>
                        <a:pt x="260" y="494"/>
                      </a:lnTo>
                      <a:lnTo>
                        <a:pt x="313" y="502"/>
                      </a:lnTo>
                      <a:close/>
                    </a:path>
                  </a:pathLst>
                </a:custGeom>
                <a:solidFill>
                  <a:srgbClr val="FFCC66"/>
                </a:solidFill>
                <a:ln w="9525">
                  <a:noFill/>
                  <a:round/>
                  <a:headEnd/>
                  <a:tailEnd/>
                </a:ln>
              </p:spPr>
              <p:txBody>
                <a:bodyPr/>
                <a:lstStyle/>
                <a:p>
                  <a:pPr>
                    <a:defRPr/>
                  </a:pPr>
                  <a:endParaRPr lang="en-US"/>
                </a:p>
              </p:txBody>
            </p:sp>
            <p:sp>
              <p:nvSpPr>
                <p:cNvPr id="283668" name="Freeform 20"/>
                <p:cNvSpPr>
                  <a:spLocks/>
                </p:cNvSpPr>
                <p:nvPr/>
              </p:nvSpPr>
              <p:spPr bwMode="auto">
                <a:xfrm>
                  <a:off x="481" y="2650"/>
                  <a:ext cx="119" cy="405"/>
                </a:xfrm>
                <a:custGeom>
                  <a:avLst/>
                  <a:gdLst/>
                  <a:ahLst/>
                  <a:cxnLst>
                    <a:cxn ang="0">
                      <a:pos x="441" y="1"/>
                    </a:cxn>
                    <a:cxn ang="0">
                      <a:pos x="432" y="0"/>
                    </a:cxn>
                    <a:cxn ang="0">
                      <a:pos x="424" y="0"/>
                    </a:cxn>
                    <a:cxn ang="0">
                      <a:pos x="416" y="1"/>
                    </a:cxn>
                    <a:cxn ang="0">
                      <a:pos x="409" y="5"/>
                    </a:cxn>
                    <a:cxn ang="0">
                      <a:pos x="401" y="10"/>
                    </a:cxn>
                    <a:cxn ang="0">
                      <a:pos x="394" y="15"/>
                    </a:cxn>
                    <a:cxn ang="0">
                      <a:pos x="388" y="22"/>
                    </a:cxn>
                    <a:cxn ang="0">
                      <a:pos x="385" y="28"/>
                    </a:cxn>
                    <a:cxn ang="0">
                      <a:pos x="381" y="37"/>
                    </a:cxn>
                    <a:cxn ang="0">
                      <a:pos x="2" y="1556"/>
                    </a:cxn>
                    <a:cxn ang="0">
                      <a:pos x="2" y="1565"/>
                    </a:cxn>
                    <a:cxn ang="0">
                      <a:pos x="0" y="1573"/>
                    </a:cxn>
                    <a:cxn ang="0">
                      <a:pos x="3" y="1582"/>
                    </a:cxn>
                    <a:cxn ang="0">
                      <a:pos x="6" y="1589"/>
                    </a:cxn>
                    <a:cxn ang="0">
                      <a:pos x="11" y="1597"/>
                    </a:cxn>
                    <a:cxn ang="0">
                      <a:pos x="16" y="1603"/>
                    </a:cxn>
                    <a:cxn ang="0">
                      <a:pos x="22" y="1610"/>
                    </a:cxn>
                    <a:cxn ang="0">
                      <a:pos x="29" y="1612"/>
                    </a:cxn>
                    <a:cxn ang="0">
                      <a:pos x="38" y="1616"/>
                    </a:cxn>
                    <a:cxn ang="0">
                      <a:pos x="38" y="1616"/>
                    </a:cxn>
                    <a:cxn ang="0">
                      <a:pos x="47" y="1617"/>
                    </a:cxn>
                    <a:cxn ang="0">
                      <a:pos x="55" y="1617"/>
                    </a:cxn>
                    <a:cxn ang="0">
                      <a:pos x="64" y="1616"/>
                    </a:cxn>
                    <a:cxn ang="0">
                      <a:pos x="71" y="1612"/>
                    </a:cxn>
                    <a:cxn ang="0">
                      <a:pos x="78" y="1607"/>
                    </a:cxn>
                    <a:cxn ang="0">
                      <a:pos x="86" y="1602"/>
                    </a:cxn>
                    <a:cxn ang="0">
                      <a:pos x="91" y="1595"/>
                    </a:cxn>
                    <a:cxn ang="0">
                      <a:pos x="94" y="1589"/>
                    </a:cxn>
                    <a:cxn ang="0">
                      <a:pos x="98" y="1580"/>
                    </a:cxn>
                    <a:cxn ang="0">
                      <a:pos x="477" y="61"/>
                    </a:cxn>
                    <a:cxn ang="0">
                      <a:pos x="479" y="51"/>
                    </a:cxn>
                    <a:cxn ang="0">
                      <a:pos x="479" y="44"/>
                    </a:cxn>
                    <a:cxn ang="0">
                      <a:pos x="477" y="36"/>
                    </a:cxn>
                    <a:cxn ang="0">
                      <a:pos x="473" y="28"/>
                    </a:cxn>
                    <a:cxn ang="0">
                      <a:pos x="468" y="20"/>
                    </a:cxn>
                    <a:cxn ang="0">
                      <a:pos x="464" y="14"/>
                    </a:cxn>
                    <a:cxn ang="0">
                      <a:pos x="457" y="7"/>
                    </a:cxn>
                    <a:cxn ang="0">
                      <a:pos x="450" y="5"/>
                    </a:cxn>
                    <a:cxn ang="0">
                      <a:pos x="441" y="1"/>
                    </a:cxn>
                  </a:cxnLst>
                  <a:rect l="0" t="0" r="r" b="b"/>
                  <a:pathLst>
                    <a:path w="479" h="1617">
                      <a:moveTo>
                        <a:pt x="441" y="1"/>
                      </a:moveTo>
                      <a:lnTo>
                        <a:pt x="432" y="0"/>
                      </a:lnTo>
                      <a:lnTo>
                        <a:pt x="424" y="0"/>
                      </a:lnTo>
                      <a:lnTo>
                        <a:pt x="416" y="1"/>
                      </a:lnTo>
                      <a:lnTo>
                        <a:pt x="409" y="5"/>
                      </a:lnTo>
                      <a:lnTo>
                        <a:pt x="401" y="10"/>
                      </a:lnTo>
                      <a:lnTo>
                        <a:pt x="394" y="15"/>
                      </a:lnTo>
                      <a:lnTo>
                        <a:pt x="388" y="22"/>
                      </a:lnTo>
                      <a:lnTo>
                        <a:pt x="385" y="28"/>
                      </a:lnTo>
                      <a:lnTo>
                        <a:pt x="381" y="37"/>
                      </a:lnTo>
                      <a:lnTo>
                        <a:pt x="2" y="1556"/>
                      </a:lnTo>
                      <a:lnTo>
                        <a:pt x="2" y="1565"/>
                      </a:lnTo>
                      <a:lnTo>
                        <a:pt x="0" y="1573"/>
                      </a:lnTo>
                      <a:lnTo>
                        <a:pt x="3" y="1582"/>
                      </a:lnTo>
                      <a:lnTo>
                        <a:pt x="6" y="1589"/>
                      </a:lnTo>
                      <a:lnTo>
                        <a:pt x="11" y="1597"/>
                      </a:lnTo>
                      <a:lnTo>
                        <a:pt x="16" y="1603"/>
                      </a:lnTo>
                      <a:lnTo>
                        <a:pt x="22" y="1610"/>
                      </a:lnTo>
                      <a:lnTo>
                        <a:pt x="29" y="1612"/>
                      </a:lnTo>
                      <a:lnTo>
                        <a:pt x="38" y="1616"/>
                      </a:lnTo>
                      <a:lnTo>
                        <a:pt x="38" y="1616"/>
                      </a:lnTo>
                      <a:lnTo>
                        <a:pt x="47" y="1617"/>
                      </a:lnTo>
                      <a:lnTo>
                        <a:pt x="55" y="1617"/>
                      </a:lnTo>
                      <a:lnTo>
                        <a:pt x="64" y="1616"/>
                      </a:lnTo>
                      <a:lnTo>
                        <a:pt x="71" y="1612"/>
                      </a:lnTo>
                      <a:lnTo>
                        <a:pt x="78" y="1607"/>
                      </a:lnTo>
                      <a:lnTo>
                        <a:pt x="86" y="1602"/>
                      </a:lnTo>
                      <a:lnTo>
                        <a:pt x="91" y="1595"/>
                      </a:lnTo>
                      <a:lnTo>
                        <a:pt x="94" y="1589"/>
                      </a:lnTo>
                      <a:lnTo>
                        <a:pt x="98" y="1580"/>
                      </a:lnTo>
                      <a:lnTo>
                        <a:pt x="477" y="61"/>
                      </a:lnTo>
                      <a:lnTo>
                        <a:pt x="479" y="51"/>
                      </a:lnTo>
                      <a:lnTo>
                        <a:pt x="479" y="44"/>
                      </a:lnTo>
                      <a:lnTo>
                        <a:pt x="477" y="36"/>
                      </a:lnTo>
                      <a:lnTo>
                        <a:pt x="473" y="28"/>
                      </a:lnTo>
                      <a:lnTo>
                        <a:pt x="468" y="20"/>
                      </a:lnTo>
                      <a:lnTo>
                        <a:pt x="464" y="14"/>
                      </a:lnTo>
                      <a:lnTo>
                        <a:pt x="457" y="7"/>
                      </a:lnTo>
                      <a:lnTo>
                        <a:pt x="450" y="5"/>
                      </a:lnTo>
                      <a:lnTo>
                        <a:pt x="441" y="1"/>
                      </a:lnTo>
                      <a:close/>
                    </a:path>
                  </a:pathLst>
                </a:custGeom>
                <a:solidFill>
                  <a:srgbClr val="FFCC66"/>
                </a:solidFill>
                <a:ln w="9525">
                  <a:noFill/>
                  <a:round/>
                  <a:headEnd/>
                  <a:tailEnd/>
                </a:ln>
              </p:spPr>
              <p:txBody>
                <a:bodyPr/>
                <a:lstStyle/>
                <a:p>
                  <a:pPr>
                    <a:defRPr/>
                  </a:pPr>
                  <a:endParaRPr lang="en-US"/>
                </a:p>
              </p:txBody>
            </p:sp>
            <p:sp>
              <p:nvSpPr>
                <p:cNvPr id="283669" name="Freeform 21"/>
                <p:cNvSpPr>
                  <a:spLocks/>
                </p:cNvSpPr>
                <p:nvPr/>
              </p:nvSpPr>
              <p:spPr bwMode="auto">
                <a:xfrm>
                  <a:off x="599" y="2569"/>
                  <a:ext cx="35" cy="31"/>
                </a:xfrm>
                <a:custGeom>
                  <a:avLst/>
                  <a:gdLst/>
                  <a:ahLst/>
                  <a:cxnLst>
                    <a:cxn ang="0">
                      <a:pos x="142" y="79"/>
                    </a:cxn>
                    <a:cxn ang="0">
                      <a:pos x="143" y="69"/>
                    </a:cxn>
                    <a:cxn ang="0">
                      <a:pos x="143" y="57"/>
                    </a:cxn>
                    <a:cxn ang="0">
                      <a:pos x="139" y="47"/>
                    </a:cxn>
                    <a:cxn ang="0">
                      <a:pos x="136" y="37"/>
                    </a:cxn>
                    <a:cxn ang="0">
                      <a:pos x="129" y="27"/>
                    </a:cxn>
                    <a:cxn ang="0">
                      <a:pos x="120" y="18"/>
                    </a:cxn>
                    <a:cxn ang="0">
                      <a:pos x="110" y="12"/>
                    </a:cxn>
                    <a:cxn ang="0">
                      <a:pos x="99" y="7"/>
                    </a:cxn>
                    <a:cxn ang="0">
                      <a:pos x="86" y="1"/>
                    </a:cxn>
                    <a:cxn ang="0">
                      <a:pos x="73" y="0"/>
                    </a:cxn>
                    <a:cxn ang="0">
                      <a:pos x="61" y="0"/>
                    </a:cxn>
                    <a:cxn ang="0">
                      <a:pos x="50" y="0"/>
                    </a:cxn>
                    <a:cxn ang="0">
                      <a:pos x="38" y="4"/>
                    </a:cxn>
                    <a:cxn ang="0">
                      <a:pos x="28" y="9"/>
                    </a:cxn>
                    <a:cxn ang="0">
                      <a:pos x="19" y="17"/>
                    </a:cxn>
                    <a:cxn ang="0">
                      <a:pos x="9" y="25"/>
                    </a:cxn>
                    <a:cxn ang="0">
                      <a:pos x="6" y="34"/>
                    </a:cxn>
                    <a:cxn ang="0">
                      <a:pos x="2" y="43"/>
                    </a:cxn>
                    <a:cxn ang="0">
                      <a:pos x="0" y="53"/>
                    </a:cxn>
                    <a:cxn ang="0">
                      <a:pos x="0" y="65"/>
                    </a:cxn>
                    <a:cxn ang="0">
                      <a:pos x="4" y="75"/>
                    </a:cxn>
                    <a:cxn ang="0">
                      <a:pos x="8" y="86"/>
                    </a:cxn>
                    <a:cxn ang="0">
                      <a:pos x="15" y="95"/>
                    </a:cxn>
                    <a:cxn ang="0">
                      <a:pos x="24" y="104"/>
                    </a:cxn>
                    <a:cxn ang="0">
                      <a:pos x="34" y="110"/>
                    </a:cxn>
                    <a:cxn ang="0">
                      <a:pos x="45" y="116"/>
                    </a:cxn>
                    <a:cxn ang="0">
                      <a:pos x="58" y="121"/>
                    </a:cxn>
                    <a:cxn ang="0">
                      <a:pos x="71" y="122"/>
                    </a:cxn>
                    <a:cxn ang="0">
                      <a:pos x="82" y="122"/>
                    </a:cxn>
                    <a:cxn ang="0">
                      <a:pos x="94" y="122"/>
                    </a:cxn>
                    <a:cxn ang="0">
                      <a:pos x="106" y="118"/>
                    </a:cxn>
                    <a:cxn ang="0">
                      <a:pos x="116" y="113"/>
                    </a:cxn>
                    <a:cxn ang="0">
                      <a:pos x="125" y="105"/>
                    </a:cxn>
                    <a:cxn ang="0">
                      <a:pos x="134" y="97"/>
                    </a:cxn>
                    <a:cxn ang="0">
                      <a:pos x="138" y="88"/>
                    </a:cxn>
                    <a:cxn ang="0">
                      <a:pos x="142" y="79"/>
                    </a:cxn>
                  </a:cxnLst>
                  <a:rect l="0" t="0" r="r" b="b"/>
                  <a:pathLst>
                    <a:path w="143" h="122">
                      <a:moveTo>
                        <a:pt x="142" y="79"/>
                      </a:moveTo>
                      <a:lnTo>
                        <a:pt x="143" y="69"/>
                      </a:lnTo>
                      <a:lnTo>
                        <a:pt x="143" y="57"/>
                      </a:lnTo>
                      <a:lnTo>
                        <a:pt x="139" y="47"/>
                      </a:lnTo>
                      <a:lnTo>
                        <a:pt x="136" y="37"/>
                      </a:lnTo>
                      <a:lnTo>
                        <a:pt x="129" y="27"/>
                      </a:lnTo>
                      <a:lnTo>
                        <a:pt x="120" y="18"/>
                      </a:lnTo>
                      <a:lnTo>
                        <a:pt x="110" y="12"/>
                      </a:lnTo>
                      <a:lnTo>
                        <a:pt x="99" y="7"/>
                      </a:lnTo>
                      <a:lnTo>
                        <a:pt x="86" y="1"/>
                      </a:lnTo>
                      <a:lnTo>
                        <a:pt x="73" y="0"/>
                      </a:lnTo>
                      <a:lnTo>
                        <a:pt x="61" y="0"/>
                      </a:lnTo>
                      <a:lnTo>
                        <a:pt x="50" y="0"/>
                      </a:lnTo>
                      <a:lnTo>
                        <a:pt x="38" y="4"/>
                      </a:lnTo>
                      <a:lnTo>
                        <a:pt x="28" y="9"/>
                      </a:lnTo>
                      <a:lnTo>
                        <a:pt x="19" y="17"/>
                      </a:lnTo>
                      <a:lnTo>
                        <a:pt x="9" y="25"/>
                      </a:lnTo>
                      <a:lnTo>
                        <a:pt x="6" y="34"/>
                      </a:lnTo>
                      <a:lnTo>
                        <a:pt x="2" y="43"/>
                      </a:lnTo>
                      <a:lnTo>
                        <a:pt x="0" y="53"/>
                      </a:lnTo>
                      <a:lnTo>
                        <a:pt x="0" y="65"/>
                      </a:lnTo>
                      <a:lnTo>
                        <a:pt x="4" y="75"/>
                      </a:lnTo>
                      <a:lnTo>
                        <a:pt x="8" y="86"/>
                      </a:lnTo>
                      <a:lnTo>
                        <a:pt x="15" y="95"/>
                      </a:lnTo>
                      <a:lnTo>
                        <a:pt x="24" y="104"/>
                      </a:lnTo>
                      <a:lnTo>
                        <a:pt x="34" y="110"/>
                      </a:lnTo>
                      <a:lnTo>
                        <a:pt x="45" y="116"/>
                      </a:lnTo>
                      <a:lnTo>
                        <a:pt x="58" y="121"/>
                      </a:lnTo>
                      <a:lnTo>
                        <a:pt x="71" y="122"/>
                      </a:lnTo>
                      <a:lnTo>
                        <a:pt x="82" y="122"/>
                      </a:lnTo>
                      <a:lnTo>
                        <a:pt x="94" y="122"/>
                      </a:lnTo>
                      <a:lnTo>
                        <a:pt x="106" y="118"/>
                      </a:lnTo>
                      <a:lnTo>
                        <a:pt x="116" y="113"/>
                      </a:lnTo>
                      <a:lnTo>
                        <a:pt x="125" y="105"/>
                      </a:lnTo>
                      <a:lnTo>
                        <a:pt x="134" y="97"/>
                      </a:lnTo>
                      <a:lnTo>
                        <a:pt x="138" y="88"/>
                      </a:lnTo>
                      <a:lnTo>
                        <a:pt x="142" y="79"/>
                      </a:lnTo>
                      <a:close/>
                    </a:path>
                  </a:pathLst>
                </a:custGeom>
                <a:solidFill>
                  <a:srgbClr val="000000"/>
                </a:solidFill>
                <a:ln w="9525">
                  <a:noFill/>
                  <a:round/>
                  <a:headEnd/>
                  <a:tailEnd/>
                </a:ln>
              </p:spPr>
              <p:txBody>
                <a:bodyPr/>
                <a:lstStyle/>
                <a:p>
                  <a:pPr>
                    <a:defRPr/>
                  </a:pPr>
                  <a:endParaRPr lang="en-US"/>
                </a:p>
              </p:txBody>
            </p:sp>
            <p:grpSp>
              <p:nvGrpSpPr>
                <p:cNvPr id="7" name="Group 22"/>
                <p:cNvGrpSpPr>
                  <a:grpSpLocks/>
                </p:cNvGrpSpPr>
                <p:nvPr/>
              </p:nvGrpSpPr>
              <p:grpSpPr bwMode="auto">
                <a:xfrm>
                  <a:off x="509" y="2859"/>
                  <a:ext cx="94" cy="172"/>
                  <a:chOff x="509" y="2859"/>
                  <a:chExt cx="94" cy="172"/>
                </a:xfrm>
              </p:grpSpPr>
              <p:sp>
                <p:nvSpPr>
                  <p:cNvPr id="283671" name="Freeform 23"/>
                  <p:cNvSpPr>
                    <a:spLocks/>
                  </p:cNvSpPr>
                  <p:nvPr/>
                </p:nvSpPr>
                <p:spPr bwMode="auto">
                  <a:xfrm>
                    <a:off x="509" y="2994"/>
                    <a:ext cx="58" cy="39"/>
                  </a:xfrm>
                  <a:custGeom>
                    <a:avLst/>
                    <a:gdLst/>
                    <a:ahLst/>
                    <a:cxnLst>
                      <a:cxn ang="0">
                        <a:pos x="27" y="0"/>
                      </a:cxn>
                      <a:cxn ang="0">
                        <a:pos x="0" y="105"/>
                      </a:cxn>
                      <a:cxn ang="0">
                        <a:pos x="203" y="155"/>
                      </a:cxn>
                      <a:cxn ang="0">
                        <a:pos x="230" y="50"/>
                      </a:cxn>
                      <a:cxn ang="0">
                        <a:pos x="27" y="0"/>
                      </a:cxn>
                    </a:cxnLst>
                    <a:rect l="0" t="0" r="r" b="b"/>
                    <a:pathLst>
                      <a:path w="230" h="155">
                        <a:moveTo>
                          <a:pt x="27" y="0"/>
                        </a:moveTo>
                        <a:lnTo>
                          <a:pt x="0" y="105"/>
                        </a:lnTo>
                        <a:lnTo>
                          <a:pt x="203" y="155"/>
                        </a:lnTo>
                        <a:lnTo>
                          <a:pt x="230" y="50"/>
                        </a:lnTo>
                        <a:lnTo>
                          <a:pt x="27" y="0"/>
                        </a:lnTo>
                        <a:close/>
                      </a:path>
                    </a:pathLst>
                  </a:custGeom>
                  <a:solidFill>
                    <a:srgbClr val="CC9900"/>
                  </a:solidFill>
                  <a:ln w="9525">
                    <a:noFill/>
                    <a:round/>
                    <a:headEnd/>
                    <a:tailEnd/>
                  </a:ln>
                </p:spPr>
                <p:txBody>
                  <a:bodyPr/>
                  <a:lstStyle/>
                  <a:p>
                    <a:pPr>
                      <a:defRPr/>
                    </a:pPr>
                    <a:endParaRPr lang="en-US"/>
                  </a:p>
                </p:txBody>
              </p:sp>
              <p:sp>
                <p:nvSpPr>
                  <p:cNvPr id="283672" name="Freeform 24"/>
                  <p:cNvSpPr>
                    <a:spLocks/>
                  </p:cNvSpPr>
                  <p:nvPr/>
                </p:nvSpPr>
                <p:spPr bwMode="auto">
                  <a:xfrm>
                    <a:off x="525" y="2936"/>
                    <a:ext cx="44" cy="40"/>
                  </a:xfrm>
                  <a:custGeom>
                    <a:avLst/>
                    <a:gdLst/>
                    <a:ahLst/>
                    <a:cxnLst>
                      <a:cxn ang="0">
                        <a:pos x="30" y="0"/>
                      </a:cxn>
                      <a:cxn ang="0">
                        <a:pos x="0" y="120"/>
                      </a:cxn>
                      <a:cxn ang="0">
                        <a:pos x="147" y="157"/>
                      </a:cxn>
                      <a:cxn ang="0">
                        <a:pos x="177" y="36"/>
                      </a:cxn>
                      <a:cxn ang="0">
                        <a:pos x="30" y="0"/>
                      </a:cxn>
                    </a:cxnLst>
                    <a:rect l="0" t="0" r="r" b="b"/>
                    <a:pathLst>
                      <a:path w="177" h="157">
                        <a:moveTo>
                          <a:pt x="30" y="0"/>
                        </a:moveTo>
                        <a:lnTo>
                          <a:pt x="0" y="120"/>
                        </a:lnTo>
                        <a:lnTo>
                          <a:pt x="147" y="157"/>
                        </a:lnTo>
                        <a:lnTo>
                          <a:pt x="177" y="36"/>
                        </a:lnTo>
                        <a:lnTo>
                          <a:pt x="30" y="0"/>
                        </a:lnTo>
                        <a:close/>
                      </a:path>
                    </a:pathLst>
                  </a:custGeom>
                  <a:solidFill>
                    <a:srgbClr val="CC9900"/>
                  </a:solidFill>
                  <a:ln w="9525">
                    <a:noFill/>
                    <a:round/>
                    <a:headEnd/>
                    <a:tailEnd/>
                  </a:ln>
                </p:spPr>
                <p:txBody>
                  <a:bodyPr/>
                  <a:lstStyle/>
                  <a:p>
                    <a:pPr>
                      <a:defRPr/>
                    </a:pPr>
                    <a:endParaRPr lang="en-US"/>
                  </a:p>
                </p:txBody>
              </p:sp>
              <p:sp>
                <p:nvSpPr>
                  <p:cNvPr id="283673" name="Freeform 25"/>
                  <p:cNvSpPr>
                    <a:spLocks/>
                  </p:cNvSpPr>
                  <p:nvPr/>
                </p:nvSpPr>
                <p:spPr bwMode="auto">
                  <a:xfrm>
                    <a:off x="539" y="2885"/>
                    <a:ext cx="64" cy="43"/>
                  </a:xfrm>
                  <a:custGeom>
                    <a:avLst/>
                    <a:gdLst/>
                    <a:ahLst/>
                    <a:cxnLst>
                      <a:cxn ang="0">
                        <a:pos x="29" y="0"/>
                      </a:cxn>
                      <a:cxn ang="0">
                        <a:pos x="0" y="115"/>
                      </a:cxn>
                      <a:cxn ang="0">
                        <a:pos x="229" y="172"/>
                      </a:cxn>
                      <a:cxn ang="0">
                        <a:pos x="258" y="57"/>
                      </a:cxn>
                      <a:cxn ang="0">
                        <a:pos x="29" y="0"/>
                      </a:cxn>
                    </a:cxnLst>
                    <a:rect l="0" t="0" r="r" b="b"/>
                    <a:pathLst>
                      <a:path w="258" h="172">
                        <a:moveTo>
                          <a:pt x="29" y="0"/>
                        </a:moveTo>
                        <a:lnTo>
                          <a:pt x="0" y="115"/>
                        </a:lnTo>
                        <a:lnTo>
                          <a:pt x="229" y="172"/>
                        </a:lnTo>
                        <a:lnTo>
                          <a:pt x="258" y="57"/>
                        </a:lnTo>
                        <a:lnTo>
                          <a:pt x="29" y="0"/>
                        </a:lnTo>
                        <a:close/>
                      </a:path>
                    </a:pathLst>
                  </a:custGeom>
                  <a:solidFill>
                    <a:srgbClr val="CC9900"/>
                  </a:solidFill>
                  <a:ln w="9525">
                    <a:noFill/>
                    <a:round/>
                    <a:headEnd/>
                    <a:tailEnd/>
                  </a:ln>
                </p:spPr>
                <p:txBody>
                  <a:bodyPr/>
                  <a:lstStyle/>
                  <a:p>
                    <a:pPr>
                      <a:defRPr/>
                    </a:pPr>
                    <a:endParaRPr lang="en-US"/>
                  </a:p>
                </p:txBody>
              </p:sp>
              <p:sp>
                <p:nvSpPr>
                  <p:cNvPr id="283674" name="Freeform 26"/>
                  <p:cNvSpPr>
                    <a:spLocks/>
                  </p:cNvSpPr>
                  <p:nvPr/>
                </p:nvSpPr>
                <p:spPr bwMode="auto">
                  <a:xfrm>
                    <a:off x="546" y="2859"/>
                    <a:ext cx="39" cy="36"/>
                  </a:xfrm>
                  <a:custGeom>
                    <a:avLst/>
                    <a:gdLst/>
                    <a:ahLst/>
                    <a:cxnLst>
                      <a:cxn ang="0">
                        <a:pos x="29" y="0"/>
                      </a:cxn>
                      <a:cxn ang="0">
                        <a:pos x="0" y="115"/>
                      </a:cxn>
                      <a:cxn ang="0">
                        <a:pos x="133" y="147"/>
                      </a:cxn>
                      <a:cxn ang="0">
                        <a:pos x="161" y="33"/>
                      </a:cxn>
                      <a:cxn ang="0">
                        <a:pos x="29" y="0"/>
                      </a:cxn>
                    </a:cxnLst>
                    <a:rect l="0" t="0" r="r" b="b"/>
                    <a:pathLst>
                      <a:path w="161" h="147">
                        <a:moveTo>
                          <a:pt x="29" y="0"/>
                        </a:moveTo>
                        <a:lnTo>
                          <a:pt x="0" y="115"/>
                        </a:lnTo>
                        <a:lnTo>
                          <a:pt x="133" y="147"/>
                        </a:lnTo>
                        <a:lnTo>
                          <a:pt x="161" y="33"/>
                        </a:lnTo>
                        <a:lnTo>
                          <a:pt x="29" y="0"/>
                        </a:lnTo>
                        <a:close/>
                      </a:path>
                    </a:pathLst>
                  </a:custGeom>
                  <a:solidFill>
                    <a:srgbClr val="CC9900"/>
                  </a:solidFill>
                  <a:ln w="9525">
                    <a:noFill/>
                    <a:round/>
                    <a:headEnd/>
                    <a:tailEnd/>
                  </a:ln>
                </p:spPr>
                <p:txBody>
                  <a:bodyPr/>
                  <a:lstStyle/>
                  <a:p>
                    <a:pPr>
                      <a:defRPr/>
                    </a:pPr>
                    <a:endParaRPr lang="en-US"/>
                  </a:p>
                </p:txBody>
              </p:sp>
            </p:grpSp>
            <p:grpSp>
              <p:nvGrpSpPr>
                <p:cNvPr id="8" name="Group 27"/>
                <p:cNvGrpSpPr>
                  <a:grpSpLocks/>
                </p:cNvGrpSpPr>
                <p:nvPr/>
              </p:nvGrpSpPr>
              <p:grpSpPr bwMode="auto">
                <a:xfrm>
                  <a:off x="500" y="2864"/>
                  <a:ext cx="95" cy="173"/>
                  <a:chOff x="500" y="2864"/>
                  <a:chExt cx="95" cy="173"/>
                </a:xfrm>
              </p:grpSpPr>
              <p:sp>
                <p:nvSpPr>
                  <p:cNvPr id="283676" name="Freeform 28"/>
                  <p:cNvSpPr>
                    <a:spLocks/>
                  </p:cNvSpPr>
                  <p:nvPr/>
                </p:nvSpPr>
                <p:spPr bwMode="auto">
                  <a:xfrm>
                    <a:off x="500" y="2996"/>
                    <a:ext cx="59" cy="41"/>
                  </a:xfrm>
                  <a:custGeom>
                    <a:avLst/>
                    <a:gdLst/>
                    <a:ahLst/>
                    <a:cxnLst>
                      <a:cxn ang="0">
                        <a:pos x="27" y="0"/>
                      </a:cxn>
                      <a:cxn ang="0">
                        <a:pos x="0" y="112"/>
                      </a:cxn>
                      <a:cxn ang="0">
                        <a:pos x="208" y="164"/>
                      </a:cxn>
                      <a:cxn ang="0">
                        <a:pos x="235" y="52"/>
                      </a:cxn>
                      <a:cxn ang="0">
                        <a:pos x="27" y="0"/>
                      </a:cxn>
                    </a:cxnLst>
                    <a:rect l="0" t="0" r="r" b="b"/>
                    <a:pathLst>
                      <a:path w="235" h="164">
                        <a:moveTo>
                          <a:pt x="27" y="0"/>
                        </a:moveTo>
                        <a:lnTo>
                          <a:pt x="0" y="112"/>
                        </a:lnTo>
                        <a:lnTo>
                          <a:pt x="208" y="164"/>
                        </a:lnTo>
                        <a:lnTo>
                          <a:pt x="235" y="52"/>
                        </a:lnTo>
                        <a:lnTo>
                          <a:pt x="27" y="0"/>
                        </a:lnTo>
                        <a:close/>
                      </a:path>
                    </a:pathLst>
                  </a:custGeom>
                  <a:solidFill>
                    <a:srgbClr val="FFCC66"/>
                  </a:solidFill>
                  <a:ln w="9525">
                    <a:noFill/>
                    <a:round/>
                    <a:headEnd/>
                    <a:tailEnd/>
                  </a:ln>
                </p:spPr>
                <p:txBody>
                  <a:bodyPr/>
                  <a:lstStyle/>
                  <a:p>
                    <a:pPr>
                      <a:defRPr/>
                    </a:pPr>
                    <a:endParaRPr lang="en-US"/>
                  </a:p>
                </p:txBody>
              </p:sp>
              <p:sp>
                <p:nvSpPr>
                  <p:cNvPr id="283677" name="Freeform 29"/>
                  <p:cNvSpPr>
                    <a:spLocks/>
                  </p:cNvSpPr>
                  <p:nvPr/>
                </p:nvSpPr>
                <p:spPr bwMode="auto">
                  <a:xfrm>
                    <a:off x="516" y="2941"/>
                    <a:ext cx="43" cy="38"/>
                  </a:xfrm>
                  <a:custGeom>
                    <a:avLst/>
                    <a:gdLst/>
                    <a:ahLst/>
                    <a:cxnLst>
                      <a:cxn ang="0">
                        <a:pos x="29" y="0"/>
                      </a:cxn>
                      <a:cxn ang="0">
                        <a:pos x="0" y="114"/>
                      </a:cxn>
                      <a:cxn ang="0">
                        <a:pos x="144" y="151"/>
                      </a:cxn>
                      <a:cxn ang="0">
                        <a:pos x="173" y="35"/>
                      </a:cxn>
                      <a:cxn ang="0">
                        <a:pos x="29" y="0"/>
                      </a:cxn>
                    </a:cxnLst>
                    <a:rect l="0" t="0" r="r" b="b"/>
                    <a:pathLst>
                      <a:path w="173" h="151">
                        <a:moveTo>
                          <a:pt x="29" y="0"/>
                        </a:moveTo>
                        <a:lnTo>
                          <a:pt x="0" y="114"/>
                        </a:lnTo>
                        <a:lnTo>
                          <a:pt x="144" y="151"/>
                        </a:lnTo>
                        <a:lnTo>
                          <a:pt x="173" y="35"/>
                        </a:lnTo>
                        <a:lnTo>
                          <a:pt x="29" y="0"/>
                        </a:lnTo>
                        <a:close/>
                      </a:path>
                    </a:pathLst>
                  </a:custGeom>
                  <a:solidFill>
                    <a:srgbClr val="FFCC66"/>
                  </a:solidFill>
                  <a:ln w="9525">
                    <a:noFill/>
                    <a:round/>
                    <a:headEnd/>
                    <a:tailEnd/>
                  </a:ln>
                </p:spPr>
                <p:txBody>
                  <a:bodyPr/>
                  <a:lstStyle/>
                  <a:p>
                    <a:pPr>
                      <a:defRPr/>
                    </a:pPr>
                    <a:endParaRPr lang="en-US"/>
                  </a:p>
                </p:txBody>
              </p:sp>
              <p:sp>
                <p:nvSpPr>
                  <p:cNvPr id="283678" name="Freeform 30"/>
                  <p:cNvSpPr>
                    <a:spLocks/>
                  </p:cNvSpPr>
                  <p:nvPr/>
                </p:nvSpPr>
                <p:spPr bwMode="auto">
                  <a:xfrm>
                    <a:off x="530" y="2891"/>
                    <a:ext cx="63" cy="40"/>
                  </a:xfrm>
                  <a:custGeom>
                    <a:avLst/>
                    <a:gdLst/>
                    <a:ahLst/>
                    <a:cxnLst>
                      <a:cxn ang="0">
                        <a:pos x="27" y="0"/>
                      </a:cxn>
                      <a:cxn ang="0">
                        <a:pos x="0" y="105"/>
                      </a:cxn>
                      <a:cxn ang="0">
                        <a:pos x="226" y="162"/>
                      </a:cxn>
                      <a:cxn ang="0">
                        <a:pos x="252" y="56"/>
                      </a:cxn>
                      <a:cxn ang="0">
                        <a:pos x="27" y="0"/>
                      </a:cxn>
                    </a:cxnLst>
                    <a:rect l="0" t="0" r="r" b="b"/>
                    <a:pathLst>
                      <a:path w="252" h="162">
                        <a:moveTo>
                          <a:pt x="27" y="0"/>
                        </a:moveTo>
                        <a:lnTo>
                          <a:pt x="0" y="105"/>
                        </a:lnTo>
                        <a:lnTo>
                          <a:pt x="226" y="162"/>
                        </a:lnTo>
                        <a:lnTo>
                          <a:pt x="252" y="56"/>
                        </a:lnTo>
                        <a:lnTo>
                          <a:pt x="27" y="0"/>
                        </a:lnTo>
                        <a:close/>
                      </a:path>
                    </a:pathLst>
                  </a:custGeom>
                  <a:solidFill>
                    <a:srgbClr val="FFCC66"/>
                  </a:solidFill>
                  <a:ln w="9525">
                    <a:noFill/>
                    <a:round/>
                    <a:headEnd/>
                    <a:tailEnd/>
                  </a:ln>
                </p:spPr>
                <p:txBody>
                  <a:bodyPr/>
                  <a:lstStyle/>
                  <a:p>
                    <a:pPr>
                      <a:defRPr/>
                    </a:pPr>
                    <a:endParaRPr lang="en-US"/>
                  </a:p>
                </p:txBody>
              </p:sp>
              <p:sp>
                <p:nvSpPr>
                  <p:cNvPr id="283679" name="Freeform 31"/>
                  <p:cNvSpPr>
                    <a:spLocks/>
                  </p:cNvSpPr>
                  <p:nvPr/>
                </p:nvSpPr>
                <p:spPr bwMode="auto">
                  <a:xfrm>
                    <a:off x="536" y="2864"/>
                    <a:ext cx="41" cy="36"/>
                  </a:xfrm>
                  <a:custGeom>
                    <a:avLst/>
                    <a:gdLst/>
                    <a:ahLst/>
                    <a:cxnLst>
                      <a:cxn ang="0">
                        <a:pos x="27" y="0"/>
                      </a:cxn>
                      <a:cxn ang="0">
                        <a:pos x="0" y="109"/>
                      </a:cxn>
                      <a:cxn ang="0">
                        <a:pos x="142" y="144"/>
                      </a:cxn>
                      <a:cxn ang="0">
                        <a:pos x="169" y="35"/>
                      </a:cxn>
                      <a:cxn ang="0">
                        <a:pos x="27" y="0"/>
                      </a:cxn>
                    </a:cxnLst>
                    <a:rect l="0" t="0" r="r" b="b"/>
                    <a:pathLst>
                      <a:path w="169" h="144">
                        <a:moveTo>
                          <a:pt x="27" y="0"/>
                        </a:moveTo>
                        <a:lnTo>
                          <a:pt x="0" y="109"/>
                        </a:lnTo>
                        <a:lnTo>
                          <a:pt x="142" y="144"/>
                        </a:lnTo>
                        <a:lnTo>
                          <a:pt x="169" y="35"/>
                        </a:lnTo>
                        <a:lnTo>
                          <a:pt x="27" y="0"/>
                        </a:lnTo>
                        <a:close/>
                      </a:path>
                    </a:pathLst>
                  </a:custGeom>
                  <a:solidFill>
                    <a:srgbClr val="FFCC66"/>
                  </a:solidFill>
                  <a:ln w="9525">
                    <a:noFill/>
                    <a:round/>
                    <a:headEnd/>
                    <a:tailEnd/>
                  </a:ln>
                </p:spPr>
                <p:txBody>
                  <a:bodyPr/>
                  <a:lstStyle/>
                  <a:p>
                    <a:pPr>
                      <a:defRPr/>
                    </a:pPr>
                    <a:endParaRPr lang="en-US"/>
                  </a:p>
                </p:txBody>
              </p:sp>
            </p:grpSp>
          </p:grpSp>
        </p:grpSp>
      </p:grpSp>
      <p:sp>
        <p:nvSpPr>
          <p:cNvPr id="283680" name="Text Box 32"/>
          <p:cNvSpPr txBox="1">
            <a:spLocks noChangeArrowheads="1"/>
          </p:cNvSpPr>
          <p:nvPr/>
        </p:nvSpPr>
        <p:spPr bwMode="auto">
          <a:xfrm>
            <a:off x="762000" y="2316480"/>
            <a:ext cx="3429000" cy="3046988"/>
          </a:xfrm>
          <a:prstGeom prst="rect">
            <a:avLst/>
          </a:prstGeom>
          <a:noFill/>
          <a:ln w="9525">
            <a:noFill/>
            <a:miter lim="800000"/>
            <a:headEnd/>
            <a:tailEnd/>
          </a:ln>
        </p:spPr>
        <p:txBody>
          <a:bodyPr>
            <a:spAutoFit/>
          </a:bodyPr>
          <a:lstStyle/>
          <a:p>
            <a:pPr algn="l">
              <a:spcBef>
                <a:spcPct val="50000"/>
              </a:spcBef>
            </a:pPr>
            <a:r>
              <a:rPr lang="en-US" sz="3200" dirty="0">
                <a:effectLst/>
                <a:latin typeface="Arial Narrow" pitchFamily="34" charset="0"/>
              </a:rPr>
              <a:t>Dialects are </a:t>
            </a:r>
            <a:r>
              <a:rPr lang="en-US" sz="3200" dirty="0" smtClean="0">
                <a:effectLst/>
                <a:latin typeface="Arial Narrow" pitchFamily="34" charset="0"/>
              </a:rPr>
              <a:t>incidental by-products of the normative, standard English taught in TESOL </a:t>
            </a:r>
            <a:endParaRPr lang="en-US" sz="3200" dirty="0">
              <a:effectLst/>
              <a:latin typeface="Arial Narrow" pitchFamily="34" charset="0"/>
            </a:endParaRPr>
          </a:p>
        </p:txBody>
      </p:sp>
      <p:sp>
        <p:nvSpPr>
          <p:cNvPr id="283681" name="Text Box 33"/>
          <p:cNvSpPr txBox="1">
            <a:spLocks noChangeArrowheads="1"/>
          </p:cNvSpPr>
          <p:nvPr/>
        </p:nvSpPr>
        <p:spPr bwMode="auto">
          <a:xfrm>
            <a:off x="5181600" y="2377440"/>
            <a:ext cx="3429000" cy="3046988"/>
          </a:xfrm>
          <a:prstGeom prst="rect">
            <a:avLst/>
          </a:prstGeom>
          <a:noFill/>
          <a:ln w="9525">
            <a:noFill/>
            <a:miter lim="800000"/>
            <a:headEnd/>
            <a:tailEnd/>
          </a:ln>
        </p:spPr>
        <p:txBody>
          <a:bodyPr wrap="square">
            <a:spAutoFit/>
          </a:bodyPr>
          <a:lstStyle/>
          <a:p>
            <a:pPr algn="l">
              <a:spcBef>
                <a:spcPct val="50000"/>
              </a:spcBef>
            </a:pPr>
            <a:r>
              <a:rPr lang="en-US" sz="3200" dirty="0">
                <a:effectLst/>
                <a:latin typeface="Arial Narrow" pitchFamily="34" charset="0"/>
              </a:rPr>
              <a:t>Dialects are highly patterned, intricate </a:t>
            </a:r>
            <a:r>
              <a:rPr lang="en-US" sz="3200" dirty="0" smtClean="0">
                <a:effectLst/>
                <a:latin typeface="Arial Narrow" pitchFamily="34" charset="0"/>
              </a:rPr>
              <a:t>aspects of local accommodation related to acquiring English</a:t>
            </a:r>
            <a:endParaRPr lang="en-US" sz="3200" dirty="0">
              <a:effectLst/>
              <a:latin typeface="Arial Narrow" pitchFamily="34" charset="0"/>
            </a:endParaRPr>
          </a:p>
        </p:txBody>
      </p:sp>
      <p:sp>
        <p:nvSpPr>
          <p:cNvPr id="283682" name="Line 34"/>
          <p:cNvSpPr>
            <a:spLocks noChangeShapeType="1"/>
          </p:cNvSpPr>
          <p:nvPr/>
        </p:nvSpPr>
        <p:spPr bwMode="auto">
          <a:xfrm rot="5400000">
            <a:off x="3383280" y="3048000"/>
            <a:ext cx="2682240" cy="0"/>
          </a:xfrm>
          <a:prstGeom prst="line">
            <a:avLst/>
          </a:prstGeom>
          <a:noFill/>
          <a:ln w="57150">
            <a:solidFill>
              <a:srgbClr val="CC0000"/>
            </a:solidFill>
            <a:round/>
            <a:headEnd/>
            <a:tailEnd/>
          </a:ln>
          <a:effectLst/>
        </p:spPr>
        <p:txBody>
          <a:bodyPr/>
          <a:lstStyle/>
          <a:p>
            <a:pPr>
              <a:defRPr/>
            </a:pPr>
            <a:endParaRPr lang="en-US"/>
          </a:p>
        </p:txBody>
      </p:sp>
      <p:pic>
        <p:nvPicPr>
          <p:cNvPr id="2058" name="Picture 35" descr="berkeleypptcollage"/>
          <p:cNvPicPr>
            <a:picLocks noChangeAspect="1" noChangeArrowheads="1"/>
          </p:cNvPicPr>
          <p:nvPr/>
        </p:nvPicPr>
        <p:blipFill>
          <a:blip r:embed="rId4" cstate="print"/>
          <a:srcRect/>
          <a:stretch>
            <a:fillRect/>
          </a:stretch>
        </p:blipFill>
        <p:spPr bwMode="auto">
          <a:xfrm>
            <a:off x="76200" y="30480"/>
            <a:ext cx="2743200" cy="548640"/>
          </a:xfrm>
          <a:prstGeom prst="rect">
            <a:avLst/>
          </a:prstGeom>
          <a:noFill/>
          <a:ln w="57150">
            <a:solidFill>
              <a:srgbClr val="CC0000"/>
            </a:solidFill>
            <a:miter lim="800000"/>
            <a:headEnd/>
            <a:tailEnd/>
          </a:ln>
        </p:spPr>
      </p:pic>
      <p:sp>
        <p:nvSpPr>
          <p:cNvPr id="2059" name="Text Box 36"/>
          <p:cNvSpPr txBox="1">
            <a:spLocks noChangeArrowheads="1"/>
          </p:cNvSpPr>
          <p:nvPr/>
        </p:nvSpPr>
        <p:spPr bwMode="auto">
          <a:xfrm>
            <a:off x="2971800" y="121920"/>
            <a:ext cx="5943600" cy="1077218"/>
          </a:xfrm>
          <a:prstGeom prst="rect">
            <a:avLst/>
          </a:prstGeom>
          <a:noFill/>
          <a:ln w="9525">
            <a:noFill/>
            <a:miter lim="800000"/>
            <a:headEnd/>
            <a:tailEnd/>
          </a:ln>
        </p:spPr>
        <p:txBody>
          <a:bodyPr>
            <a:spAutoFit/>
          </a:bodyPr>
          <a:lstStyle/>
          <a:p>
            <a:pPr marL="800100" indent="-800100" algn="r">
              <a:spcBef>
                <a:spcPct val="50000"/>
              </a:spcBef>
            </a:pPr>
            <a:r>
              <a:rPr lang="en-US" sz="3200" dirty="0">
                <a:solidFill>
                  <a:srgbClr val="C00000"/>
                </a:solidFill>
                <a:effectLst/>
              </a:rPr>
              <a:t>TESOL Assumptions &amp; Dialect Reality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3682"/>
                                        </p:tgtEl>
                                        <p:attrNameLst>
                                          <p:attrName>style.visibility</p:attrName>
                                        </p:attrNameLst>
                                      </p:cBhvr>
                                      <p:to>
                                        <p:strVal val="visible"/>
                                      </p:to>
                                    </p:set>
                                    <p:animEffect transition="in" filter="fade">
                                      <p:cBhvr>
                                        <p:cTn id="7" dur="1000"/>
                                        <p:tgtEl>
                                          <p:spTgt spid="28368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strVal val="4*#ppt_w"/>
                                          </p:val>
                                        </p:tav>
                                        <p:tav tm="100000">
                                          <p:val>
                                            <p:strVal val="#ppt_w"/>
                                          </p:val>
                                        </p:tav>
                                      </p:tavLst>
                                    </p:anim>
                                    <p:anim calcmode="lin" valueType="num">
                                      <p:cBhvr>
                                        <p:cTn id="13" dur="500" fill="hold"/>
                                        <p:tgtEl>
                                          <p:spTgt spid="2"/>
                                        </p:tgtEl>
                                        <p:attrNameLst>
                                          <p:attrName>ppt_h</p:attrName>
                                        </p:attrNameLst>
                                      </p:cBhvr>
                                      <p:tavLst>
                                        <p:tav tm="0">
                                          <p:val>
                                            <p:strVal val="4*#ppt_h"/>
                                          </p:val>
                                        </p:tav>
                                        <p:tav tm="100000">
                                          <p:val>
                                            <p:strVal val="#ppt_h"/>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283680"/>
                                        </p:tgtEl>
                                        <p:attrNameLst>
                                          <p:attrName>style.visibility</p:attrName>
                                        </p:attrNameLst>
                                      </p:cBhvr>
                                      <p:to>
                                        <p:strVal val="visible"/>
                                      </p:to>
                                    </p:set>
                                    <p:animEffect transition="in" filter="wipe(left)">
                                      <p:cBhvr>
                                        <p:cTn id="17" dur="500"/>
                                        <p:tgtEl>
                                          <p:spTgt spid="283680"/>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283681">
                                            <p:txEl>
                                              <p:pRg st="0" end="0"/>
                                            </p:txEl>
                                          </p:spTgt>
                                        </p:tgtEl>
                                        <p:attrNameLst>
                                          <p:attrName>style.visibility</p:attrName>
                                        </p:attrNameLst>
                                      </p:cBhvr>
                                      <p:to>
                                        <p:strVal val="visible"/>
                                      </p:to>
                                    </p:set>
                                    <p:animEffect transition="in" filter="wipe(left)">
                                      <p:cBhvr>
                                        <p:cTn id="27" dur="500"/>
                                        <p:tgtEl>
                                          <p:spTgt spid="28368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80" grpId="0"/>
    </p:bld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Slide Number Placeholder 5"/>
          <p:cNvSpPr>
            <a:spLocks noGrp="1"/>
          </p:cNvSpPr>
          <p:nvPr>
            <p:ph type="sldNum" sz="quarter" idx="12"/>
          </p:nvPr>
        </p:nvSpPr>
        <p:spPr>
          <a:noFill/>
        </p:spPr>
        <p:txBody>
          <a:bodyPr/>
          <a:lstStyle/>
          <a:p>
            <a:fld id="{8F0974A1-F8C6-4288-85D0-7860E36923AD}" type="slidenum">
              <a:rPr lang="en-US" smtClean="0"/>
              <a:pPr/>
              <a:t>67</a:t>
            </a:fld>
            <a:endParaRPr lang="en-US" smtClean="0"/>
          </a:p>
        </p:txBody>
      </p:sp>
      <p:sp>
        <p:nvSpPr>
          <p:cNvPr id="462850" name="Rectangle 2" descr="Newsprint"/>
          <p:cNvSpPr>
            <a:spLocks noChangeArrowheads="1"/>
          </p:cNvSpPr>
          <p:nvPr/>
        </p:nvSpPr>
        <p:spPr bwMode="auto">
          <a:xfrm>
            <a:off x="0" y="0"/>
            <a:ext cx="9144000" cy="5486400"/>
          </a:xfrm>
          <a:prstGeom prst="rect">
            <a:avLst/>
          </a:prstGeom>
          <a:noFill/>
          <a:ln w="57150" algn="ctr">
            <a:solidFill>
              <a:srgbClr val="CC0000"/>
            </a:solidFill>
            <a:miter lim="800000"/>
            <a:headEnd/>
            <a:tailEnd/>
          </a:ln>
          <a:effectLst/>
        </p:spPr>
        <p:txBody>
          <a:bodyPr wrap="none" anchor="ctr"/>
          <a:lstStyle/>
          <a:p>
            <a:pPr>
              <a:defRPr/>
            </a:pPr>
            <a:endParaRPr lang="en-US"/>
          </a:p>
        </p:txBody>
      </p:sp>
      <p:grpSp>
        <p:nvGrpSpPr>
          <p:cNvPr id="2" name="Group 3"/>
          <p:cNvGrpSpPr>
            <a:grpSpLocks/>
          </p:cNvGrpSpPr>
          <p:nvPr/>
        </p:nvGrpSpPr>
        <p:grpSpPr bwMode="auto">
          <a:xfrm>
            <a:off x="1371600" y="1524000"/>
            <a:ext cx="1157288" cy="1036320"/>
            <a:chOff x="432" y="1296"/>
            <a:chExt cx="869" cy="973"/>
          </a:xfrm>
        </p:grpSpPr>
        <p:sp>
          <p:nvSpPr>
            <p:cNvPr id="3108" name="WordArt 4"/>
            <p:cNvSpPr>
              <a:spLocks noChangeArrowheads="1" noChangeShapeType="1" noTextEdit="1"/>
            </p:cNvSpPr>
            <p:nvPr/>
          </p:nvSpPr>
          <p:spPr bwMode="auto">
            <a:xfrm>
              <a:off x="432" y="1783"/>
              <a:ext cx="869" cy="340"/>
            </a:xfrm>
            <a:prstGeom prst="rect">
              <a:avLst/>
            </a:prstGeom>
          </p:spPr>
          <p:txBody>
            <a:bodyPr spcFirstLastPara="1" wrap="none" fromWordArt="1">
              <a:prstTxWarp prst="textArchUp">
                <a:avLst>
                  <a:gd name="adj" fmla="val 10800004"/>
                </a:avLst>
              </a:prstTxWarp>
            </a:bodyPr>
            <a:lstStyle/>
            <a:p>
              <a:r>
                <a:rPr lang="en-US" sz="24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MYTH</a:t>
              </a:r>
            </a:p>
          </p:txBody>
        </p:sp>
        <p:graphicFrame>
          <p:nvGraphicFramePr>
            <p:cNvPr id="3074" name="Object 5"/>
            <p:cNvGraphicFramePr>
              <a:graphicFrameLocks noChangeAspect="1"/>
            </p:cNvGraphicFramePr>
            <p:nvPr/>
          </p:nvGraphicFramePr>
          <p:xfrm>
            <a:off x="480" y="1296"/>
            <a:ext cx="717" cy="973"/>
          </p:xfrm>
          <a:graphic>
            <a:graphicData uri="http://schemas.openxmlformats.org/presentationml/2006/ole">
              <p:oleObj spid="_x0000_s63490" name="Clip" r:id="rId3" imgW="1217520" imgH="1474560" progId="">
                <p:embed/>
              </p:oleObj>
            </a:graphicData>
          </a:graphic>
        </p:graphicFrame>
      </p:grpSp>
      <p:grpSp>
        <p:nvGrpSpPr>
          <p:cNvPr id="3" name="Group 6"/>
          <p:cNvGrpSpPr>
            <a:grpSpLocks/>
          </p:cNvGrpSpPr>
          <p:nvPr/>
        </p:nvGrpSpPr>
        <p:grpSpPr bwMode="auto">
          <a:xfrm>
            <a:off x="6096000" y="1645921"/>
            <a:ext cx="1219200" cy="852170"/>
            <a:chOff x="384" y="2592"/>
            <a:chExt cx="960" cy="839"/>
          </a:xfrm>
        </p:grpSpPr>
        <p:sp>
          <p:nvSpPr>
            <p:cNvPr id="3084" name="WordArt 7"/>
            <p:cNvSpPr>
              <a:spLocks noChangeArrowheads="1" noChangeShapeType="1" noTextEdit="1"/>
            </p:cNvSpPr>
            <p:nvPr/>
          </p:nvSpPr>
          <p:spPr bwMode="auto">
            <a:xfrm>
              <a:off x="384" y="2884"/>
              <a:ext cx="960" cy="547"/>
            </a:xfrm>
            <a:prstGeom prst="rect">
              <a:avLst/>
            </a:prstGeom>
          </p:spPr>
          <p:txBody>
            <a:bodyPr spcFirstLastPara="1" wrap="none" fromWordArt="1">
              <a:prstTxWarp prst="textArchDown">
                <a:avLst>
                  <a:gd name="adj" fmla="val 0"/>
                </a:avLst>
              </a:prstTxWarp>
            </a:bodyPr>
            <a:lstStyle/>
            <a:p>
              <a:r>
                <a:rPr lang="en-US" sz="2400" kern="10">
                  <a:ln w="9525">
                    <a:noFill/>
                    <a:round/>
                    <a:headEnd/>
                    <a:tailEnd/>
                  </a:ln>
                  <a:gradFill rotWithShape="1">
                    <a:gsLst>
                      <a:gs pos="0">
                        <a:srgbClr val="336699"/>
                      </a:gs>
                      <a:gs pos="50000">
                        <a:srgbClr val="0000FF"/>
                      </a:gs>
                      <a:gs pos="100000">
                        <a:srgbClr val="336699"/>
                      </a:gs>
                    </a:gsLst>
                    <a:lin ang="5400000" scaled="1"/>
                  </a:gradFill>
                  <a:effectLst>
                    <a:outerShdw dist="35921" dir="2700000" algn="ctr" rotWithShape="0">
                      <a:srgbClr val="C0C0C0"/>
                    </a:outerShdw>
                  </a:effectLst>
                  <a:latin typeface="Impact"/>
                </a:rPr>
                <a:t>REALITY</a:t>
              </a:r>
            </a:p>
          </p:txBody>
        </p:sp>
        <p:grpSp>
          <p:nvGrpSpPr>
            <p:cNvPr id="4" name="Group 8"/>
            <p:cNvGrpSpPr>
              <a:grpSpLocks/>
            </p:cNvGrpSpPr>
            <p:nvPr/>
          </p:nvGrpSpPr>
          <p:grpSpPr bwMode="auto">
            <a:xfrm flipH="1">
              <a:off x="576" y="2592"/>
              <a:ext cx="590" cy="805"/>
              <a:chOff x="483" y="2545"/>
              <a:chExt cx="590" cy="805"/>
            </a:xfrm>
          </p:grpSpPr>
          <p:grpSp>
            <p:nvGrpSpPr>
              <p:cNvPr id="5" name="Group 9"/>
              <p:cNvGrpSpPr>
                <a:grpSpLocks/>
              </p:cNvGrpSpPr>
              <p:nvPr/>
            </p:nvGrpSpPr>
            <p:grpSpPr bwMode="auto">
              <a:xfrm>
                <a:off x="540" y="2582"/>
                <a:ext cx="533" cy="768"/>
                <a:chOff x="540" y="2582"/>
                <a:chExt cx="533" cy="768"/>
              </a:xfrm>
            </p:grpSpPr>
            <p:sp>
              <p:nvSpPr>
                <p:cNvPr id="462858" name="Freeform 10"/>
                <p:cNvSpPr>
                  <a:spLocks/>
                </p:cNvSpPr>
                <p:nvPr/>
              </p:nvSpPr>
              <p:spPr bwMode="auto">
                <a:xfrm>
                  <a:off x="866" y="2584"/>
                  <a:ext cx="183" cy="154"/>
                </a:xfrm>
                <a:custGeom>
                  <a:avLst/>
                  <a:gdLst/>
                  <a:ahLst/>
                  <a:cxnLst>
                    <a:cxn ang="0">
                      <a:pos x="213" y="205"/>
                    </a:cxn>
                    <a:cxn ang="0">
                      <a:pos x="320" y="109"/>
                    </a:cxn>
                    <a:cxn ang="0">
                      <a:pos x="413" y="40"/>
                    </a:cxn>
                    <a:cxn ang="0">
                      <a:pos x="484" y="5"/>
                    </a:cxn>
                    <a:cxn ang="0">
                      <a:pos x="572" y="0"/>
                    </a:cxn>
                    <a:cxn ang="0">
                      <a:pos x="653" y="28"/>
                    </a:cxn>
                    <a:cxn ang="0">
                      <a:pos x="723" y="132"/>
                    </a:cxn>
                    <a:cxn ang="0">
                      <a:pos x="732" y="220"/>
                    </a:cxn>
                    <a:cxn ang="0">
                      <a:pos x="697" y="324"/>
                    </a:cxn>
                    <a:cxn ang="0">
                      <a:pos x="643" y="433"/>
                    </a:cxn>
                    <a:cxn ang="0">
                      <a:pos x="559" y="520"/>
                    </a:cxn>
                    <a:cxn ang="0">
                      <a:pos x="471" y="581"/>
                    </a:cxn>
                    <a:cxn ang="0">
                      <a:pos x="399" y="616"/>
                    </a:cxn>
                    <a:cxn ang="0">
                      <a:pos x="324" y="616"/>
                    </a:cxn>
                    <a:cxn ang="0">
                      <a:pos x="231" y="612"/>
                    </a:cxn>
                    <a:cxn ang="0">
                      <a:pos x="173" y="541"/>
                    </a:cxn>
                    <a:cxn ang="0">
                      <a:pos x="147" y="460"/>
                    </a:cxn>
                    <a:cxn ang="0">
                      <a:pos x="147" y="353"/>
                    </a:cxn>
                    <a:cxn ang="0">
                      <a:pos x="178" y="289"/>
                    </a:cxn>
                    <a:cxn ang="0">
                      <a:pos x="112" y="280"/>
                    </a:cxn>
                    <a:cxn ang="0">
                      <a:pos x="59" y="293"/>
                    </a:cxn>
                    <a:cxn ang="0">
                      <a:pos x="5" y="301"/>
                    </a:cxn>
                    <a:cxn ang="0">
                      <a:pos x="0" y="253"/>
                    </a:cxn>
                    <a:cxn ang="0">
                      <a:pos x="18" y="232"/>
                    </a:cxn>
                    <a:cxn ang="0">
                      <a:pos x="200" y="228"/>
                    </a:cxn>
                    <a:cxn ang="0">
                      <a:pos x="213" y="205"/>
                    </a:cxn>
                  </a:cxnLst>
                  <a:rect l="0" t="0" r="r" b="b"/>
                  <a:pathLst>
                    <a:path w="732" h="616">
                      <a:moveTo>
                        <a:pt x="213" y="205"/>
                      </a:moveTo>
                      <a:lnTo>
                        <a:pt x="320" y="109"/>
                      </a:lnTo>
                      <a:lnTo>
                        <a:pt x="413" y="40"/>
                      </a:lnTo>
                      <a:lnTo>
                        <a:pt x="484" y="5"/>
                      </a:lnTo>
                      <a:lnTo>
                        <a:pt x="572" y="0"/>
                      </a:lnTo>
                      <a:lnTo>
                        <a:pt x="653" y="28"/>
                      </a:lnTo>
                      <a:lnTo>
                        <a:pt x="723" y="132"/>
                      </a:lnTo>
                      <a:lnTo>
                        <a:pt x="732" y="220"/>
                      </a:lnTo>
                      <a:lnTo>
                        <a:pt x="697" y="324"/>
                      </a:lnTo>
                      <a:lnTo>
                        <a:pt x="643" y="433"/>
                      </a:lnTo>
                      <a:lnTo>
                        <a:pt x="559" y="520"/>
                      </a:lnTo>
                      <a:lnTo>
                        <a:pt x="471" y="581"/>
                      </a:lnTo>
                      <a:lnTo>
                        <a:pt x="399" y="616"/>
                      </a:lnTo>
                      <a:lnTo>
                        <a:pt x="324" y="616"/>
                      </a:lnTo>
                      <a:lnTo>
                        <a:pt x="231" y="612"/>
                      </a:lnTo>
                      <a:lnTo>
                        <a:pt x="173" y="541"/>
                      </a:lnTo>
                      <a:lnTo>
                        <a:pt x="147" y="460"/>
                      </a:lnTo>
                      <a:lnTo>
                        <a:pt x="147" y="353"/>
                      </a:lnTo>
                      <a:lnTo>
                        <a:pt x="178" y="289"/>
                      </a:lnTo>
                      <a:lnTo>
                        <a:pt x="112" y="280"/>
                      </a:lnTo>
                      <a:lnTo>
                        <a:pt x="59" y="293"/>
                      </a:lnTo>
                      <a:lnTo>
                        <a:pt x="5" y="301"/>
                      </a:lnTo>
                      <a:lnTo>
                        <a:pt x="0" y="253"/>
                      </a:lnTo>
                      <a:lnTo>
                        <a:pt x="18" y="232"/>
                      </a:lnTo>
                      <a:lnTo>
                        <a:pt x="200" y="228"/>
                      </a:lnTo>
                      <a:lnTo>
                        <a:pt x="213" y="205"/>
                      </a:lnTo>
                      <a:close/>
                    </a:path>
                  </a:pathLst>
                </a:custGeom>
                <a:solidFill>
                  <a:srgbClr val="000000"/>
                </a:solidFill>
                <a:ln w="9525">
                  <a:noFill/>
                  <a:round/>
                  <a:headEnd/>
                  <a:tailEnd/>
                </a:ln>
              </p:spPr>
              <p:txBody>
                <a:bodyPr/>
                <a:lstStyle/>
                <a:p>
                  <a:pPr>
                    <a:defRPr/>
                  </a:pPr>
                  <a:endParaRPr lang="en-US"/>
                </a:p>
              </p:txBody>
            </p:sp>
            <p:sp>
              <p:nvSpPr>
                <p:cNvPr id="462859" name="Freeform 11"/>
                <p:cNvSpPr>
                  <a:spLocks/>
                </p:cNvSpPr>
                <p:nvPr/>
              </p:nvSpPr>
              <p:spPr bwMode="auto">
                <a:xfrm>
                  <a:off x="540" y="2724"/>
                  <a:ext cx="366" cy="80"/>
                </a:xfrm>
                <a:custGeom>
                  <a:avLst/>
                  <a:gdLst/>
                  <a:ahLst/>
                  <a:cxnLst>
                    <a:cxn ang="0">
                      <a:pos x="1105" y="152"/>
                    </a:cxn>
                    <a:cxn ang="0">
                      <a:pos x="1246" y="116"/>
                    </a:cxn>
                    <a:cxn ang="0">
                      <a:pos x="1366" y="104"/>
                    </a:cxn>
                    <a:cxn ang="0">
                      <a:pos x="1446" y="120"/>
                    </a:cxn>
                    <a:cxn ang="0">
                      <a:pos x="1465" y="164"/>
                    </a:cxn>
                    <a:cxn ang="0">
                      <a:pos x="1433" y="204"/>
                    </a:cxn>
                    <a:cxn ang="0">
                      <a:pos x="1366" y="227"/>
                    </a:cxn>
                    <a:cxn ang="0">
                      <a:pos x="1259" y="227"/>
                    </a:cxn>
                    <a:cxn ang="0">
                      <a:pos x="1099" y="252"/>
                    </a:cxn>
                    <a:cxn ang="0">
                      <a:pos x="864" y="300"/>
                    </a:cxn>
                    <a:cxn ang="0">
                      <a:pos x="741" y="319"/>
                    </a:cxn>
                    <a:cxn ang="0">
                      <a:pos x="581" y="319"/>
                    </a:cxn>
                    <a:cxn ang="0">
                      <a:pos x="447" y="296"/>
                    </a:cxn>
                    <a:cxn ang="0">
                      <a:pos x="274" y="235"/>
                    </a:cxn>
                    <a:cxn ang="0">
                      <a:pos x="182" y="200"/>
                    </a:cxn>
                    <a:cxn ang="0">
                      <a:pos x="145" y="216"/>
                    </a:cxn>
                    <a:cxn ang="0">
                      <a:pos x="119" y="200"/>
                    </a:cxn>
                    <a:cxn ang="0">
                      <a:pos x="145" y="156"/>
                    </a:cxn>
                    <a:cxn ang="0">
                      <a:pos x="154" y="140"/>
                    </a:cxn>
                    <a:cxn ang="0">
                      <a:pos x="145" y="108"/>
                    </a:cxn>
                    <a:cxn ang="0">
                      <a:pos x="114" y="85"/>
                    </a:cxn>
                    <a:cxn ang="0">
                      <a:pos x="66" y="96"/>
                    </a:cxn>
                    <a:cxn ang="0">
                      <a:pos x="61" y="152"/>
                    </a:cxn>
                    <a:cxn ang="0">
                      <a:pos x="48" y="179"/>
                    </a:cxn>
                    <a:cxn ang="0">
                      <a:pos x="22" y="156"/>
                    </a:cxn>
                    <a:cxn ang="0">
                      <a:pos x="0" y="127"/>
                    </a:cxn>
                    <a:cxn ang="0">
                      <a:pos x="8" y="72"/>
                    </a:cxn>
                    <a:cxn ang="0">
                      <a:pos x="39" y="24"/>
                    </a:cxn>
                    <a:cxn ang="0">
                      <a:pos x="88" y="0"/>
                    </a:cxn>
                    <a:cxn ang="0">
                      <a:pos x="145" y="12"/>
                    </a:cxn>
                    <a:cxn ang="0">
                      <a:pos x="208" y="72"/>
                    </a:cxn>
                    <a:cxn ang="0">
                      <a:pos x="235" y="116"/>
                    </a:cxn>
                    <a:cxn ang="0">
                      <a:pos x="305" y="168"/>
                    </a:cxn>
                    <a:cxn ang="0">
                      <a:pos x="408" y="216"/>
                    </a:cxn>
                    <a:cxn ang="0">
                      <a:pos x="553" y="252"/>
                    </a:cxn>
                    <a:cxn ang="0">
                      <a:pos x="741" y="248"/>
                    </a:cxn>
                    <a:cxn ang="0">
                      <a:pos x="900" y="227"/>
                    </a:cxn>
                    <a:cxn ang="0">
                      <a:pos x="1007" y="188"/>
                    </a:cxn>
                    <a:cxn ang="0">
                      <a:pos x="1105" y="152"/>
                    </a:cxn>
                  </a:cxnLst>
                  <a:rect l="0" t="0" r="r" b="b"/>
                  <a:pathLst>
                    <a:path w="1465" h="319">
                      <a:moveTo>
                        <a:pt x="1105" y="152"/>
                      </a:moveTo>
                      <a:lnTo>
                        <a:pt x="1246" y="116"/>
                      </a:lnTo>
                      <a:lnTo>
                        <a:pt x="1366" y="104"/>
                      </a:lnTo>
                      <a:lnTo>
                        <a:pt x="1446" y="120"/>
                      </a:lnTo>
                      <a:lnTo>
                        <a:pt x="1465" y="164"/>
                      </a:lnTo>
                      <a:lnTo>
                        <a:pt x="1433" y="204"/>
                      </a:lnTo>
                      <a:lnTo>
                        <a:pt x="1366" y="227"/>
                      </a:lnTo>
                      <a:lnTo>
                        <a:pt x="1259" y="227"/>
                      </a:lnTo>
                      <a:lnTo>
                        <a:pt x="1099" y="252"/>
                      </a:lnTo>
                      <a:lnTo>
                        <a:pt x="864" y="300"/>
                      </a:lnTo>
                      <a:lnTo>
                        <a:pt x="741" y="319"/>
                      </a:lnTo>
                      <a:lnTo>
                        <a:pt x="581" y="319"/>
                      </a:lnTo>
                      <a:lnTo>
                        <a:pt x="447" y="296"/>
                      </a:lnTo>
                      <a:lnTo>
                        <a:pt x="274" y="235"/>
                      </a:lnTo>
                      <a:lnTo>
                        <a:pt x="182" y="200"/>
                      </a:lnTo>
                      <a:lnTo>
                        <a:pt x="145" y="216"/>
                      </a:lnTo>
                      <a:lnTo>
                        <a:pt x="119" y="200"/>
                      </a:lnTo>
                      <a:lnTo>
                        <a:pt x="145" y="156"/>
                      </a:lnTo>
                      <a:lnTo>
                        <a:pt x="154" y="140"/>
                      </a:lnTo>
                      <a:lnTo>
                        <a:pt x="145" y="108"/>
                      </a:lnTo>
                      <a:lnTo>
                        <a:pt x="114" y="85"/>
                      </a:lnTo>
                      <a:lnTo>
                        <a:pt x="66" y="96"/>
                      </a:lnTo>
                      <a:lnTo>
                        <a:pt x="61" y="152"/>
                      </a:lnTo>
                      <a:lnTo>
                        <a:pt x="48" y="179"/>
                      </a:lnTo>
                      <a:lnTo>
                        <a:pt x="22" y="156"/>
                      </a:lnTo>
                      <a:lnTo>
                        <a:pt x="0" y="127"/>
                      </a:lnTo>
                      <a:lnTo>
                        <a:pt x="8" y="72"/>
                      </a:lnTo>
                      <a:lnTo>
                        <a:pt x="39" y="24"/>
                      </a:lnTo>
                      <a:lnTo>
                        <a:pt x="88" y="0"/>
                      </a:lnTo>
                      <a:lnTo>
                        <a:pt x="145" y="12"/>
                      </a:lnTo>
                      <a:lnTo>
                        <a:pt x="208" y="72"/>
                      </a:lnTo>
                      <a:lnTo>
                        <a:pt x="235" y="116"/>
                      </a:lnTo>
                      <a:lnTo>
                        <a:pt x="305" y="168"/>
                      </a:lnTo>
                      <a:lnTo>
                        <a:pt x="408" y="216"/>
                      </a:lnTo>
                      <a:lnTo>
                        <a:pt x="553" y="252"/>
                      </a:lnTo>
                      <a:lnTo>
                        <a:pt x="741" y="248"/>
                      </a:lnTo>
                      <a:lnTo>
                        <a:pt x="900" y="227"/>
                      </a:lnTo>
                      <a:lnTo>
                        <a:pt x="1007" y="188"/>
                      </a:lnTo>
                      <a:lnTo>
                        <a:pt x="1105" y="152"/>
                      </a:lnTo>
                      <a:close/>
                    </a:path>
                  </a:pathLst>
                </a:custGeom>
                <a:solidFill>
                  <a:srgbClr val="000000"/>
                </a:solidFill>
                <a:ln w="9525">
                  <a:noFill/>
                  <a:round/>
                  <a:headEnd/>
                  <a:tailEnd/>
                </a:ln>
              </p:spPr>
              <p:txBody>
                <a:bodyPr/>
                <a:lstStyle/>
                <a:p>
                  <a:pPr>
                    <a:defRPr/>
                  </a:pPr>
                  <a:endParaRPr lang="en-US"/>
                </a:p>
              </p:txBody>
            </p:sp>
            <p:sp>
              <p:nvSpPr>
                <p:cNvPr id="462860" name="Freeform 12"/>
                <p:cNvSpPr>
                  <a:spLocks/>
                </p:cNvSpPr>
                <p:nvPr/>
              </p:nvSpPr>
              <p:spPr bwMode="auto">
                <a:xfrm>
                  <a:off x="945" y="2764"/>
                  <a:ext cx="128" cy="310"/>
                </a:xfrm>
                <a:custGeom>
                  <a:avLst/>
                  <a:gdLst/>
                  <a:ahLst/>
                  <a:cxnLst>
                    <a:cxn ang="0">
                      <a:pos x="186" y="73"/>
                    </a:cxn>
                    <a:cxn ang="0">
                      <a:pos x="123" y="13"/>
                    </a:cxn>
                    <a:cxn ang="0">
                      <a:pos x="44" y="0"/>
                    </a:cxn>
                    <a:cxn ang="0">
                      <a:pos x="0" y="65"/>
                    </a:cxn>
                    <a:cxn ang="0">
                      <a:pos x="13" y="101"/>
                    </a:cxn>
                    <a:cxn ang="0">
                      <a:pos x="97" y="149"/>
                    </a:cxn>
                    <a:cxn ang="0">
                      <a:pos x="252" y="258"/>
                    </a:cxn>
                    <a:cxn ang="0">
                      <a:pos x="336" y="362"/>
                    </a:cxn>
                    <a:cxn ang="0">
                      <a:pos x="403" y="475"/>
                    </a:cxn>
                    <a:cxn ang="0">
                      <a:pos x="403" y="568"/>
                    </a:cxn>
                    <a:cxn ang="0">
                      <a:pos x="331" y="644"/>
                    </a:cxn>
                    <a:cxn ang="0">
                      <a:pos x="252" y="701"/>
                    </a:cxn>
                    <a:cxn ang="0">
                      <a:pos x="164" y="773"/>
                    </a:cxn>
                    <a:cxn ang="0">
                      <a:pos x="66" y="858"/>
                    </a:cxn>
                    <a:cxn ang="0">
                      <a:pos x="26" y="971"/>
                    </a:cxn>
                    <a:cxn ang="0">
                      <a:pos x="83" y="1091"/>
                    </a:cxn>
                    <a:cxn ang="0">
                      <a:pos x="70" y="1183"/>
                    </a:cxn>
                    <a:cxn ang="0">
                      <a:pos x="44" y="1220"/>
                    </a:cxn>
                    <a:cxn ang="0">
                      <a:pos x="70" y="1235"/>
                    </a:cxn>
                    <a:cxn ang="0">
                      <a:pos x="119" y="1247"/>
                    </a:cxn>
                    <a:cxn ang="0">
                      <a:pos x="145" y="1176"/>
                    </a:cxn>
                    <a:cxn ang="0">
                      <a:pos x="151" y="1099"/>
                    </a:cxn>
                    <a:cxn ang="0">
                      <a:pos x="119" y="1015"/>
                    </a:cxn>
                    <a:cxn ang="0">
                      <a:pos x="70" y="971"/>
                    </a:cxn>
                    <a:cxn ang="0">
                      <a:pos x="79" y="906"/>
                    </a:cxn>
                    <a:cxn ang="0">
                      <a:pos x="190" y="821"/>
                    </a:cxn>
                    <a:cxn ang="0">
                      <a:pos x="331" y="729"/>
                    </a:cxn>
                    <a:cxn ang="0">
                      <a:pos x="451" y="644"/>
                    </a:cxn>
                    <a:cxn ang="0">
                      <a:pos x="504" y="584"/>
                    </a:cxn>
                    <a:cxn ang="0">
                      <a:pos x="509" y="511"/>
                    </a:cxn>
                    <a:cxn ang="0">
                      <a:pos x="482" y="439"/>
                    </a:cxn>
                    <a:cxn ang="0">
                      <a:pos x="425" y="350"/>
                    </a:cxn>
                    <a:cxn ang="0">
                      <a:pos x="359" y="266"/>
                    </a:cxn>
                    <a:cxn ang="0">
                      <a:pos x="296" y="193"/>
                    </a:cxn>
                    <a:cxn ang="0">
                      <a:pos x="239" y="126"/>
                    </a:cxn>
                    <a:cxn ang="0">
                      <a:pos x="186" y="73"/>
                    </a:cxn>
                  </a:cxnLst>
                  <a:rect l="0" t="0" r="r" b="b"/>
                  <a:pathLst>
                    <a:path w="509" h="1247">
                      <a:moveTo>
                        <a:pt x="186" y="73"/>
                      </a:moveTo>
                      <a:lnTo>
                        <a:pt x="123" y="13"/>
                      </a:lnTo>
                      <a:lnTo>
                        <a:pt x="44" y="0"/>
                      </a:lnTo>
                      <a:lnTo>
                        <a:pt x="0" y="65"/>
                      </a:lnTo>
                      <a:lnTo>
                        <a:pt x="13" y="101"/>
                      </a:lnTo>
                      <a:lnTo>
                        <a:pt x="97" y="149"/>
                      </a:lnTo>
                      <a:lnTo>
                        <a:pt x="252" y="258"/>
                      </a:lnTo>
                      <a:lnTo>
                        <a:pt x="336" y="362"/>
                      </a:lnTo>
                      <a:lnTo>
                        <a:pt x="403" y="475"/>
                      </a:lnTo>
                      <a:lnTo>
                        <a:pt x="403" y="568"/>
                      </a:lnTo>
                      <a:lnTo>
                        <a:pt x="331" y="644"/>
                      </a:lnTo>
                      <a:lnTo>
                        <a:pt x="252" y="701"/>
                      </a:lnTo>
                      <a:lnTo>
                        <a:pt x="164" y="773"/>
                      </a:lnTo>
                      <a:lnTo>
                        <a:pt x="66" y="858"/>
                      </a:lnTo>
                      <a:lnTo>
                        <a:pt x="26" y="971"/>
                      </a:lnTo>
                      <a:lnTo>
                        <a:pt x="83" y="1091"/>
                      </a:lnTo>
                      <a:lnTo>
                        <a:pt x="70" y="1183"/>
                      </a:lnTo>
                      <a:lnTo>
                        <a:pt x="44" y="1220"/>
                      </a:lnTo>
                      <a:lnTo>
                        <a:pt x="70" y="1235"/>
                      </a:lnTo>
                      <a:lnTo>
                        <a:pt x="119" y="1247"/>
                      </a:lnTo>
                      <a:lnTo>
                        <a:pt x="145" y="1176"/>
                      </a:lnTo>
                      <a:lnTo>
                        <a:pt x="151" y="1099"/>
                      </a:lnTo>
                      <a:lnTo>
                        <a:pt x="119" y="1015"/>
                      </a:lnTo>
                      <a:lnTo>
                        <a:pt x="70" y="971"/>
                      </a:lnTo>
                      <a:lnTo>
                        <a:pt x="79" y="906"/>
                      </a:lnTo>
                      <a:lnTo>
                        <a:pt x="190" y="821"/>
                      </a:lnTo>
                      <a:lnTo>
                        <a:pt x="331" y="729"/>
                      </a:lnTo>
                      <a:lnTo>
                        <a:pt x="451" y="644"/>
                      </a:lnTo>
                      <a:lnTo>
                        <a:pt x="504" y="584"/>
                      </a:lnTo>
                      <a:lnTo>
                        <a:pt x="509" y="511"/>
                      </a:lnTo>
                      <a:lnTo>
                        <a:pt x="482" y="439"/>
                      </a:lnTo>
                      <a:lnTo>
                        <a:pt x="425" y="350"/>
                      </a:lnTo>
                      <a:lnTo>
                        <a:pt x="359" y="266"/>
                      </a:lnTo>
                      <a:lnTo>
                        <a:pt x="296" y="193"/>
                      </a:lnTo>
                      <a:lnTo>
                        <a:pt x="239" y="126"/>
                      </a:lnTo>
                      <a:lnTo>
                        <a:pt x="186" y="73"/>
                      </a:lnTo>
                      <a:close/>
                    </a:path>
                  </a:pathLst>
                </a:custGeom>
                <a:solidFill>
                  <a:srgbClr val="000000"/>
                </a:solidFill>
                <a:ln w="9525">
                  <a:noFill/>
                  <a:round/>
                  <a:headEnd/>
                  <a:tailEnd/>
                </a:ln>
              </p:spPr>
              <p:txBody>
                <a:bodyPr/>
                <a:lstStyle/>
                <a:p>
                  <a:pPr>
                    <a:defRPr/>
                  </a:pPr>
                  <a:endParaRPr lang="en-US"/>
                </a:p>
              </p:txBody>
            </p:sp>
            <p:sp>
              <p:nvSpPr>
                <p:cNvPr id="462861" name="Freeform 13"/>
                <p:cNvSpPr>
                  <a:spLocks/>
                </p:cNvSpPr>
                <p:nvPr/>
              </p:nvSpPr>
              <p:spPr bwMode="auto">
                <a:xfrm>
                  <a:off x="795" y="2754"/>
                  <a:ext cx="155" cy="305"/>
                </a:xfrm>
                <a:custGeom>
                  <a:avLst/>
                  <a:gdLst/>
                  <a:ahLst/>
                  <a:cxnLst>
                    <a:cxn ang="0">
                      <a:pos x="199" y="201"/>
                    </a:cxn>
                    <a:cxn ang="0">
                      <a:pos x="265" y="109"/>
                    </a:cxn>
                    <a:cxn ang="0">
                      <a:pos x="367" y="32"/>
                    </a:cxn>
                    <a:cxn ang="0">
                      <a:pos x="438" y="0"/>
                    </a:cxn>
                    <a:cxn ang="0">
                      <a:pos x="527" y="7"/>
                    </a:cxn>
                    <a:cxn ang="0">
                      <a:pos x="584" y="36"/>
                    </a:cxn>
                    <a:cxn ang="0">
                      <a:pos x="619" y="97"/>
                    </a:cxn>
                    <a:cxn ang="0">
                      <a:pos x="624" y="225"/>
                    </a:cxn>
                    <a:cxn ang="0">
                      <a:pos x="584" y="310"/>
                    </a:cxn>
                    <a:cxn ang="0">
                      <a:pos x="514" y="423"/>
                    </a:cxn>
                    <a:cxn ang="0">
                      <a:pos x="464" y="543"/>
                    </a:cxn>
                    <a:cxn ang="0">
                      <a:pos x="464" y="685"/>
                    </a:cxn>
                    <a:cxn ang="0">
                      <a:pos x="486" y="846"/>
                    </a:cxn>
                    <a:cxn ang="0">
                      <a:pos x="517" y="926"/>
                    </a:cxn>
                    <a:cxn ang="0">
                      <a:pos x="530" y="1003"/>
                    </a:cxn>
                    <a:cxn ang="0">
                      <a:pos x="530" y="1088"/>
                    </a:cxn>
                    <a:cxn ang="0">
                      <a:pos x="504" y="1156"/>
                    </a:cxn>
                    <a:cxn ang="0">
                      <a:pos x="451" y="1192"/>
                    </a:cxn>
                    <a:cxn ang="0">
                      <a:pos x="394" y="1209"/>
                    </a:cxn>
                    <a:cxn ang="0">
                      <a:pos x="319" y="1220"/>
                    </a:cxn>
                    <a:cxn ang="0">
                      <a:pos x="221" y="1220"/>
                    </a:cxn>
                    <a:cxn ang="0">
                      <a:pos x="159" y="1196"/>
                    </a:cxn>
                    <a:cxn ang="0">
                      <a:pos x="102" y="1169"/>
                    </a:cxn>
                    <a:cxn ang="0">
                      <a:pos x="53" y="1088"/>
                    </a:cxn>
                    <a:cxn ang="0">
                      <a:pos x="26" y="979"/>
                    </a:cxn>
                    <a:cxn ang="0">
                      <a:pos x="0" y="866"/>
                    </a:cxn>
                    <a:cxn ang="0">
                      <a:pos x="0" y="737"/>
                    </a:cxn>
                    <a:cxn ang="0">
                      <a:pos x="35" y="587"/>
                    </a:cxn>
                    <a:cxn ang="0">
                      <a:pos x="61" y="503"/>
                    </a:cxn>
                    <a:cxn ang="0">
                      <a:pos x="92" y="382"/>
                    </a:cxn>
                    <a:cxn ang="0">
                      <a:pos x="142" y="286"/>
                    </a:cxn>
                    <a:cxn ang="0">
                      <a:pos x="168" y="241"/>
                    </a:cxn>
                    <a:cxn ang="0">
                      <a:pos x="199" y="201"/>
                    </a:cxn>
                  </a:cxnLst>
                  <a:rect l="0" t="0" r="r" b="b"/>
                  <a:pathLst>
                    <a:path w="624" h="1220">
                      <a:moveTo>
                        <a:pt x="199" y="201"/>
                      </a:moveTo>
                      <a:lnTo>
                        <a:pt x="265" y="109"/>
                      </a:lnTo>
                      <a:lnTo>
                        <a:pt x="367" y="32"/>
                      </a:lnTo>
                      <a:lnTo>
                        <a:pt x="438" y="0"/>
                      </a:lnTo>
                      <a:lnTo>
                        <a:pt x="527" y="7"/>
                      </a:lnTo>
                      <a:lnTo>
                        <a:pt x="584" y="36"/>
                      </a:lnTo>
                      <a:lnTo>
                        <a:pt x="619" y="97"/>
                      </a:lnTo>
                      <a:lnTo>
                        <a:pt x="624" y="225"/>
                      </a:lnTo>
                      <a:lnTo>
                        <a:pt x="584" y="310"/>
                      </a:lnTo>
                      <a:lnTo>
                        <a:pt x="514" y="423"/>
                      </a:lnTo>
                      <a:lnTo>
                        <a:pt x="464" y="543"/>
                      </a:lnTo>
                      <a:lnTo>
                        <a:pt x="464" y="685"/>
                      </a:lnTo>
                      <a:lnTo>
                        <a:pt x="486" y="846"/>
                      </a:lnTo>
                      <a:lnTo>
                        <a:pt x="517" y="926"/>
                      </a:lnTo>
                      <a:lnTo>
                        <a:pt x="530" y="1003"/>
                      </a:lnTo>
                      <a:lnTo>
                        <a:pt x="530" y="1088"/>
                      </a:lnTo>
                      <a:lnTo>
                        <a:pt x="504" y="1156"/>
                      </a:lnTo>
                      <a:lnTo>
                        <a:pt x="451" y="1192"/>
                      </a:lnTo>
                      <a:lnTo>
                        <a:pt x="394" y="1209"/>
                      </a:lnTo>
                      <a:lnTo>
                        <a:pt x="319" y="1220"/>
                      </a:lnTo>
                      <a:lnTo>
                        <a:pt x="221" y="1220"/>
                      </a:lnTo>
                      <a:lnTo>
                        <a:pt x="159" y="1196"/>
                      </a:lnTo>
                      <a:lnTo>
                        <a:pt x="102" y="1169"/>
                      </a:lnTo>
                      <a:lnTo>
                        <a:pt x="53" y="1088"/>
                      </a:lnTo>
                      <a:lnTo>
                        <a:pt x="26" y="979"/>
                      </a:lnTo>
                      <a:lnTo>
                        <a:pt x="0" y="866"/>
                      </a:lnTo>
                      <a:lnTo>
                        <a:pt x="0" y="737"/>
                      </a:lnTo>
                      <a:lnTo>
                        <a:pt x="35" y="587"/>
                      </a:lnTo>
                      <a:lnTo>
                        <a:pt x="61" y="503"/>
                      </a:lnTo>
                      <a:lnTo>
                        <a:pt x="92" y="382"/>
                      </a:lnTo>
                      <a:lnTo>
                        <a:pt x="142" y="286"/>
                      </a:lnTo>
                      <a:lnTo>
                        <a:pt x="168" y="241"/>
                      </a:lnTo>
                      <a:lnTo>
                        <a:pt x="199" y="201"/>
                      </a:lnTo>
                      <a:close/>
                    </a:path>
                  </a:pathLst>
                </a:custGeom>
                <a:solidFill>
                  <a:srgbClr val="000000"/>
                </a:solidFill>
                <a:ln w="9525">
                  <a:noFill/>
                  <a:round/>
                  <a:headEnd/>
                  <a:tailEnd/>
                </a:ln>
              </p:spPr>
              <p:txBody>
                <a:bodyPr/>
                <a:lstStyle/>
                <a:p>
                  <a:pPr>
                    <a:defRPr/>
                  </a:pPr>
                  <a:endParaRPr lang="en-US"/>
                </a:p>
              </p:txBody>
            </p:sp>
            <p:sp>
              <p:nvSpPr>
                <p:cNvPr id="462862" name="Freeform 14"/>
                <p:cNvSpPr>
                  <a:spLocks/>
                </p:cNvSpPr>
                <p:nvPr/>
              </p:nvSpPr>
              <p:spPr bwMode="auto">
                <a:xfrm>
                  <a:off x="860" y="2999"/>
                  <a:ext cx="119" cy="351"/>
                </a:xfrm>
                <a:custGeom>
                  <a:avLst/>
                  <a:gdLst/>
                  <a:ahLst/>
                  <a:cxnLst>
                    <a:cxn ang="0">
                      <a:pos x="80" y="156"/>
                    </a:cxn>
                    <a:cxn ang="0">
                      <a:pos x="26" y="100"/>
                    </a:cxn>
                    <a:cxn ang="0">
                      <a:pos x="13" y="52"/>
                    </a:cxn>
                    <a:cxn ang="0">
                      <a:pos x="54" y="4"/>
                    </a:cxn>
                    <a:cxn ang="0">
                      <a:pos x="116" y="0"/>
                    </a:cxn>
                    <a:cxn ang="0">
                      <a:pos x="160" y="16"/>
                    </a:cxn>
                    <a:cxn ang="0">
                      <a:pos x="208" y="88"/>
                    </a:cxn>
                    <a:cxn ang="0">
                      <a:pos x="302" y="232"/>
                    </a:cxn>
                    <a:cxn ang="0">
                      <a:pos x="372" y="381"/>
                    </a:cxn>
                    <a:cxn ang="0">
                      <a:pos x="421" y="446"/>
                    </a:cxn>
                    <a:cxn ang="0">
                      <a:pos x="438" y="527"/>
                    </a:cxn>
                    <a:cxn ang="0">
                      <a:pos x="447" y="554"/>
                    </a:cxn>
                    <a:cxn ang="0">
                      <a:pos x="421" y="627"/>
                    </a:cxn>
                    <a:cxn ang="0">
                      <a:pos x="355" y="743"/>
                    </a:cxn>
                    <a:cxn ang="0">
                      <a:pos x="275" y="864"/>
                    </a:cxn>
                    <a:cxn ang="0">
                      <a:pos x="195" y="985"/>
                    </a:cxn>
                    <a:cxn ang="0">
                      <a:pos x="168" y="1061"/>
                    </a:cxn>
                    <a:cxn ang="0">
                      <a:pos x="160" y="1109"/>
                    </a:cxn>
                    <a:cxn ang="0">
                      <a:pos x="186" y="1146"/>
                    </a:cxn>
                    <a:cxn ang="0">
                      <a:pos x="275" y="1170"/>
                    </a:cxn>
                    <a:cxn ang="0">
                      <a:pos x="372" y="1214"/>
                    </a:cxn>
                    <a:cxn ang="0">
                      <a:pos x="447" y="1287"/>
                    </a:cxn>
                    <a:cxn ang="0">
                      <a:pos x="479" y="1358"/>
                    </a:cxn>
                    <a:cxn ang="0">
                      <a:pos x="453" y="1395"/>
                    </a:cxn>
                    <a:cxn ang="0">
                      <a:pos x="385" y="1408"/>
                    </a:cxn>
                    <a:cxn ang="0">
                      <a:pos x="368" y="1375"/>
                    </a:cxn>
                    <a:cxn ang="0">
                      <a:pos x="315" y="1303"/>
                    </a:cxn>
                    <a:cxn ang="0">
                      <a:pos x="275" y="1251"/>
                    </a:cxn>
                    <a:cxn ang="0">
                      <a:pos x="214" y="1214"/>
                    </a:cxn>
                    <a:cxn ang="0">
                      <a:pos x="160" y="1194"/>
                    </a:cxn>
                    <a:cxn ang="0">
                      <a:pos x="94" y="1194"/>
                    </a:cxn>
                    <a:cxn ang="0">
                      <a:pos x="41" y="1201"/>
                    </a:cxn>
                    <a:cxn ang="0">
                      <a:pos x="13" y="1190"/>
                    </a:cxn>
                    <a:cxn ang="0">
                      <a:pos x="0" y="1153"/>
                    </a:cxn>
                    <a:cxn ang="0">
                      <a:pos x="41" y="1121"/>
                    </a:cxn>
                    <a:cxn ang="0">
                      <a:pos x="102" y="1013"/>
                    </a:cxn>
                    <a:cxn ang="0">
                      <a:pos x="160" y="904"/>
                    </a:cxn>
                    <a:cxn ang="0">
                      <a:pos x="236" y="791"/>
                    </a:cxn>
                    <a:cxn ang="0">
                      <a:pos x="275" y="699"/>
                    </a:cxn>
                    <a:cxn ang="0">
                      <a:pos x="333" y="579"/>
                    </a:cxn>
                    <a:cxn ang="0">
                      <a:pos x="341" y="514"/>
                    </a:cxn>
                    <a:cxn ang="0">
                      <a:pos x="306" y="429"/>
                    </a:cxn>
                    <a:cxn ang="0">
                      <a:pos x="227" y="345"/>
                    </a:cxn>
                    <a:cxn ang="0">
                      <a:pos x="155" y="241"/>
                    </a:cxn>
                    <a:cxn ang="0">
                      <a:pos x="80" y="156"/>
                    </a:cxn>
                  </a:cxnLst>
                  <a:rect l="0" t="0" r="r" b="b"/>
                  <a:pathLst>
                    <a:path w="479" h="1408">
                      <a:moveTo>
                        <a:pt x="80" y="156"/>
                      </a:moveTo>
                      <a:lnTo>
                        <a:pt x="26" y="100"/>
                      </a:lnTo>
                      <a:lnTo>
                        <a:pt x="13" y="52"/>
                      </a:lnTo>
                      <a:lnTo>
                        <a:pt x="54" y="4"/>
                      </a:lnTo>
                      <a:lnTo>
                        <a:pt x="116" y="0"/>
                      </a:lnTo>
                      <a:lnTo>
                        <a:pt x="160" y="16"/>
                      </a:lnTo>
                      <a:lnTo>
                        <a:pt x="208" y="88"/>
                      </a:lnTo>
                      <a:lnTo>
                        <a:pt x="302" y="232"/>
                      </a:lnTo>
                      <a:lnTo>
                        <a:pt x="372" y="381"/>
                      </a:lnTo>
                      <a:lnTo>
                        <a:pt x="421" y="446"/>
                      </a:lnTo>
                      <a:lnTo>
                        <a:pt x="438" y="527"/>
                      </a:lnTo>
                      <a:lnTo>
                        <a:pt x="447" y="554"/>
                      </a:lnTo>
                      <a:lnTo>
                        <a:pt x="421" y="627"/>
                      </a:lnTo>
                      <a:lnTo>
                        <a:pt x="355" y="743"/>
                      </a:lnTo>
                      <a:lnTo>
                        <a:pt x="275" y="864"/>
                      </a:lnTo>
                      <a:lnTo>
                        <a:pt x="195" y="985"/>
                      </a:lnTo>
                      <a:lnTo>
                        <a:pt x="168" y="1061"/>
                      </a:lnTo>
                      <a:lnTo>
                        <a:pt x="160" y="1109"/>
                      </a:lnTo>
                      <a:lnTo>
                        <a:pt x="186" y="1146"/>
                      </a:lnTo>
                      <a:lnTo>
                        <a:pt x="275" y="1170"/>
                      </a:lnTo>
                      <a:lnTo>
                        <a:pt x="372" y="1214"/>
                      </a:lnTo>
                      <a:lnTo>
                        <a:pt x="447" y="1287"/>
                      </a:lnTo>
                      <a:lnTo>
                        <a:pt x="479" y="1358"/>
                      </a:lnTo>
                      <a:lnTo>
                        <a:pt x="453" y="1395"/>
                      </a:lnTo>
                      <a:lnTo>
                        <a:pt x="385" y="1408"/>
                      </a:lnTo>
                      <a:lnTo>
                        <a:pt x="368" y="1375"/>
                      </a:lnTo>
                      <a:lnTo>
                        <a:pt x="315" y="1303"/>
                      </a:lnTo>
                      <a:lnTo>
                        <a:pt x="275" y="1251"/>
                      </a:lnTo>
                      <a:lnTo>
                        <a:pt x="214" y="1214"/>
                      </a:lnTo>
                      <a:lnTo>
                        <a:pt x="160" y="1194"/>
                      </a:lnTo>
                      <a:lnTo>
                        <a:pt x="94" y="1194"/>
                      </a:lnTo>
                      <a:lnTo>
                        <a:pt x="41" y="1201"/>
                      </a:lnTo>
                      <a:lnTo>
                        <a:pt x="13" y="1190"/>
                      </a:lnTo>
                      <a:lnTo>
                        <a:pt x="0" y="1153"/>
                      </a:lnTo>
                      <a:lnTo>
                        <a:pt x="41" y="1121"/>
                      </a:lnTo>
                      <a:lnTo>
                        <a:pt x="102" y="1013"/>
                      </a:lnTo>
                      <a:lnTo>
                        <a:pt x="160" y="904"/>
                      </a:lnTo>
                      <a:lnTo>
                        <a:pt x="236" y="791"/>
                      </a:lnTo>
                      <a:lnTo>
                        <a:pt x="275" y="699"/>
                      </a:lnTo>
                      <a:lnTo>
                        <a:pt x="333" y="579"/>
                      </a:lnTo>
                      <a:lnTo>
                        <a:pt x="341" y="514"/>
                      </a:lnTo>
                      <a:lnTo>
                        <a:pt x="306" y="429"/>
                      </a:lnTo>
                      <a:lnTo>
                        <a:pt x="227" y="345"/>
                      </a:lnTo>
                      <a:lnTo>
                        <a:pt x="155" y="241"/>
                      </a:lnTo>
                      <a:lnTo>
                        <a:pt x="80" y="156"/>
                      </a:lnTo>
                      <a:close/>
                    </a:path>
                  </a:pathLst>
                </a:custGeom>
                <a:solidFill>
                  <a:srgbClr val="000000"/>
                </a:solidFill>
                <a:ln w="9525">
                  <a:noFill/>
                  <a:round/>
                  <a:headEnd/>
                  <a:tailEnd/>
                </a:ln>
              </p:spPr>
              <p:txBody>
                <a:bodyPr/>
                <a:lstStyle/>
                <a:p>
                  <a:pPr>
                    <a:defRPr/>
                  </a:pPr>
                  <a:endParaRPr lang="en-US"/>
                </a:p>
              </p:txBody>
            </p:sp>
            <p:sp>
              <p:nvSpPr>
                <p:cNvPr id="462863" name="Freeform 15"/>
                <p:cNvSpPr>
                  <a:spLocks/>
                </p:cNvSpPr>
                <p:nvPr/>
              </p:nvSpPr>
              <p:spPr bwMode="auto">
                <a:xfrm>
                  <a:off x="696" y="2999"/>
                  <a:ext cx="140" cy="349"/>
                </a:xfrm>
                <a:custGeom>
                  <a:avLst/>
                  <a:gdLst/>
                  <a:ahLst/>
                  <a:cxnLst>
                    <a:cxn ang="0">
                      <a:pos x="333" y="297"/>
                    </a:cxn>
                    <a:cxn ang="0">
                      <a:pos x="373" y="157"/>
                    </a:cxn>
                    <a:cxn ang="0">
                      <a:pos x="417" y="48"/>
                    </a:cxn>
                    <a:cxn ang="0">
                      <a:pos x="467" y="0"/>
                    </a:cxn>
                    <a:cxn ang="0">
                      <a:pos x="537" y="0"/>
                    </a:cxn>
                    <a:cxn ang="0">
                      <a:pos x="564" y="65"/>
                    </a:cxn>
                    <a:cxn ang="0">
                      <a:pos x="546" y="137"/>
                    </a:cxn>
                    <a:cxn ang="0">
                      <a:pos x="470" y="242"/>
                    </a:cxn>
                    <a:cxn ang="0">
                      <a:pos x="399" y="345"/>
                    </a:cxn>
                    <a:cxn ang="0">
                      <a:pos x="360" y="483"/>
                    </a:cxn>
                    <a:cxn ang="0">
                      <a:pos x="333" y="579"/>
                    </a:cxn>
                    <a:cxn ang="0">
                      <a:pos x="320" y="671"/>
                    </a:cxn>
                    <a:cxn ang="0">
                      <a:pos x="337" y="845"/>
                    </a:cxn>
                    <a:cxn ang="0">
                      <a:pos x="360" y="997"/>
                    </a:cxn>
                    <a:cxn ang="0">
                      <a:pos x="386" y="1106"/>
                    </a:cxn>
                    <a:cxn ang="0">
                      <a:pos x="404" y="1158"/>
                    </a:cxn>
                    <a:cxn ang="0">
                      <a:pos x="390" y="1215"/>
                    </a:cxn>
                    <a:cxn ang="0">
                      <a:pos x="360" y="1219"/>
                    </a:cxn>
                    <a:cxn ang="0">
                      <a:pos x="307" y="1219"/>
                    </a:cxn>
                    <a:cxn ang="0">
                      <a:pos x="204" y="1267"/>
                    </a:cxn>
                    <a:cxn ang="0">
                      <a:pos x="138" y="1311"/>
                    </a:cxn>
                    <a:cxn ang="0">
                      <a:pos x="106" y="1387"/>
                    </a:cxn>
                    <a:cxn ang="0">
                      <a:pos x="66" y="1395"/>
                    </a:cxn>
                    <a:cxn ang="0">
                      <a:pos x="13" y="1347"/>
                    </a:cxn>
                    <a:cxn ang="0">
                      <a:pos x="0" y="1299"/>
                    </a:cxn>
                    <a:cxn ang="0">
                      <a:pos x="70" y="1242"/>
                    </a:cxn>
                    <a:cxn ang="0">
                      <a:pos x="173" y="1202"/>
                    </a:cxn>
                    <a:cxn ang="0">
                      <a:pos x="252" y="1171"/>
                    </a:cxn>
                    <a:cxn ang="0">
                      <a:pos x="307" y="1146"/>
                    </a:cxn>
                    <a:cxn ang="0">
                      <a:pos x="324" y="1110"/>
                    </a:cxn>
                    <a:cxn ang="0">
                      <a:pos x="311" y="989"/>
                    </a:cxn>
                    <a:cxn ang="0">
                      <a:pos x="266" y="857"/>
                    </a:cxn>
                    <a:cxn ang="0">
                      <a:pos x="244" y="720"/>
                    </a:cxn>
                    <a:cxn ang="0">
                      <a:pos x="244" y="652"/>
                    </a:cxn>
                    <a:cxn ang="0">
                      <a:pos x="244" y="563"/>
                    </a:cxn>
                    <a:cxn ang="0">
                      <a:pos x="266" y="483"/>
                    </a:cxn>
                    <a:cxn ang="0">
                      <a:pos x="298" y="370"/>
                    </a:cxn>
                    <a:cxn ang="0">
                      <a:pos x="333" y="297"/>
                    </a:cxn>
                  </a:cxnLst>
                  <a:rect l="0" t="0" r="r" b="b"/>
                  <a:pathLst>
                    <a:path w="564" h="1395">
                      <a:moveTo>
                        <a:pt x="333" y="297"/>
                      </a:moveTo>
                      <a:lnTo>
                        <a:pt x="373" y="157"/>
                      </a:lnTo>
                      <a:lnTo>
                        <a:pt x="417" y="48"/>
                      </a:lnTo>
                      <a:lnTo>
                        <a:pt x="467" y="0"/>
                      </a:lnTo>
                      <a:lnTo>
                        <a:pt x="537" y="0"/>
                      </a:lnTo>
                      <a:lnTo>
                        <a:pt x="564" y="65"/>
                      </a:lnTo>
                      <a:lnTo>
                        <a:pt x="546" y="137"/>
                      </a:lnTo>
                      <a:lnTo>
                        <a:pt x="470" y="242"/>
                      </a:lnTo>
                      <a:lnTo>
                        <a:pt x="399" y="345"/>
                      </a:lnTo>
                      <a:lnTo>
                        <a:pt x="360" y="483"/>
                      </a:lnTo>
                      <a:lnTo>
                        <a:pt x="333" y="579"/>
                      </a:lnTo>
                      <a:lnTo>
                        <a:pt x="320" y="671"/>
                      </a:lnTo>
                      <a:lnTo>
                        <a:pt x="337" y="845"/>
                      </a:lnTo>
                      <a:lnTo>
                        <a:pt x="360" y="997"/>
                      </a:lnTo>
                      <a:lnTo>
                        <a:pt x="386" y="1106"/>
                      </a:lnTo>
                      <a:lnTo>
                        <a:pt x="404" y="1158"/>
                      </a:lnTo>
                      <a:lnTo>
                        <a:pt x="390" y="1215"/>
                      </a:lnTo>
                      <a:lnTo>
                        <a:pt x="360" y="1219"/>
                      </a:lnTo>
                      <a:lnTo>
                        <a:pt x="307" y="1219"/>
                      </a:lnTo>
                      <a:lnTo>
                        <a:pt x="204" y="1267"/>
                      </a:lnTo>
                      <a:lnTo>
                        <a:pt x="138" y="1311"/>
                      </a:lnTo>
                      <a:lnTo>
                        <a:pt x="106" y="1387"/>
                      </a:lnTo>
                      <a:lnTo>
                        <a:pt x="66" y="1395"/>
                      </a:lnTo>
                      <a:lnTo>
                        <a:pt x="13" y="1347"/>
                      </a:lnTo>
                      <a:lnTo>
                        <a:pt x="0" y="1299"/>
                      </a:lnTo>
                      <a:lnTo>
                        <a:pt x="70" y="1242"/>
                      </a:lnTo>
                      <a:lnTo>
                        <a:pt x="173" y="1202"/>
                      </a:lnTo>
                      <a:lnTo>
                        <a:pt x="252" y="1171"/>
                      </a:lnTo>
                      <a:lnTo>
                        <a:pt x="307" y="1146"/>
                      </a:lnTo>
                      <a:lnTo>
                        <a:pt x="324" y="1110"/>
                      </a:lnTo>
                      <a:lnTo>
                        <a:pt x="311" y="989"/>
                      </a:lnTo>
                      <a:lnTo>
                        <a:pt x="266" y="857"/>
                      </a:lnTo>
                      <a:lnTo>
                        <a:pt x="244" y="720"/>
                      </a:lnTo>
                      <a:lnTo>
                        <a:pt x="244" y="652"/>
                      </a:lnTo>
                      <a:lnTo>
                        <a:pt x="244" y="563"/>
                      </a:lnTo>
                      <a:lnTo>
                        <a:pt x="266" y="483"/>
                      </a:lnTo>
                      <a:lnTo>
                        <a:pt x="298" y="370"/>
                      </a:lnTo>
                      <a:lnTo>
                        <a:pt x="333" y="297"/>
                      </a:lnTo>
                      <a:close/>
                    </a:path>
                  </a:pathLst>
                </a:custGeom>
                <a:solidFill>
                  <a:srgbClr val="000000"/>
                </a:solidFill>
                <a:ln w="9525">
                  <a:noFill/>
                  <a:round/>
                  <a:headEnd/>
                  <a:tailEnd/>
                </a:ln>
              </p:spPr>
              <p:txBody>
                <a:bodyPr/>
                <a:lstStyle/>
                <a:p>
                  <a:pPr>
                    <a:defRPr/>
                  </a:pPr>
                  <a:endParaRPr lang="en-US"/>
                </a:p>
              </p:txBody>
            </p:sp>
          </p:grpSp>
          <p:grpSp>
            <p:nvGrpSpPr>
              <p:cNvPr id="6" name="Group 16"/>
              <p:cNvGrpSpPr>
                <a:grpSpLocks/>
              </p:cNvGrpSpPr>
              <p:nvPr/>
            </p:nvGrpSpPr>
            <p:grpSpPr bwMode="auto">
              <a:xfrm>
                <a:off x="483" y="2545"/>
                <a:ext cx="204" cy="510"/>
                <a:chOff x="483" y="2545"/>
                <a:chExt cx="204" cy="510"/>
              </a:xfrm>
            </p:grpSpPr>
            <p:sp>
              <p:nvSpPr>
                <p:cNvPr id="462865" name="Freeform 17"/>
                <p:cNvSpPr>
                  <a:spLocks/>
                </p:cNvSpPr>
                <p:nvPr/>
              </p:nvSpPr>
              <p:spPr bwMode="auto">
                <a:xfrm>
                  <a:off x="525" y="2545"/>
                  <a:ext cx="160" cy="145"/>
                </a:xfrm>
                <a:custGeom>
                  <a:avLst/>
                  <a:gdLst/>
                  <a:ahLst/>
                  <a:cxnLst>
                    <a:cxn ang="0">
                      <a:pos x="314" y="500"/>
                    </a:cxn>
                    <a:cxn ang="0">
                      <a:pos x="345" y="528"/>
                    </a:cxn>
                    <a:cxn ang="0">
                      <a:pos x="399" y="560"/>
                    </a:cxn>
                    <a:cxn ang="0">
                      <a:pos x="469" y="581"/>
                    </a:cxn>
                    <a:cxn ang="0">
                      <a:pos x="527" y="581"/>
                    </a:cxn>
                    <a:cxn ang="0">
                      <a:pos x="575" y="560"/>
                    </a:cxn>
                    <a:cxn ang="0">
                      <a:pos x="620" y="528"/>
                    </a:cxn>
                    <a:cxn ang="0">
                      <a:pos x="646" y="493"/>
                    </a:cxn>
                    <a:cxn ang="0">
                      <a:pos x="646" y="439"/>
                    </a:cxn>
                    <a:cxn ang="0">
                      <a:pos x="642" y="395"/>
                    </a:cxn>
                    <a:cxn ang="0">
                      <a:pos x="629" y="356"/>
                    </a:cxn>
                    <a:cxn ang="0">
                      <a:pos x="588" y="320"/>
                    </a:cxn>
                    <a:cxn ang="0">
                      <a:pos x="553" y="295"/>
                    </a:cxn>
                    <a:cxn ang="0">
                      <a:pos x="500" y="284"/>
                    </a:cxn>
                    <a:cxn ang="0">
                      <a:pos x="474" y="280"/>
                    </a:cxn>
                    <a:cxn ang="0">
                      <a:pos x="522" y="255"/>
                    </a:cxn>
                    <a:cxn ang="0">
                      <a:pos x="562" y="203"/>
                    </a:cxn>
                    <a:cxn ang="0">
                      <a:pos x="572" y="175"/>
                    </a:cxn>
                    <a:cxn ang="0">
                      <a:pos x="572" y="127"/>
                    </a:cxn>
                    <a:cxn ang="0">
                      <a:pos x="562" y="92"/>
                    </a:cxn>
                    <a:cxn ang="0">
                      <a:pos x="522" y="59"/>
                    </a:cxn>
                    <a:cxn ang="0">
                      <a:pos x="487" y="23"/>
                    </a:cxn>
                    <a:cxn ang="0">
                      <a:pos x="425" y="11"/>
                    </a:cxn>
                    <a:cxn ang="0">
                      <a:pos x="380" y="3"/>
                    </a:cxn>
                    <a:cxn ang="0">
                      <a:pos x="341" y="0"/>
                    </a:cxn>
                    <a:cxn ang="0">
                      <a:pos x="279" y="27"/>
                    </a:cxn>
                    <a:cxn ang="0">
                      <a:pos x="248" y="59"/>
                    </a:cxn>
                    <a:cxn ang="0">
                      <a:pos x="231" y="99"/>
                    </a:cxn>
                    <a:cxn ang="0">
                      <a:pos x="222" y="147"/>
                    </a:cxn>
                    <a:cxn ang="0">
                      <a:pos x="222" y="188"/>
                    </a:cxn>
                    <a:cxn ang="0">
                      <a:pos x="244" y="207"/>
                    </a:cxn>
                    <a:cxn ang="0">
                      <a:pos x="257" y="232"/>
                    </a:cxn>
                    <a:cxn ang="0">
                      <a:pos x="200" y="219"/>
                    </a:cxn>
                    <a:cxn ang="0">
                      <a:pos x="134" y="215"/>
                    </a:cxn>
                    <a:cxn ang="0">
                      <a:pos x="75" y="244"/>
                    </a:cxn>
                    <a:cxn ang="0">
                      <a:pos x="40" y="268"/>
                    </a:cxn>
                    <a:cxn ang="0">
                      <a:pos x="14" y="299"/>
                    </a:cxn>
                    <a:cxn ang="0">
                      <a:pos x="5" y="324"/>
                    </a:cxn>
                    <a:cxn ang="0">
                      <a:pos x="0" y="360"/>
                    </a:cxn>
                    <a:cxn ang="0">
                      <a:pos x="5" y="395"/>
                    </a:cxn>
                    <a:cxn ang="0">
                      <a:pos x="18" y="436"/>
                    </a:cxn>
                    <a:cxn ang="0">
                      <a:pos x="49" y="468"/>
                    </a:cxn>
                    <a:cxn ang="0">
                      <a:pos x="84" y="487"/>
                    </a:cxn>
                    <a:cxn ang="0">
                      <a:pos x="147" y="504"/>
                    </a:cxn>
                    <a:cxn ang="0">
                      <a:pos x="178" y="512"/>
                    </a:cxn>
                    <a:cxn ang="0">
                      <a:pos x="217" y="508"/>
                    </a:cxn>
                    <a:cxn ang="0">
                      <a:pos x="244" y="500"/>
                    </a:cxn>
                    <a:cxn ang="0">
                      <a:pos x="261" y="496"/>
                    </a:cxn>
                    <a:cxn ang="0">
                      <a:pos x="314" y="500"/>
                    </a:cxn>
                  </a:cxnLst>
                  <a:rect l="0" t="0" r="r" b="b"/>
                  <a:pathLst>
                    <a:path w="646" h="581">
                      <a:moveTo>
                        <a:pt x="314" y="500"/>
                      </a:moveTo>
                      <a:lnTo>
                        <a:pt x="345" y="528"/>
                      </a:lnTo>
                      <a:lnTo>
                        <a:pt x="399" y="560"/>
                      </a:lnTo>
                      <a:lnTo>
                        <a:pt x="469" y="581"/>
                      </a:lnTo>
                      <a:lnTo>
                        <a:pt x="527" y="581"/>
                      </a:lnTo>
                      <a:lnTo>
                        <a:pt x="575" y="560"/>
                      </a:lnTo>
                      <a:lnTo>
                        <a:pt x="620" y="528"/>
                      </a:lnTo>
                      <a:lnTo>
                        <a:pt x="646" y="493"/>
                      </a:lnTo>
                      <a:lnTo>
                        <a:pt x="646" y="439"/>
                      </a:lnTo>
                      <a:lnTo>
                        <a:pt x="642" y="395"/>
                      </a:lnTo>
                      <a:lnTo>
                        <a:pt x="629" y="356"/>
                      </a:lnTo>
                      <a:lnTo>
                        <a:pt x="588" y="320"/>
                      </a:lnTo>
                      <a:lnTo>
                        <a:pt x="553" y="295"/>
                      </a:lnTo>
                      <a:lnTo>
                        <a:pt x="500" y="284"/>
                      </a:lnTo>
                      <a:lnTo>
                        <a:pt x="474" y="280"/>
                      </a:lnTo>
                      <a:lnTo>
                        <a:pt x="522" y="255"/>
                      </a:lnTo>
                      <a:lnTo>
                        <a:pt x="562" y="203"/>
                      </a:lnTo>
                      <a:lnTo>
                        <a:pt x="572" y="175"/>
                      </a:lnTo>
                      <a:lnTo>
                        <a:pt x="572" y="127"/>
                      </a:lnTo>
                      <a:lnTo>
                        <a:pt x="562" y="92"/>
                      </a:lnTo>
                      <a:lnTo>
                        <a:pt x="522" y="59"/>
                      </a:lnTo>
                      <a:lnTo>
                        <a:pt x="487" y="23"/>
                      </a:lnTo>
                      <a:lnTo>
                        <a:pt x="425" y="11"/>
                      </a:lnTo>
                      <a:lnTo>
                        <a:pt x="380" y="3"/>
                      </a:lnTo>
                      <a:lnTo>
                        <a:pt x="341" y="0"/>
                      </a:lnTo>
                      <a:lnTo>
                        <a:pt x="279" y="27"/>
                      </a:lnTo>
                      <a:lnTo>
                        <a:pt x="248" y="59"/>
                      </a:lnTo>
                      <a:lnTo>
                        <a:pt x="231" y="99"/>
                      </a:lnTo>
                      <a:lnTo>
                        <a:pt x="222" y="147"/>
                      </a:lnTo>
                      <a:lnTo>
                        <a:pt x="222" y="188"/>
                      </a:lnTo>
                      <a:lnTo>
                        <a:pt x="244" y="207"/>
                      </a:lnTo>
                      <a:lnTo>
                        <a:pt x="257" y="232"/>
                      </a:lnTo>
                      <a:lnTo>
                        <a:pt x="200" y="219"/>
                      </a:lnTo>
                      <a:lnTo>
                        <a:pt x="134" y="215"/>
                      </a:lnTo>
                      <a:lnTo>
                        <a:pt x="75" y="244"/>
                      </a:lnTo>
                      <a:lnTo>
                        <a:pt x="40" y="268"/>
                      </a:lnTo>
                      <a:lnTo>
                        <a:pt x="14" y="299"/>
                      </a:lnTo>
                      <a:lnTo>
                        <a:pt x="5" y="324"/>
                      </a:lnTo>
                      <a:lnTo>
                        <a:pt x="0" y="360"/>
                      </a:lnTo>
                      <a:lnTo>
                        <a:pt x="5" y="395"/>
                      </a:lnTo>
                      <a:lnTo>
                        <a:pt x="18" y="436"/>
                      </a:lnTo>
                      <a:lnTo>
                        <a:pt x="49" y="468"/>
                      </a:lnTo>
                      <a:lnTo>
                        <a:pt x="84" y="487"/>
                      </a:lnTo>
                      <a:lnTo>
                        <a:pt x="147" y="504"/>
                      </a:lnTo>
                      <a:lnTo>
                        <a:pt x="178" y="512"/>
                      </a:lnTo>
                      <a:lnTo>
                        <a:pt x="217" y="508"/>
                      </a:lnTo>
                      <a:lnTo>
                        <a:pt x="244" y="500"/>
                      </a:lnTo>
                      <a:lnTo>
                        <a:pt x="261" y="496"/>
                      </a:lnTo>
                      <a:lnTo>
                        <a:pt x="314" y="500"/>
                      </a:lnTo>
                      <a:close/>
                    </a:path>
                  </a:pathLst>
                </a:custGeom>
                <a:solidFill>
                  <a:srgbClr val="CC9900"/>
                </a:solidFill>
                <a:ln w="9525">
                  <a:noFill/>
                  <a:round/>
                  <a:headEnd/>
                  <a:tailEnd/>
                </a:ln>
              </p:spPr>
              <p:txBody>
                <a:bodyPr/>
                <a:lstStyle/>
                <a:p>
                  <a:pPr>
                    <a:defRPr/>
                  </a:pPr>
                  <a:endParaRPr lang="en-US"/>
                </a:p>
              </p:txBody>
            </p:sp>
            <p:sp>
              <p:nvSpPr>
                <p:cNvPr id="462866" name="Freeform 18"/>
                <p:cNvSpPr>
                  <a:spLocks/>
                </p:cNvSpPr>
                <p:nvPr/>
              </p:nvSpPr>
              <p:spPr bwMode="auto">
                <a:xfrm>
                  <a:off x="516" y="2548"/>
                  <a:ext cx="161" cy="145"/>
                </a:xfrm>
                <a:custGeom>
                  <a:avLst/>
                  <a:gdLst/>
                  <a:ahLst/>
                  <a:cxnLst>
                    <a:cxn ang="0">
                      <a:pos x="313" y="502"/>
                    </a:cxn>
                    <a:cxn ang="0">
                      <a:pos x="348" y="525"/>
                    </a:cxn>
                    <a:cxn ang="0">
                      <a:pos x="397" y="558"/>
                    </a:cxn>
                    <a:cxn ang="0">
                      <a:pos x="468" y="577"/>
                    </a:cxn>
                    <a:cxn ang="0">
                      <a:pos x="530" y="577"/>
                    </a:cxn>
                    <a:cxn ang="0">
                      <a:pos x="574" y="561"/>
                    </a:cxn>
                    <a:cxn ang="0">
                      <a:pos x="622" y="525"/>
                    </a:cxn>
                    <a:cxn ang="0">
                      <a:pos x="646" y="490"/>
                    </a:cxn>
                    <a:cxn ang="0">
                      <a:pos x="646" y="441"/>
                    </a:cxn>
                    <a:cxn ang="0">
                      <a:pos x="646" y="393"/>
                    </a:cxn>
                    <a:cxn ang="0">
                      <a:pos x="628" y="353"/>
                    </a:cxn>
                    <a:cxn ang="0">
                      <a:pos x="587" y="321"/>
                    </a:cxn>
                    <a:cxn ang="0">
                      <a:pos x="552" y="293"/>
                    </a:cxn>
                    <a:cxn ang="0">
                      <a:pos x="499" y="285"/>
                    </a:cxn>
                    <a:cxn ang="0">
                      <a:pos x="477" y="277"/>
                    </a:cxn>
                    <a:cxn ang="0">
                      <a:pos x="521" y="257"/>
                    </a:cxn>
                    <a:cxn ang="0">
                      <a:pos x="565" y="201"/>
                    </a:cxn>
                    <a:cxn ang="0">
                      <a:pos x="570" y="176"/>
                    </a:cxn>
                    <a:cxn ang="0">
                      <a:pos x="570" y="124"/>
                    </a:cxn>
                    <a:cxn ang="0">
                      <a:pos x="561" y="93"/>
                    </a:cxn>
                    <a:cxn ang="0">
                      <a:pos x="521" y="57"/>
                    </a:cxn>
                    <a:cxn ang="0">
                      <a:pos x="486" y="24"/>
                    </a:cxn>
                    <a:cxn ang="0">
                      <a:pos x="423" y="9"/>
                    </a:cxn>
                    <a:cxn ang="0">
                      <a:pos x="384" y="0"/>
                    </a:cxn>
                    <a:cxn ang="0">
                      <a:pos x="340" y="0"/>
                    </a:cxn>
                    <a:cxn ang="0">
                      <a:pos x="278" y="28"/>
                    </a:cxn>
                    <a:cxn ang="0">
                      <a:pos x="247" y="57"/>
                    </a:cxn>
                    <a:cxn ang="0">
                      <a:pos x="234" y="101"/>
                    </a:cxn>
                    <a:cxn ang="0">
                      <a:pos x="221" y="145"/>
                    </a:cxn>
                    <a:cxn ang="0">
                      <a:pos x="221" y="189"/>
                    </a:cxn>
                    <a:cxn ang="0">
                      <a:pos x="243" y="205"/>
                    </a:cxn>
                    <a:cxn ang="0">
                      <a:pos x="256" y="233"/>
                    </a:cxn>
                    <a:cxn ang="0">
                      <a:pos x="199" y="220"/>
                    </a:cxn>
                    <a:cxn ang="0">
                      <a:pos x="132" y="216"/>
                    </a:cxn>
                    <a:cxn ang="0">
                      <a:pos x="74" y="241"/>
                    </a:cxn>
                    <a:cxn ang="0">
                      <a:pos x="39" y="264"/>
                    </a:cxn>
                    <a:cxn ang="0">
                      <a:pos x="13" y="297"/>
                    </a:cxn>
                    <a:cxn ang="0">
                      <a:pos x="8" y="325"/>
                    </a:cxn>
                    <a:cxn ang="0">
                      <a:pos x="0" y="362"/>
                    </a:cxn>
                    <a:cxn ang="0">
                      <a:pos x="4" y="393"/>
                    </a:cxn>
                    <a:cxn ang="0">
                      <a:pos x="17" y="433"/>
                    </a:cxn>
                    <a:cxn ang="0">
                      <a:pos x="48" y="465"/>
                    </a:cxn>
                    <a:cxn ang="0">
                      <a:pos x="83" y="485"/>
                    </a:cxn>
                    <a:cxn ang="0">
                      <a:pos x="149" y="506"/>
                    </a:cxn>
                    <a:cxn ang="0">
                      <a:pos x="177" y="513"/>
                    </a:cxn>
                    <a:cxn ang="0">
                      <a:pos x="216" y="510"/>
                    </a:cxn>
                    <a:cxn ang="0">
                      <a:pos x="247" y="498"/>
                    </a:cxn>
                    <a:cxn ang="0">
                      <a:pos x="260" y="494"/>
                    </a:cxn>
                    <a:cxn ang="0">
                      <a:pos x="313" y="502"/>
                    </a:cxn>
                  </a:cxnLst>
                  <a:rect l="0" t="0" r="r" b="b"/>
                  <a:pathLst>
                    <a:path w="646" h="577">
                      <a:moveTo>
                        <a:pt x="313" y="502"/>
                      </a:moveTo>
                      <a:lnTo>
                        <a:pt x="348" y="525"/>
                      </a:lnTo>
                      <a:lnTo>
                        <a:pt x="397" y="558"/>
                      </a:lnTo>
                      <a:lnTo>
                        <a:pt x="468" y="577"/>
                      </a:lnTo>
                      <a:lnTo>
                        <a:pt x="530" y="577"/>
                      </a:lnTo>
                      <a:lnTo>
                        <a:pt x="574" y="561"/>
                      </a:lnTo>
                      <a:lnTo>
                        <a:pt x="622" y="525"/>
                      </a:lnTo>
                      <a:lnTo>
                        <a:pt x="646" y="490"/>
                      </a:lnTo>
                      <a:lnTo>
                        <a:pt x="646" y="441"/>
                      </a:lnTo>
                      <a:lnTo>
                        <a:pt x="646" y="393"/>
                      </a:lnTo>
                      <a:lnTo>
                        <a:pt x="628" y="353"/>
                      </a:lnTo>
                      <a:lnTo>
                        <a:pt x="587" y="321"/>
                      </a:lnTo>
                      <a:lnTo>
                        <a:pt x="552" y="293"/>
                      </a:lnTo>
                      <a:lnTo>
                        <a:pt x="499" y="285"/>
                      </a:lnTo>
                      <a:lnTo>
                        <a:pt x="477" y="277"/>
                      </a:lnTo>
                      <a:lnTo>
                        <a:pt x="521" y="257"/>
                      </a:lnTo>
                      <a:lnTo>
                        <a:pt x="565" y="201"/>
                      </a:lnTo>
                      <a:lnTo>
                        <a:pt x="570" y="176"/>
                      </a:lnTo>
                      <a:lnTo>
                        <a:pt x="570" y="124"/>
                      </a:lnTo>
                      <a:lnTo>
                        <a:pt x="561" y="93"/>
                      </a:lnTo>
                      <a:lnTo>
                        <a:pt x="521" y="57"/>
                      </a:lnTo>
                      <a:lnTo>
                        <a:pt x="486" y="24"/>
                      </a:lnTo>
                      <a:lnTo>
                        <a:pt x="423" y="9"/>
                      </a:lnTo>
                      <a:lnTo>
                        <a:pt x="384" y="0"/>
                      </a:lnTo>
                      <a:lnTo>
                        <a:pt x="340" y="0"/>
                      </a:lnTo>
                      <a:lnTo>
                        <a:pt x="278" y="28"/>
                      </a:lnTo>
                      <a:lnTo>
                        <a:pt x="247" y="57"/>
                      </a:lnTo>
                      <a:lnTo>
                        <a:pt x="234" y="101"/>
                      </a:lnTo>
                      <a:lnTo>
                        <a:pt x="221" y="145"/>
                      </a:lnTo>
                      <a:lnTo>
                        <a:pt x="221" y="189"/>
                      </a:lnTo>
                      <a:lnTo>
                        <a:pt x="243" y="205"/>
                      </a:lnTo>
                      <a:lnTo>
                        <a:pt x="256" y="233"/>
                      </a:lnTo>
                      <a:lnTo>
                        <a:pt x="199" y="220"/>
                      </a:lnTo>
                      <a:lnTo>
                        <a:pt x="132" y="216"/>
                      </a:lnTo>
                      <a:lnTo>
                        <a:pt x="74" y="241"/>
                      </a:lnTo>
                      <a:lnTo>
                        <a:pt x="39" y="264"/>
                      </a:lnTo>
                      <a:lnTo>
                        <a:pt x="13" y="297"/>
                      </a:lnTo>
                      <a:lnTo>
                        <a:pt x="8" y="325"/>
                      </a:lnTo>
                      <a:lnTo>
                        <a:pt x="0" y="362"/>
                      </a:lnTo>
                      <a:lnTo>
                        <a:pt x="4" y="393"/>
                      </a:lnTo>
                      <a:lnTo>
                        <a:pt x="17" y="433"/>
                      </a:lnTo>
                      <a:lnTo>
                        <a:pt x="48" y="465"/>
                      </a:lnTo>
                      <a:lnTo>
                        <a:pt x="83" y="485"/>
                      </a:lnTo>
                      <a:lnTo>
                        <a:pt x="149" y="506"/>
                      </a:lnTo>
                      <a:lnTo>
                        <a:pt x="177" y="513"/>
                      </a:lnTo>
                      <a:lnTo>
                        <a:pt x="216" y="510"/>
                      </a:lnTo>
                      <a:lnTo>
                        <a:pt x="247" y="498"/>
                      </a:lnTo>
                      <a:lnTo>
                        <a:pt x="260" y="494"/>
                      </a:lnTo>
                      <a:lnTo>
                        <a:pt x="313" y="502"/>
                      </a:lnTo>
                      <a:close/>
                    </a:path>
                  </a:pathLst>
                </a:custGeom>
                <a:solidFill>
                  <a:srgbClr val="FFCC66"/>
                </a:solidFill>
                <a:ln w="9525">
                  <a:noFill/>
                  <a:round/>
                  <a:headEnd/>
                  <a:tailEnd/>
                </a:ln>
              </p:spPr>
              <p:txBody>
                <a:bodyPr/>
                <a:lstStyle/>
                <a:p>
                  <a:pPr>
                    <a:defRPr/>
                  </a:pPr>
                  <a:endParaRPr lang="en-US"/>
                </a:p>
              </p:txBody>
            </p:sp>
            <p:sp>
              <p:nvSpPr>
                <p:cNvPr id="462867" name="Freeform 19"/>
                <p:cNvSpPr>
                  <a:spLocks/>
                </p:cNvSpPr>
                <p:nvPr/>
              </p:nvSpPr>
              <p:spPr bwMode="auto">
                <a:xfrm>
                  <a:off x="481" y="2650"/>
                  <a:ext cx="119" cy="405"/>
                </a:xfrm>
                <a:custGeom>
                  <a:avLst/>
                  <a:gdLst/>
                  <a:ahLst/>
                  <a:cxnLst>
                    <a:cxn ang="0">
                      <a:pos x="441" y="1"/>
                    </a:cxn>
                    <a:cxn ang="0">
                      <a:pos x="432" y="0"/>
                    </a:cxn>
                    <a:cxn ang="0">
                      <a:pos x="424" y="0"/>
                    </a:cxn>
                    <a:cxn ang="0">
                      <a:pos x="416" y="1"/>
                    </a:cxn>
                    <a:cxn ang="0">
                      <a:pos x="409" y="5"/>
                    </a:cxn>
                    <a:cxn ang="0">
                      <a:pos x="401" y="10"/>
                    </a:cxn>
                    <a:cxn ang="0">
                      <a:pos x="394" y="15"/>
                    </a:cxn>
                    <a:cxn ang="0">
                      <a:pos x="388" y="22"/>
                    </a:cxn>
                    <a:cxn ang="0">
                      <a:pos x="385" y="28"/>
                    </a:cxn>
                    <a:cxn ang="0">
                      <a:pos x="381" y="37"/>
                    </a:cxn>
                    <a:cxn ang="0">
                      <a:pos x="2" y="1556"/>
                    </a:cxn>
                    <a:cxn ang="0">
                      <a:pos x="2" y="1565"/>
                    </a:cxn>
                    <a:cxn ang="0">
                      <a:pos x="0" y="1573"/>
                    </a:cxn>
                    <a:cxn ang="0">
                      <a:pos x="3" y="1582"/>
                    </a:cxn>
                    <a:cxn ang="0">
                      <a:pos x="6" y="1589"/>
                    </a:cxn>
                    <a:cxn ang="0">
                      <a:pos x="11" y="1597"/>
                    </a:cxn>
                    <a:cxn ang="0">
                      <a:pos x="16" y="1603"/>
                    </a:cxn>
                    <a:cxn ang="0">
                      <a:pos x="22" y="1610"/>
                    </a:cxn>
                    <a:cxn ang="0">
                      <a:pos x="29" y="1612"/>
                    </a:cxn>
                    <a:cxn ang="0">
                      <a:pos x="38" y="1616"/>
                    </a:cxn>
                    <a:cxn ang="0">
                      <a:pos x="38" y="1616"/>
                    </a:cxn>
                    <a:cxn ang="0">
                      <a:pos x="47" y="1617"/>
                    </a:cxn>
                    <a:cxn ang="0">
                      <a:pos x="55" y="1617"/>
                    </a:cxn>
                    <a:cxn ang="0">
                      <a:pos x="64" y="1616"/>
                    </a:cxn>
                    <a:cxn ang="0">
                      <a:pos x="71" y="1612"/>
                    </a:cxn>
                    <a:cxn ang="0">
                      <a:pos x="78" y="1607"/>
                    </a:cxn>
                    <a:cxn ang="0">
                      <a:pos x="86" y="1602"/>
                    </a:cxn>
                    <a:cxn ang="0">
                      <a:pos x="91" y="1595"/>
                    </a:cxn>
                    <a:cxn ang="0">
                      <a:pos x="94" y="1589"/>
                    </a:cxn>
                    <a:cxn ang="0">
                      <a:pos x="98" y="1580"/>
                    </a:cxn>
                    <a:cxn ang="0">
                      <a:pos x="477" y="61"/>
                    </a:cxn>
                    <a:cxn ang="0">
                      <a:pos x="479" y="51"/>
                    </a:cxn>
                    <a:cxn ang="0">
                      <a:pos x="479" y="44"/>
                    </a:cxn>
                    <a:cxn ang="0">
                      <a:pos x="477" y="36"/>
                    </a:cxn>
                    <a:cxn ang="0">
                      <a:pos x="473" y="28"/>
                    </a:cxn>
                    <a:cxn ang="0">
                      <a:pos x="468" y="20"/>
                    </a:cxn>
                    <a:cxn ang="0">
                      <a:pos x="464" y="14"/>
                    </a:cxn>
                    <a:cxn ang="0">
                      <a:pos x="457" y="7"/>
                    </a:cxn>
                    <a:cxn ang="0">
                      <a:pos x="450" y="5"/>
                    </a:cxn>
                    <a:cxn ang="0">
                      <a:pos x="441" y="1"/>
                    </a:cxn>
                  </a:cxnLst>
                  <a:rect l="0" t="0" r="r" b="b"/>
                  <a:pathLst>
                    <a:path w="479" h="1617">
                      <a:moveTo>
                        <a:pt x="441" y="1"/>
                      </a:moveTo>
                      <a:lnTo>
                        <a:pt x="432" y="0"/>
                      </a:lnTo>
                      <a:lnTo>
                        <a:pt x="424" y="0"/>
                      </a:lnTo>
                      <a:lnTo>
                        <a:pt x="416" y="1"/>
                      </a:lnTo>
                      <a:lnTo>
                        <a:pt x="409" y="5"/>
                      </a:lnTo>
                      <a:lnTo>
                        <a:pt x="401" y="10"/>
                      </a:lnTo>
                      <a:lnTo>
                        <a:pt x="394" y="15"/>
                      </a:lnTo>
                      <a:lnTo>
                        <a:pt x="388" y="22"/>
                      </a:lnTo>
                      <a:lnTo>
                        <a:pt x="385" y="28"/>
                      </a:lnTo>
                      <a:lnTo>
                        <a:pt x="381" y="37"/>
                      </a:lnTo>
                      <a:lnTo>
                        <a:pt x="2" y="1556"/>
                      </a:lnTo>
                      <a:lnTo>
                        <a:pt x="2" y="1565"/>
                      </a:lnTo>
                      <a:lnTo>
                        <a:pt x="0" y="1573"/>
                      </a:lnTo>
                      <a:lnTo>
                        <a:pt x="3" y="1582"/>
                      </a:lnTo>
                      <a:lnTo>
                        <a:pt x="6" y="1589"/>
                      </a:lnTo>
                      <a:lnTo>
                        <a:pt x="11" y="1597"/>
                      </a:lnTo>
                      <a:lnTo>
                        <a:pt x="16" y="1603"/>
                      </a:lnTo>
                      <a:lnTo>
                        <a:pt x="22" y="1610"/>
                      </a:lnTo>
                      <a:lnTo>
                        <a:pt x="29" y="1612"/>
                      </a:lnTo>
                      <a:lnTo>
                        <a:pt x="38" y="1616"/>
                      </a:lnTo>
                      <a:lnTo>
                        <a:pt x="38" y="1616"/>
                      </a:lnTo>
                      <a:lnTo>
                        <a:pt x="47" y="1617"/>
                      </a:lnTo>
                      <a:lnTo>
                        <a:pt x="55" y="1617"/>
                      </a:lnTo>
                      <a:lnTo>
                        <a:pt x="64" y="1616"/>
                      </a:lnTo>
                      <a:lnTo>
                        <a:pt x="71" y="1612"/>
                      </a:lnTo>
                      <a:lnTo>
                        <a:pt x="78" y="1607"/>
                      </a:lnTo>
                      <a:lnTo>
                        <a:pt x="86" y="1602"/>
                      </a:lnTo>
                      <a:lnTo>
                        <a:pt x="91" y="1595"/>
                      </a:lnTo>
                      <a:lnTo>
                        <a:pt x="94" y="1589"/>
                      </a:lnTo>
                      <a:lnTo>
                        <a:pt x="98" y="1580"/>
                      </a:lnTo>
                      <a:lnTo>
                        <a:pt x="477" y="61"/>
                      </a:lnTo>
                      <a:lnTo>
                        <a:pt x="479" y="51"/>
                      </a:lnTo>
                      <a:lnTo>
                        <a:pt x="479" y="44"/>
                      </a:lnTo>
                      <a:lnTo>
                        <a:pt x="477" y="36"/>
                      </a:lnTo>
                      <a:lnTo>
                        <a:pt x="473" y="28"/>
                      </a:lnTo>
                      <a:lnTo>
                        <a:pt x="468" y="20"/>
                      </a:lnTo>
                      <a:lnTo>
                        <a:pt x="464" y="14"/>
                      </a:lnTo>
                      <a:lnTo>
                        <a:pt x="457" y="7"/>
                      </a:lnTo>
                      <a:lnTo>
                        <a:pt x="450" y="5"/>
                      </a:lnTo>
                      <a:lnTo>
                        <a:pt x="441" y="1"/>
                      </a:lnTo>
                      <a:close/>
                    </a:path>
                  </a:pathLst>
                </a:custGeom>
                <a:solidFill>
                  <a:srgbClr val="FFCC66"/>
                </a:solidFill>
                <a:ln w="9525">
                  <a:noFill/>
                  <a:round/>
                  <a:headEnd/>
                  <a:tailEnd/>
                </a:ln>
              </p:spPr>
              <p:txBody>
                <a:bodyPr/>
                <a:lstStyle/>
                <a:p>
                  <a:pPr>
                    <a:defRPr/>
                  </a:pPr>
                  <a:endParaRPr lang="en-US"/>
                </a:p>
              </p:txBody>
            </p:sp>
            <p:sp>
              <p:nvSpPr>
                <p:cNvPr id="462868" name="Freeform 20"/>
                <p:cNvSpPr>
                  <a:spLocks/>
                </p:cNvSpPr>
                <p:nvPr/>
              </p:nvSpPr>
              <p:spPr bwMode="auto">
                <a:xfrm>
                  <a:off x="599" y="2569"/>
                  <a:ext cx="35" cy="31"/>
                </a:xfrm>
                <a:custGeom>
                  <a:avLst/>
                  <a:gdLst/>
                  <a:ahLst/>
                  <a:cxnLst>
                    <a:cxn ang="0">
                      <a:pos x="142" y="79"/>
                    </a:cxn>
                    <a:cxn ang="0">
                      <a:pos x="143" y="69"/>
                    </a:cxn>
                    <a:cxn ang="0">
                      <a:pos x="143" y="57"/>
                    </a:cxn>
                    <a:cxn ang="0">
                      <a:pos x="139" y="47"/>
                    </a:cxn>
                    <a:cxn ang="0">
                      <a:pos x="136" y="37"/>
                    </a:cxn>
                    <a:cxn ang="0">
                      <a:pos x="129" y="27"/>
                    </a:cxn>
                    <a:cxn ang="0">
                      <a:pos x="120" y="18"/>
                    </a:cxn>
                    <a:cxn ang="0">
                      <a:pos x="110" y="12"/>
                    </a:cxn>
                    <a:cxn ang="0">
                      <a:pos x="99" y="7"/>
                    </a:cxn>
                    <a:cxn ang="0">
                      <a:pos x="86" y="1"/>
                    </a:cxn>
                    <a:cxn ang="0">
                      <a:pos x="73" y="0"/>
                    </a:cxn>
                    <a:cxn ang="0">
                      <a:pos x="61" y="0"/>
                    </a:cxn>
                    <a:cxn ang="0">
                      <a:pos x="50" y="0"/>
                    </a:cxn>
                    <a:cxn ang="0">
                      <a:pos x="38" y="4"/>
                    </a:cxn>
                    <a:cxn ang="0">
                      <a:pos x="28" y="9"/>
                    </a:cxn>
                    <a:cxn ang="0">
                      <a:pos x="19" y="17"/>
                    </a:cxn>
                    <a:cxn ang="0">
                      <a:pos x="9" y="25"/>
                    </a:cxn>
                    <a:cxn ang="0">
                      <a:pos x="6" y="34"/>
                    </a:cxn>
                    <a:cxn ang="0">
                      <a:pos x="2" y="43"/>
                    </a:cxn>
                    <a:cxn ang="0">
                      <a:pos x="0" y="53"/>
                    </a:cxn>
                    <a:cxn ang="0">
                      <a:pos x="0" y="65"/>
                    </a:cxn>
                    <a:cxn ang="0">
                      <a:pos x="4" y="75"/>
                    </a:cxn>
                    <a:cxn ang="0">
                      <a:pos x="8" y="86"/>
                    </a:cxn>
                    <a:cxn ang="0">
                      <a:pos x="15" y="95"/>
                    </a:cxn>
                    <a:cxn ang="0">
                      <a:pos x="24" y="104"/>
                    </a:cxn>
                    <a:cxn ang="0">
                      <a:pos x="34" y="110"/>
                    </a:cxn>
                    <a:cxn ang="0">
                      <a:pos x="45" y="116"/>
                    </a:cxn>
                    <a:cxn ang="0">
                      <a:pos x="58" y="121"/>
                    </a:cxn>
                    <a:cxn ang="0">
                      <a:pos x="71" y="122"/>
                    </a:cxn>
                    <a:cxn ang="0">
                      <a:pos x="82" y="122"/>
                    </a:cxn>
                    <a:cxn ang="0">
                      <a:pos x="94" y="122"/>
                    </a:cxn>
                    <a:cxn ang="0">
                      <a:pos x="106" y="118"/>
                    </a:cxn>
                    <a:cxn ang="0">
                      <a:pos x="116" y="113"/>
                    </a:cxn>
                    <a:cxn ang="0">
                      <a:pos x="125" y="105"/>
                    </a:cxn>
                    <a:cxn ang="0">
                      <a:pos x="134" y="97"/>
                    </a:cxn>
                    <a:cxn ang="0">
                      <a:pos x="138" y="88"/>
                    </a:cxn>
                    <a:cxn ang="0">
                      <a:pos x="142" y="79"/>
                    </a:cxn>
                  </a:cxnLst>
                  <a:rect l="0" t="0" r="r" b="b"/>
                  <a:pathLst>
                    <a:path w="143" h="122">
                      <a:moveTo>
                        <a:pt x="142" y="79"/>
                      </a:moveTo>
                      <a:lnTo>
                        <a:pt x="143" y="69"/>
                      </a:lnTo>
                      <a:lnTo>
                        <a:pt x="143" y="57"/>
                      </a:lnTo>
                      <a:lnTo>
                        <a:pt x="139" y="47"/>
                      </a:lnTo>
                      <a:lnTo>
                        <a:pt x="136" y="37"/>
                      </a:lnTo>
                      <a:lnTo>
                        <a:pt x="129" y="27"/>
                      </a:lnTo>
                      <a:lnTo>
                        <a:pt x="120" y="18"/>
                      </a:lnTo>
                      <a:lnTo>
                        <a:pt x="110" y="12"/>
                      </a:lnTo>
                      <a:lnTo>
                        <a:pt x="99" y="7"/>
                      </a:lnTo>
                      <a:lnTo>
                        <a:pt x="86" y="1"/>
                      </a:lnTo>
                      <a:lnTo>
                        <a:pt x="73" y="0"/>
                      </a:lnTo>
                      <a:lnTo>
                        <a:pt x="61" y="0"/>
                      </a:lnTo>
                      <a:lnTo>
                        <a:pt x="50" y="0"/>
                      </a:lnTo>
                      <a:lnTo>
                        <a:pt x="38" y="4"/>
                      </a:lnTo>
                      <a:lnTo>
                        <a:pt x="28" y="9"/>
                      </a:lnTo>
                      <a:lnTo>
                        <a:pt x="19" y="17"/>
                      </a:lnTo>
                      <a:lnTo>
                        <a:pt x="9" y="25"/>
                      </a:lnTo>
                      <a:lnTo>
                        <a:pt x="6" y="34"/>
                      </a:lnTo>
                      <a:lnTo>
                        <a:pt x="2" y="43"/>
                      </a:lnTo>
                      <a:lnTo>
                        <a:pt x="0" y="53"/>
                      </a:lnTo>
                      <a:lnTo>
                        <a:pt x="0" y="65"/>
                      </a:lnTo>
                      <a:lnTo>
                        <a:pt x="4" y="75"/>
                      </a:lnTo>
                      <a:lnTo>
                        <a:pt x="8" y="86"/>
                      </a:lnTo>
                      <a:lnTo>
                        <a:pt x="15" y="95"/>
                      </a:lnTo>
                      <a:lnTo>
                        <a:pt x="24" y="104"/>
                      </a:lnTo>
                      <a:lnTo>
                        <a:pt x="34" y="110"/>
                      </a:lnTo>
                      <a:lnTo>
                        <a:pt x="45" y="116"/>
                      </a:lnTo>
                      <a:lnTo>
                        <a:pt x="58" y="121"/>
                      </a:lnTo>
                      <a:lnTo>
                        <a:pt x="71" y="122"/>
                      </a:lnTo>
                      <a:lnTo>
                        <a:pt x="82" y="122"/>
                      </a:lnTo>
                      <a:lnTo>
                        <a:pt x="94" y="122"/>
                      </a:lnTo>
                      <a:lnTo>
                        <a:pt x="106" y="118"/>
                      </a:lnTo>
                      <a:lnTo>
                        <a:pt x="116" y="113"/>
                      </a:lnTo>
                      <a:lnTo>
                        <a:pt x="125" y="105"/>
                      </a:lnTo>
                      <a:lnTo>
                        <a:pt x="134" y="97"/>
                      </a:lnTo>
                      <a:lnTo>
                        <a:pt x="138" y="88"/>
                      </a:lnTo>
                      <a:lnTo>
                        <a:pt x="142" y="79"/>
                      </a:lnTo>
                      <a:close/>
                    </a:path>
                  </a:pathLst>
                </a:custGeom>
                <a:solidFill>
                  <a:srgbClr val="000000"/>
                </a:solidFill>
                <a:ln w="9525">
                  <a:noFill/>
                  <a:round/>
                  <a:headEnd/>
                  <a:tailEnd/>
                </a:ln>
              </p:spPr>
              <p:txBody>
                <a:bodyPr/>
                <a:lstStyle/>
                <a:p>
                  <a:pPr>
                    <a:defRPr/>
                  </a:pPr>
                  <a:endParaRPr lang="en-US"/>
                </a:p>
              </p:txBody>
            </p:sp>
            <p:grpSp>
              <p:nvGrpSpPr>
                <p:cNvPr id="7" name="Group 21"/>
                <p:cNvGrpSpPr>
                  <a:grpSpLocks/>
                </p:cNvGrpSpPr>
                <p:nvPr/>
              </p:nvGrpSpPr>
              <p:grpSpPr bwMode="auto">
                <a:xfrm>
                  <a:off x="509" y="2859"/>
                  <a:ext cx="94" cy="172"/>
                  <a:chOff x="509" y="2859"/>
                  <a:chExt cx="94" cy="172"/>
                </a:xfrm>
              </p:grpSpPr>
              <p:sp>
                <p:nvSpPr>
                  <p:cNvPr id="462870" name="Freeform 22"/>
                  <p:cNvSpPr>
                    <a:spLocks/>
                  </p:cNvSpPr>
                  <p:nvPr/>
                </p:nvSpPr>
                <p:spPr bwMode="auto">
                  <a:xfrm>
                    <a:off x="509" y="2994"/>
                    <a:ext cx="58" cy="39"/>
                  </a:xfrm>
                  <a:custGeom>
                    <a:avLst/>
                    <a:gdLst/>
                    <a:ahLst/>
                    <a:cxnLst>
                      <a:cxn ang="0">
                        <a:pos x="27" y="0"/>
                      </a:cxn>
                      <a:cxn ang="0">
                        <a:pos x="0" y="105"/>
                      </a:cxn>
                      <a:cxn ang="0">
                        <a:pos x="203" y="155"/>
                      </a:cxn>
                      <a:cxn ang="0">
                        <a:pos x="230" y="50"/>
                      </a:cxn>
                      <a:cxn ang="0">
                        <a:pos x="27" y="0"/>
                      </a:cxn>
                    </a:cxnLst>
                    <a:rect l="0" t="0" r="r" b="b"/>
                    <a:pathLst>
                      <a:path w="230" h="155">
                        <a:moveTo>
                          <a:pt x="27" y="0"/>
                        </a:moveTo>
                        <a:lnTo>
                          <a:pt x="0" y="105"/>
                        </a:lnTo>
                        <a:lnTo>
                          <a:pt x="203" y="155"/>
                        </a:lnTo>
                        <a:lnTo>
                          <a:pt x="230" y="50"/>
                        </a:lnTo>
                        <a:lnTo>
                          <a:pt x="27" y="0"/>
                        </a:lnTo>
                        <a:close/>
                      </a:path>
                    </a:pathLst>
                  </a:custGeom>
                  <a:solidFill>
                    <a:srgbClr val="CC9900"/>
                  </a:solidFill>
                  <a:ln w="9525">
                    <a:noFill/>
                    <a:round/>
                    <a:headEnd/>
                    <a:tailEnd/>
                  </a:ln>
                </p:spPr>
                <p:txBody>
                  <a:bodyPr/>
                  <a:lstStyle/>
                  <a:p>
                    <a:pPr>
                      <a:defRPr/>
                    </a:pPr>
                    <a:endParaRPr lang="en-US"/>
                  </a:p>
                </p:txBody>
              </p:sp>
              <p:sp>
                <p:nvSpPr>
                  <p:cNvPr id="462871" name="Freeform 23"/>
                  <p:cNvSpPr>
                    <a:spLocks/>
                  </p:cNvSpPr>
                  <p:nvPr/>
                </p:nvSpPr>
                <p:spPr bwMode="auto">
                  <a:xfrm>
                    <a:off x="525" y="2936"/>
                    <a:ext cx="44" cy="40"/>
                  </a:xfrm>
                  <a:custGeom>
                    <a:avLst/>
                    <a:gdLst/>
                    <a:ahLst/>
                    <a:cxnLst>
                      <a:cxn ang="0">
                        <a:pos x="30" y="0"/>
                      </a:cxn>
                      <a:cxn ang="0">
                        <a:pos x="0" y="120"/>
                      </a:cxn>
                      <a:cxn ang="0">
                        <a:pos x="147" y="157"/>
                      </a:cxn>
                      <a:cxn ang="0">
                        <a:pos x="177" y="36"/>
                      </a:cxn>
                      <a:cxn ang="0">
                        <a:pos x="30" y="0"/>
                      </a:cxn>
                    </a:cxnLst>
                    <a:rect l="0" t="0" r="r" b="b"/>
                    <a:pathLst>
                      <a:path w="177" h="157">
                        <a:moveTo>
                          <a:pt x="30" y="0"/>
                        </a:moveTo>
                        <a:lnTo>
                          <a:pt x="0" y="120"/>
                        </a:lnTo>
                        <a:lnTo>
                          <a:pt x="147" y="157"/>
                        </a:lnTo>
                        <a:lnTo>
                          <a:pt x="177" y="36"/>
                        </a:lnTo>
                        <a:lnTo>
                          <a:pt x="30" y="0"/>
                        </a:lnTo>
                        <a:close/>
                      </a:path>
                    </a:pathLst>
                  </a:custGeom>
                  <a:solidFill>
                    <a:srgbClr val="CC9900"/>
                  </a:solidFill>
                  <a:ln w="9525">
                    <a:noFill/>
                    <a:round/>
                    <a:headEnd/>
                    <a:tailEnd/>
                  </a:ln>
                </p:spPr>
                <p:txBody>
                  <a:bodyPr/>
                  <a:lstStyle/>
                  <a:p>
                    <a:pPr>
                      <a:defRPr/>
                    </a:pPr>
                    <a:endParaRPr lang="en-US"/>
                  </a:p>
                </p:txBody>
              </p:sp>
              <p:sp>
                <p:nvSpPr>
                  <p:cNvPr id="462872" name="Freeform 24"/>
                  <p:cNvSpPr>
                    <a:spLocks/>
                  </p:cNvSpPr>
                  <p:nvPr/>
                </p:nvSpPr>
                <p:spPr bwMode="auto">
                  <a:xfrm>
                    <a:off x="539" y="2885"/>
                    <a:ext cx="64" cy="43"/>
                  </a:xfrm>
                  <a:custGeom>
                    <a:avLst/>
                    <a:gdLst/>
                    <a:ahLst/>
                    <a:cxnLst>
                      <a:cxn ang="0">
                        <a:pos x="29" y="0"/>
                      </a:cxn>
                      <a:cxn ang="0">
                        <a:pos x="0" y="115"/>
                      </a:cxn>
                      <a:cxn ang="0">
                        <a:pos x="229" y="172"/>
                      </a:cxn>
                      <a:cxn ang="0">
                        <a:pos x="258" y="57"/>
                      </a:cxn>
                      <a:cxn ang="0">
                        <a:pos x="29" y="0"/>
                      </a:cxn>
                    </a:cxnLst>
                    <a:rect l="0" t="0" r="r" b="b"/>
                    <a:pathLst>
                      <a:path w="258" h="172">
                        <a:moveTo>
                          <a:pt x="29" y="0"/>
                        </a:moveTo>
                        <a:lnTo>
                          <a:pt x="0" y="115"/>
                        </a:lnTo>
                        <a:lnTo>
                          <a:pt x="229" y="172"/>
                        </a:lnTo>
                        <a:lnTo>
                          <a:pt x="258" y="57"/>
                        </a:lnTo>
                        <a:lnTo>
                          <a:pt x="29" y="0"/>
                        </a:lnTo>
                        <a:close/>
                      </a:path>
                    </a:pathLst>
                  </a:custGeom>
                  <a:solidFill>
                    <a:srgbClr val="CC9900"/>
                  </a:solidFill>
                  <a:ln w="9525">
                    <a:noFill/>
                    <a:round/>
                    <a:headEnd/>
                    <a:tailEnd/>
                  </a:ln>
                </p:spPr>
                <p:txBody>
                  <a:bodyPr/>
                  <a:lstStyle/>
                  <a:p>
                    <a:pPr>
                      <a:defRPr/>
                    </a:pPr>
                    <a:endParaRPr lang="en-US"/>
                  </a:p>
                </p:txBody>
              </p:sp>
              <p:sp>
                <p:nvSpPr>
                  <p:cNvPr id="462873" name="Freeform 25"/>
                  <p:cNvSpPr>
                    <a:spLocks/>
                  </p:cNvSpPr>
                  <p:nvPr/>
                </p:nvSpPr>
                <p:spPr bwMode="auto">
                  <a:xfrm>
                    <a:off x="546" y="2859"/>
                    <a:ext cx="39" cy="36"/>
                  </a:xfrm>
                  <a:custGeom>
                    <a:avLst/>
                    <a:gdLst/>
                    <a:ahLst/>
                    <a:cxnLst>
                      <a:cxn ang="0">
                        <a:pos x="29" y="0"/>
                      </a:cxn>
                      <a:cxn ang="0">
                        <a:pos x="0" y="115"/>
                      </a:cxn>
                      <a:cxn ang="0">
                        <a:pos x="133" y="147"/>
                      </a:cxn>
                      <a:cxn ang="0">
                        <a:pos x="161" y="33"/>
                      </a:cxn>
                      <a:cxn ang="0">
                        <a:pos x="29" y="0"/>
                      </a:cxn>
                    </a:cxnLst>
                    <a:rect l="0" t="0" r="r" b="b"/>
                    <a:pathLst>
                      <a:path w="161" h="147">
                        <a:moveTo>
                          <a:pt x="29" y="0"/>
                        </a:moveTo>
                        <a:lnTo>
                          <a:pt x="0" y="115"/>
                        </a:lnTo>
                        <a:lnTo>
                          <a:pt x="133" y="147"/>
                        </a:lnTo>
                        <a:lnTo>
                          <a:pt x="161" y="33"/>
                        </a:lnTo>
                        <a:lnTo>
                          <a:pt x="29" y="0"/>
                        </a:lnTo>
                        <a:close/>
                      </a:path>
                    </a:pathLst>
                  </a:custGeom>
                  <a:solidFill>
                    <a:srgbClr val="CC9900"/>
                  </a:solidFill>
                  <a:ln w="9525">
                    <a:noFill/>
                    <a:round/>
                    <a:headEnd/>
                    <a:tailEnd/>
                  </a:ln>
                </p:spPr>
                <p:txBody>
                  <a:bodyPr/>
                  <a:lstStyle/>
                  <a:p>
                    <a:pPr>
                      <a:defRPr/>
                    </a:pPr>
                    <a:endParaRPr lang="en-US"/>
                  </a:p>
                </p:txBody>
              </p:sp>
            </p:grpSp>
            <p:grpSp>
              <p:nvGrpSpPr>
                <p:cNvPr id="8" name="Group 26"/>
                <p:cNvGrpSpPr>
                  <a:grpSpLocks/>
                </p:cNvGrpSpPr>
                <p:nvPr/>
              </p:nvGrpSpPr>
              <p:grpSpPr bwMode="auto">
                <a:xfrm>
                  <a:off x="500" y="2864"/>
                  <a:ext cx="95" cy="173"/>
                  <a:chOff x="500" y="2864"/>
                  <a:chExt cx="95" cy="173"/>
                </a:xfrm>
              </p:grpSpPr>
              <p:sp>
                <p:nvSpPr>
                  <p:cNvPr id="462875" name="Freeform 27"/>
                  <p:cNvSpPr>
                    <a:spLocks/>
                  </p:cNvSpPr>
                  <p:nvPr/>
                </p:nvSpPr>
                <p:spPr bwMode="auto">
                  <a:xfrm>
                    <a:off x="500" y="2996"/>
                    <a:ext cx="59" cy="41"/>
                  </a:xfrm>
                  <a:custGeom>
                    <a:avLst/>
                    <a:gdLst/>
                    <a:ahLst/>
                    <a:cxnLst>
                      <a:cxn ang="0">
                        <a:pos x="27" y="0"/>
                      </a:cxn>
                      <a:cxn ang="0">
                        <a:pos x="0" y="112"/>
                      </a:cxn>
                      <a:cxn ang="0">
                        <a:pos x="208" y="164"/>
                      </a:cxn>
                      <a:cxn ang="0">
                        <a:pos x="235" y="52"/>
                      </a:cxn>
                      <a:cxn ang="0">
                        <a:pos x="27" y="0"/>
                      </a:cxn>
                    </a:cxnLst>
                    <a:rect l="0" t="0" r="r" b="b"/>
                    <a:pathLst>
                      <a:path w="235" h="164">
                        <a:moveTo>
                          <a:pt x="27" y="0"/>
                        </a:moveTo>
                        <a:lnTo>
                          <a:pt x="0" y="112"/>
                        </a:lnTo>
                        <a:lnTo>
                          <a:pt x="208" y="164"/>
                        </a:lnTo>
                        <a:lnTo>
                          <a:pt x="235" y="52"/>
                        </a:lnTo>
                        <a:lnTo>
                          <a:pt x="27" y="0"/>
                        </a:lnTo>
                        <a:close/>
                      </a:path>
                    </a:pathLst>
                  </a:custGeom>
                  <a:solidFill>
                    <a:srgbClr val="FFCC66"/>
                  </a:solidFill>
                  <a:ln w="9525">
                    <a:noFill/>
                    <a:round/>
                    <a:headEnd/>
                    <a:tailEnd/>
                  </a:ln>
                </p:spPr>
                <p:txBody>
                  <a:bodyPr/>
                  <a:lstStyle/>
                  <a:p>
                    <a:pPr>
                      <a:defRPr/>
                    </a:pPr>
                    <a:endParaRPr lang="en-US"/>
                  </a:p>
                </p:txBody>
              </p:sp>
              <p:sp>
                <p:nvSpPr>
                  <p:cNvPr id="462876" name="Freeform 28"/>
                  <p:cNvSpPr>
                    <a:spLocks/>
                  </p:cNvSpPr>
                  <p:nvPr/>
                </p:nvSpPr>
                <p:spPr bwMode="auto">
                  <a:xfrm>
                    <a:off x="516" y="2941"/>
                    <a:ext cx="43" cy="38"/>
                  </a:xfrm>
                  <a:custGeom>
                    <a:avLst/>
                    <a:gdLst/>
                    <a:ahLst/>
                    <a:cxnLst>
                      <a:cxn ang="0">
                        <a:pos x="29" y="0"/>
                      </a:cxn>
                      <a:cxn ang="0">
                        <a:pos x="0" y="114"/>
                      </a:cxn>
                      <a:cxn ang="0">
                        <a:pos x="144" y="151"/>
                      </a:cxn>
                      <a:cxn ang="0">
                        <a:pos x="173" y="35"/>
                      </a:cxn>
                      <a:cxn ang="0">
                        <a:pos x="29" y="0"/>
                      </a:cxn>
                    </a:cxnLst>
                    <a:rect l="0" t="0" r="r" b="b"/>
                    <a:pathLst>
                      <a:path w="173" h="151">
                        <a:moveTo>
                          <a:pt x="29" y="0"/>
                        </a:moveTo>
                        <a:lnTo>
                          <a:pt x="0" y="114"/>
                        </a:lnTo>
                        <a:lnTo>
                          <a:pt x="144" y="151"/>
                        </a:lnTo>
                        <a:lnTo>
                          <a:pt x="173" y="35"/>
                        </a:lnTo>
                        <a:lnTo>
                          <a:pt x="29" y="0"/>
                        </a:lnTo>
                        <a:close/>
                      </a:path>
                    </a:pathLst>
                  </a:custGeom>
                  <a:solidFill>
                    <a:srgbClr val="FFCC66"/>
                  </a:solidFill>
                  <a:ln w="9525">
                    <a:noFill/>
                    <a:round/>
                    <a:headEnd/>
                    <a:tailEnd/>
                  </a:ln>
                </p:spPr>
                <p:txBody>
                  <a:bodyPr/>
                  <a:lstStyle/>
                  <a:p>
                    <a:pPr>
                      <a:defRPr/>
                    </a:pPr>
                    <a:endParaRPr lang="en-US"/>
                  </a:p>
                </p:txBody>
              </p:sp>
              <p:sp>
                <p:nvSpPr>
                  <p:cNvPr id="462877" name="Freeform 29"/>
                  <p:cNvSpPr>
                    <a:spLocks/>
                  </p:cNvSpPr>
                  <p:nvPr/>
                </p:nvSpPr>
                <p:spPr bwMode="auto">
                  <a:xfrm>
                    <a:off x="530" y="2891"/>
                    <a:ext cx="63" cy="40"/>
                  </a:xfrm>
                  <a:custGeom>
                    <a:avLst/>
                    <a:gdLst/>
                    <a:ahLst/>
                    <a:cxnLst>
                      <a:cxn ang="0">
                        <a:pos x="27" y="0"/>
                      </a:cxn>
                      <a:cxn ang="0">
                        <a:pos x="0" y="105"/>
                      </a:cxn>
                      <a:cxn ang="0">
                        <a:pos x="226" y="162"/>
                      </a:cxn>
                      <a:cxn ang="0">
                        <a:pos x="252" y="56"/>
                      </a:cxn>
                      <a:cxn ang="0">
                        <a:pos x="27" y="0"/>
                      </a:cxn>
                    </a:cxnLst>
                    <a:rect l="0" t="0" r="r" b="b"/>
                    <a:pathLst>
                      <a:path w="252" h="162">
                        <a:moveTo>
                          <a:pt x="27" y="0"/>
                        </a:moveTo>
                        <a:lnTo>
                          <a:pt x="0" y="105"/>
                        </a:lnTo>
                        <a:lnTo>
                          <a:pt x="226" y="162"/>
                        </a:lnTo>
                        <a:lnTo>
                          <a:pt x="252" y="56"/>
                        </a:lnTo>
                        <a:lnTo>
                          <a:pt x="27" y="0"/>
                        </a:lnTo>
                        <a:close/>
                      </a:path>
                    </a:pathLst>
                  </a:custGeom>
                  <a:solidFill>
                    <a:srgbClr val="FFCC66"/>
                  </a:solidFill>
                  <a:ln w="9525">
                    <a:noFill/>
                    <a:round/>
                    <a:headEnd/>
                    <a:tailEnd/>
                  </a:ln>
                </p:spPr>
                <p:txBody>
                  <a:bodyPr/>
                  <a:lstStyle/>
                  <a:p>
                    <a:pPr>
                      <a:defRPr/>
                    </a:pPr>
                    <a:endParaRPr lang="en-US"/>
                  </a:p>
                </p:txBody>
              </p:sp>
              <p:sp>
                <p:nvSpPr>
                  <p:cNvPr id="462878" name="Freeform 30"/>
                  <p:cNvSpPr>
                    <a:spLocks/>
                  </p:cNvSpPr>
                  <p:nvPr/>
                </p:nvSpPr>
                <p:spPr bwMode="auto">
                  <a:xfrm>
                    <a:off x="536" y="2864"/>
                    <a:ext cx="41" cy="36"/>
                  </a:xfrm>
                  <a:custGeom>
                    <a:avLst/>
                    <a:gdLst/>
                    <a:ahLst/>
                    <a:cxnLst>
                      <a:cxn ang="0">
                        <a:pos x="27" y="0"/>
                      </a:cxn>
                      <a:cxn ang="0">
                        <a:pos x="0" y="109"/>
                      </a:cxn>
                      <a:cxn ang="0">
                        <a:pos x="142" y="144"/>
                      </a:cxn>
                      <a:cxn ang="0">
                        <a:pos x="169" y="35"/>
                      </a:cxn>
                      <a:cxn ang="0">
                        <a:pos x="27" y="0"/>
                      </a:cxn>
                    </a:cxnLst>
                    <a:rect l="0" t="0" r="r" b="b"/>
                    <a:pathLst>
                      <a:path w="169" h="144">
                        <a:moveTo>
                          <a:pt x="27" y="0"/>
                        </a:moveTo>
                        <a:lnTo>
                          <a:pt x="0" y="109"/>
                        </a:lnTo>
                        <a:lnTo>
                          <a:pt x="142" y="144"/>
                        </a:lnTo>
                        <a:lnTo>
                          <a:pt x="169" y="35"/>
                        </a:lnTo>
                        <a:lnTo>
                          <a:pt x="27" y="0"/>
                        </a:lnTo>
                        <a:close/>
                      </a:path>
                    </a:pathLst>
                  </a:custGeom>
                  <a:solidFill>
                    <a:srgbClr val="FFCC66"/>
                  </a:solidFill>
                  <a:ln w="9525">
                    <a:noFill/>
                    <a:round/>
                    <a:headEnd/>
                    <a:tailEnd/>
                  </a:ln>
                </p:spPr>
                <p:txBody>
                  <a:bodyPr/>
                  <a:lstStyle/>
                  <a:p>
                    <a:pPr>
                      <a:defRPr/>
                    </a:pPr>
                    <a:endParaRPr lang="en-US"/>
                  </a:p>
                </p:txBody>
              </p:sp>
            </p:grpSp>
          </p:grpSp>
        </p:grpSp>
      </p:grpSp>
      <p:sp>
        <p:nvSpPr>
          <p:cNvPr id="462881" name="Line 33"/>
          <p:cNvSpPr>
            <a:spLocks noChangeShapeType="1"/>
          </p:cNvSpPr>
          <p:nvPr/>
        </p:nvSpPr>
        <p:spPr bwMode="auto">
          <a:xfrm rot="5400000">
            <a:off x="3215640" y="3261360"/>
            <a:ext cx="2865120" cy="0"/>
          </a:xfrm>
          <a:prstGeom prst="line">
            <a:avLst/>
          </a:prstGeom>
          <a:noFill/>
          <a:ln w="57150">
            <a:solidFill>
              <a:srgbClr val="CC0000"/>
            </a:solidFill>
            <a:round/>
            <a:headEnd/>
            <a:tailEnd/>
          </a:ln>
          <a:effectLst/>
        </p:spPr>
        <p:txBody>
          <a:bodyPr/>
          <a:lstStyle/>
          <a:p>
            <a:pPr>
              <a:defRPr/>
            </a:pPr>
            <a:endParaRPr lang="en-US"/>
          </a:p>
        </p:txBody>
      </p:sp>
      <p:pic>
        <p:nvPicPr>
          <p:cNvPr id="3080" name="Picture 34" descr="berkeleypptcollage"/>
          <p:cNvPicPr>
            <a:picLocks noChangeAspect="1" noChangeArrowheads="1"/>
          </p:cNvPicPr>
          <p:nvPr/>
        </p:nvPicPr>
        <p:blipFill>
          <a:blip r:embed="rId4" cstate="print"/>
          <a:srcRect/>
          <a:stretch>
            <a:fillRect/>
          </a:stretch>
        </p:blipFill>
        <p:spPr bwMode="auto">
          <a:xfrm>
            <a:off x="76200" y="30480"/>
            <a:ext cx="2743200" cy="548640"/>
          </a:xfrm>
          <a:prstGeom prst="rect">
            <a:avLst/>
          </a:prstGeom>
          <a:noFill/>
          <a:ln w="57150">
            <a:solidFill>
              <a:srgbClr val="CC0000"/>
            </a:solidFill>
            <a:miter lim="800000"/>
            <a:headEnd/>
            <a:tailEnd/>
          </a:ln>
        </p:spPr>
      </p:pic>
      <p:sp>
        <p:nvSpPr>
          <p:cNvPr id="3081" name="Text Box 35"/>
          <p:cNvSpPr txBox="1">
            <a:spLocks noChangeArrowheads="1"/>
          </p:cNvSpPr>
          <p:nvPr/>
        </p:nvSpPr>
        <p:spPr bwMode="auto">
          <a:xfrm>
            <a:off x="2971800" y="121920"/>
            <a:ext cx="5943600" cy="1077218"/>
          </a:xfrm>
          <a:prstGeom prst="rect">
            <a:avLst/>
          </a:prstGeom>
          <a:noFill/>
          <a:ln w="9525">
            <a:noFill/>
            <a:miter lim="800000"/>
            <a:headEnd/>
            <a:tailEnd/>
          </a:ln>
        </p:spPr>
        <p:txBody>
          <a:bodyPr>
            <a:spAutoFit/>
          </a:bodyPr>
          <a:lstStyle/>
          <a:p>
            <a:pPr marL="800100" indent="-800100" algn="r">
              <a:spcBef>
                <a:spcPct val="50000"/>
              </a:spcBef>
            </a:pPr>
            <a:r>
              <a:rPr lang="en-US" sz="3200" dirty="0">
                <a:solidFill>
                  <a:srgbClr val="C00000"/>
                </a:solidFill>
                <a:effectLst/>
              </a:rPr>
              <a:t>TESOL Assumptions &amp; Dialect Reality</a:t>
            </a:r>
          </a:p>
        </p:txBody>
      </p:sp>
      <p:sp>
        <p:nvSpPr>
          <p:cNvPr id="462884" name="Text Box 36"/>
          <p:cNvSpPr txBox="1">
            <a:spLocks noChangeArrowheads="1"/>
          </p:cNvSpPr>
          <p:nvPr/>
        </p:nvSpPr>
        <p:spPr bwMode="auto">
          <a:xfrm>
            <a:off x="762000" y="2743200"/>
            <a:ext cx="3810000" cy="2062103"/>
          </a:xfrm>
          <a:prstGeom prst="rect">
            <a:avLst/>
          </a:prstGeom>
          <a:noFill/>
          <a:ln w="9525">
            <a:noFill/>
            <a:miter lim="800000"/>
            <a:headEnd/>
            <a:tailEnd/>
          </a:ln>
        </p:spPr>
        <p:txBody>
          <a:bodyPr>
            <a:spAutoFit/>
          </a:bodyPr>
          <a:lstStyle/>
          <a:p>
            <a:pPr algn="l">
              <a:spcBef>
                <a:spcPct val="50000"/>
              </a:spcBef>
            </a:pPr>
            <a:r>
              <a:rPr lang="en-US" sz="3200" dirty="0">
                <a:effectLst/>
                <a:latin typeface="Arial Narrow" pitchFamily="34" charset="0"/>
              </a:rPr>
              <a:t>ESL learners are more tolerant of dialect diversity than native English speakers </a:t>
            </a:r>
          </a:p>
        </p:txBody>
      </p:sp>
      <p:sp>
        <p:nvSpPr>
          <p:cNvPr id="462885" name="Text Box 37"/>
          <p:cNvSpPr txBox="1">
            <a:spLocks noChangeArrowheads="1"/>
          </p:cNvSpPr>
          <p:nvPr/>
        </p:nvSpPr>
        <p:spPr bwMode="auto">
          <a:xfrm>
            <a:off x="5105400" y="2683511"/>
            <a:ext cx="3505200" cy="2554545"/>
          </a:xfrm>
          <a:prstGeom prst="rect">
            <a:avLst/>
          </a:prstGeom>
          <a:noFill/>
          <a:ln w="9525">
            <a:noFill/>
            <a:miter lim="800000"/>
            <a:headEnd/>
            <a:tailEnd/>
          </a:ln>
        </p:spPr>
        <p:txBody>
          <a:bodyPr>
            <a:spAutoFit/>
          </a:bodyPr>
          <a:lstStyle/>
          <a:p>
            <a:pPr algn="l">
              <a:spcBef>
                <a:spcPct val="50000"/>
              </a:spcBef>
            </a:pPr>
            <a:r>
              <a:rPr lang="en-US" sz="3200" dirty="0">
                <a:effectLst/>
                <a:latin typeface="Arial Narrow" pitchFamily="34" charset="0"/>
              </a:rPr>
              <a:t>ESL learners develop dialect prejudices and stereotypes comparable to native English speakers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62881"/>
                                        </p:tgtEl>
                                        <p:attrNameLst>
                                          <p:attrName>style.visibility</p:attrName>
                                        </p:attrNameLst>
                                      </p:cBhvr>
                                      <p:to>
                                        <p:strVal val="visible"/>
                                      </p:to>
                                    </p:set>
                                    <p:animEffect transition="in" filter="fade">
                                      <p:cBhvr>
                                        <p:cTn id="7" dur="1000"/>
                                        <p:tgtEl>
                                          <p:spTgt spid="46288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strVal val="4*#ppt_w"/>
                                          </p:val>
                                        </p:tav>
                                        <p:tav tm="100000">
                                          <p:val>
                                            <p:strVal val="#ppt_w"/>
                                          </p:val>
                                        </p:tav>
                                      </p:tavLst>
                                    </p:anim>
                                    <p:anim calcmode="lin" valueType="num">
                                      <p:cBhvr>
                                        <p:cTn id="13" dur="500" fill="hold"/>
                                        <p:tgtEl>
                                          <p:spTgt spid="2"/>
                                        </p:tgtEl>
                                        <p:attrNameLst>
                                          <p:attrName>ppt_h</p:attrName>
                                        </p:attrNameLst>
                                      </p:cBhvr>
                                      <p:tavLst>
                                        <p:tav tm="0">
                                          <p:val>
                                            <p:strVal val="4*#ppt_h"/>
                                          </p:val>
                                        </p:tav>
                                        <p:tav tm="100000">
                                          <p:val>
                                            <p:strVal val="#ppt_h"/>
                                          </p:val>
                                        </p:tav>
                                      </p:tavLst>
                                    </p:anim>
                                  </p:childTnLst>
                                </p:cTn>
                              </p:par>
                            </p:childTnLst>
                          </p:cTn>
                        </p:par>
                        <p:par>
                          <p:cTn id="14" fill="hold">
                            <p:stCondLst>
                              <p:cond delay="500"/>
                            </p:stCondLst>
                            <p:childTnLst>
                              <p:par>
                                <p:cTn id="15" presetID="17" presetClass="entr" presetSubtype="10" fill="hold" grpId="0" nodeType="afterEffect">
                                  <p:stCondLst>
                                    <p:cond delay="0"/>
                                  </p:stCondLst>
                                  <p:childTnLst>
                                    <p:set>
                                      <p:cBhvr>
                                        <p:cTn id="16" dur="1" fill="hold">
                                          <p:stCondLst>
                                            <p:cond delay="0"/>
                                          </p:stCondLst>
                                        </p:cTn>
                                        <p:tgtEl>
                                          <p:spTgt spid="462884"/>
                                        </p:tgtEl>
                                        <p:attrNameLst>
                                          <p:attrName>style.visibility</p:attrName>
                                        </p:attrNameLst>
                                      </p:cBhvr>
                                      <p:to>
                                        <p:strVal val="visible"/>
                                      </p:to>
                                    </p:set>
                                    <p:anim calcmode="lin" valueType="num">
                                      <p:cBhvr>
                                        <p:cTn id="17" dur="1000" fill="hold"/>
                                        <p:tgtEl>
                                          <p:spTgt spid="462884"/>
                                        </p:tgtEl>
                                        <p:attrNameLst>
                                          <p:attrName>ppt_w</p:attrName>
                                        </p:attrNameLst>
                                      </p:cBhvr>
                                      <p:tavLst>
                                        <p:tav tm="0">
                                          <p:val>
                                            <p:fltVal val="0"/>
                                          </p:val>
                                        </p:tav>
                                        <p:tav tm="100000">
                                          <p:val>
                                            <p:strVal val="#ppt_w"/>
                                          </p:val>
                                        </p:tav>
                                      </p:tavLst>
                                    </p:anim>
                                    <p:anim calcmode="lin" valueType="num">
                                      <p:cBhvr>
                                        <p:cTn id="18" dur="1000" fill="hold"/>
                                        <p:tgtEl>
                                          <p:spTgt spid="462884"/>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childTnLst>
                                </p:cTn>
                              </p:par>
                            </p:childTnLst>
                          </p:cTn>
                        </p:par>
                        <p:par>
                          <p:cTn id="25" fill="hold">
                            <p:stCondLst>
                              <p:cond delay="500"/>
                            </p:stCondLst>
                            <p:childTnLst>
                              <p:par>
                                <p:cTn id="26" presetID="17" presetClass="entr" presetSubtype="10" fill="hold" grpId="0" nodeType="afterEffect">
                                  <p:stCondLst>
                                    <p:cond delay="0"/>
                                  </p:stCondLst>
                                  <p:childTnLst>
                                    <p:set>
                                      <p:cBhvr>
                                        <p:cTn id="27" dur="1" fill="hold">
                                          <p:stCondLst>
                                            <p:cond delay="0"/>
                                          </p:stCondLst>
                                        </p:cTn>
                                        <p:tgtEl>
                                          <p:spTgt spid="462885"/>
                                        </p:tgtEl>
                                        <p:attrNameLst>
                                          <p:attrName>style.visibility</p:attrName>
                                        </p:attrNameLst>
                                      </p:cBhvr>
                                      <p:to>
                                        <p:strVal val="visible"/>
                                      </p:to>
                                    </p:set>
                                    <p:anim calcmode="lin" valueType="num">
                                      <p:cBhvr>
                                        <p:cTn id="28" dur="1000" fill="hold"/>
                                        <p:tgtEl>
                                          <p:spTgt spid="462885"/>
                                        </p:tgtEl>
                                        <p:attrNameLst>
                                          <p:attrName>ppt_w</p:attrName>
                                        </p:attrNameLst>
                                      </p:cBhvr>
                                      <p:tavLst>
                                        <p:tav tm="0">
                                          <p:val>
                                            <p:fltVal val="0"/>
                                          </p:val>
                                        </p:tav>
                                        <p:tav tm="100000">
                                          <p:val>
                                            <p:strVal val="#ppt_w"/>
                                          </p:val>
                                        </p:tav>
                                      </p:tavLst>
                                    </p:anim>
                                    <p:anim calcmode="lin" valueType="num">
                                      <p:cBhvr>
                                        <p:cTn id="29" dur="1000" fill="hold"/>
                                        <p:tgtEl>
                                          <p:spTgt spid="4628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884" grpId="0" autoUpdateAnimBg="0"/>
      <p:bldP spid="462885"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Slide Number Placeholder 5"/>
          <p:cNvSpPr>
            <a:spLocks noGrp="1"/>
          </p:cNvSpPr>
          <p:nvPr>
            <p:ph type="sldNum" sz="quarter" idx="12"/>
          </p:nvPr>
        </p:nvSpPr>
        <p:spPr>
          <a:noFill/>
        </p:spPr>
        <p:txBody>
          <a:bodyPr/>
          <a:lstStyle/>
          <a:p>
            <a:fld id="{EAF9EB6C-72C6-4CDC-AB13-0425D1D755C8}" type="slidenum">
              <a:rPr lang="en-US" smtClean="0"/>
              <a:pPr/>
              <a:t>68</a:t>
            </a:fld>
            <a:endParaRPr lang="en-US" smtClean="0"/>
          </a:p>
        </p:txBody>
      </p:sp>
      <p:sp>
        <p:nvSpPr>
          <p:cNvPr id="463874" name="Rectangle 2" descr="Newsprint"/>
          <p:cNvSpPr>
            <a:spLocks noChangeArrowheads="1"/>
          </p:cNvSpPr>
          <p:nvPr/>
        </p:nvSpPr>
        <p:spPr bwMode="auto">
          <a:xfrm>
            <a:off x="0" y="0"/>
            <a:ext cx="9144000" cy="5486400"/>
          </a:xfrm>
          <a:prstGeom prst="rect">
            <a:avLst/>
          </a:prstGeom>
          <a:noFill/>
          <a:ln w="57150" algn="ctr">
            <a:solidFill>
              <a:srgbClr val="CC0000"/>
            </a:solidFill>
            <a:miter lim="800000"/>
            <a:headEnd/>
            <a:tailEnd/>
          </a:ln>
          <a:effectLst/>
        </p:spPr>
        <p:txBody>
          <a:bodyPr wrap="none" anchor="ctr"/>
          <a:lstStyle/>
          <a:p>
            <a:pPr>
              <a:defRPr/>
            </a:pPr>
            <a:endParaRPr lang="en-US"/>
          </a:p>
        </p:txBody>
      </p:sp>
      <p:grpSp>
        <p:nvGrpSpPr>
          <p:cNvPr id="2" name="Group 3"/>
          <p:cNvGrpSpPr>
            <a:grpSpLocks/>
          </p:cNvGrpSpPr>
          <p:nvPr/>
        </p:nvGrpSpPr>
        <p:grpSpPr bwMode="auto">
          <a:xfrm>
            <a:off x="1371600" y="1524000"/>
            <a:ext cx="1157288" cy="1036320"/>
            <a:chOff x="432" y="1296"/>
            <a:chExt cx="869" cy="973"/>
          </a:xfrm>
        </p:grpSpPr>
        <p:sp>
          <p:nvSpPr>
            <p:cNvPr id="4132" name="WordArt 4"/>
            <p:cNvSpPr>
              <a:spLocks noChangeArrowheads="1" noChangeShapeType="1" noTextEdit="1"/>
            </p:cNvSpPr>
            <p:nvPr/>
          </p:nvSpPr>
          <p:spPr bwMode="auto">
            <a:xfrm>
              <a:off x="432" y="1783"/>
              <a:ext cx="869" cy="340"/>
            </a:xfrm>
            <a:prstGeom prst="rect">
              <a:avLst/>
            </a:prstGeom>
          </p:spPr>
          <p:txBody>
            <a:bodyPr spcFirstLastPara="1" wrap="none" fromWordArt="1">
              <a:prstTxWarp prst="textArchUp">
                <a:avLst>
                  <a:gd name="adj" fmla="val 10800004"/>
                </a:avLst>
              </a:prstTxWarp>
            </a:bodyPr>
            <a:lstStyle/>
            <a:p>
              <a:r>
                <a:rPr lang="en-US" sz="24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MYTH</a:t>
              </a:r>
            </a:p>
          </p:txBody>
        </p:sp>
        <p:graphicFrame>
          <p:nvGraphicFramePr>
            <p:cNvPr id="4098" name="Object 5"/>
            <p:cNvGraphicFramePr>
              <a:graphicFrameLocks noChangeAspect="1"/>
            </p:cNvGraphicFramePr>
            <p:nvPr/>
          </p:nvGraphicFramePr>
          <p:xfrm>
            <a:off x="480" y="1296"/>
            <a:ext cx="717" cy="973"/>
          </p:xfrm>
          <a:graphic>
            <a:graphicData uri="http://schemas.openxmlformats.org/presentationml/2006/ole">
              <p:oleObj spid="_x0000_s64514" name="Clip" r:id="rId3" imgW="1217520" imgH="1474560" progId="">
                <p:embed/>
              </p:oleObj>
            </a:graphicData>
          </a:graphic>
        </p:graphicFrame>
      </p:grpSp>
      <p:grpSp>
        <p:nvGrpSpPr>
          <p:cNvPr id="3" name="Group 6"/>
          <p:cNvGrpSpPr>
            <a:grpSpLocks/>
          </p:cNvGrpSpPr>
          <p:nvPr/>
        </p:nvGrpSpPr>
        <p:grpSpPr bwMode="auto">
          <a:xfrm>
            <a:off x="6096000" y="1645921"/>
            <a:ext cx="1219200" cy="852170"/>
            <a:chOff x="384" y="2592"/>
            <a:chExt cx="960" cy="839"/>
          </a:xfrm>
        </p:grpSpPr>
        <p:sp>
          <p:nvSpPr>
            <p:cNvPr id="4108" name="WordArt 7"/>
            <p:cNvSpPr>
              <a:spLocks noChangeArrowheads="1" noChangeShapeType="1" noTextEdit="1"/>
            </p:cNvSpPr>
            <p:nvPr/>
          </p:nvSpPr>
          <p:spPr bwMode="auto">
            <a:xfrm>
              <a:off x="384" y="2884"/>
              <a:ext cx="960" cy="547"/>
            </a:xfrm>
            <a:prstGeom prst="rect">
              <a:avLst/>
            </a:prstGeom>
          </p:spPr>
          <p:txBody>
            <a:bodyPr spcFirstLastPara="1" wrap="none" fromWordArt="1">
              <a:prstTxWarp prst="textArchDown">
                <a:avLst>
                  <a:gd name="adj" fmla="val 0"/>
                </a:avLst>
              </a:prstTxWarp>
            </a:bodyPr>
            <a:lstStyle/>
            <a:p>
              <a:r>
                <a:rPr lang="en-US" sz="2400" kern="10">
                  <a:ln w="9525">
                    <a:noFill/>
                    <a:round/>
                    <a:headEnd/>
                    <a:tailEnd/>
                  </a:ln>
                  <a:gradFill rotWithShape="1">
                    <a:gsLst>
                      <a:gs pos="0">
                        <a:srgbClr val="336699"/>
                      </a:gs>
                      <a:gs pos="50000">
                        <a:srgbClr val="0000FF"/>
                      </a:gs>
                      <a:gs pos="100000">
                        <a:srgbClr val="336699"/>
                      </a:gs>
                    </a:gsLst>
                    <a:lin ang="5400000" scaled="1"/>
                  </a:gradFill>
                  <a:effectLst>
                    <a:outerShdw dist="35921" dir="2700000" algn="ctr" rotWithShape="0">
                      <a:srgbClr val="C0C0C0"/>
                    </a:outerShdw>
                  </a:effectLst>
                  <a:latin typeface="Impact"/>
                </a:rPr>
                <a:t>REALITY</a:t>
              </a:r>
            </a:p>
          </p:txBody>
        </p:sp>
        <p:grpSp>
          <p:nvGrpSpPr>
            <p:cNvPr id="4" name="Group 8"/>
            <p:cNvGrpSpPr>
              <a:grpSpLocks/>
            </p:cNvGrpSpPr>
            <p:nvPr/>
          </p:nvGrpSpPr>
          <p:grpSpPr bwMode="auto">
            <a:xfrm flipH="1">
              <a:off x="576" y="2592"/>
              <a:ext cx="590" cy="805"/>
              <a:chOff x="483" y="2545"/>
              <a:chExt cx="590" cy="805"/>
            </a:xfrm>
          </p:grpSpPr>
          <p:grpSp>
            <p:nvGrpSpPr>
              <p:cNvPr id="5" name="Group 9"/>
              <p:cNvGrpSpPr>
                <a:grpSpLocks/>
              </p:cNvGrpSpPr>
              <p:nvPr/>
            </p:nvGrpSpPr>
            <p:grpSpPr bwMode="auto">
              <a:xfrm>
                <a:off x="540" y="2582"/>
                <a:ext cx="533" cy="768"/>
                <a:chOff x="540" y="2582"/>
                <a:chExt cx="533" cy="768"/>
              </a:xfrm>
            </p:grpSpPr>
            <p:sp>
              <p:nvSpPr>
                <p:cNvPr id="463882" name="Freeform 10"/>
                <p:cNvSpPr>
                  <a:spLocks/>
                </p:cNvSpPr>
                <p:nvPr/>
              </p:nvSpPr>
              <p:spPr bwMode="auto">
                <a:xfrm>
                  <a:off x="866" y="2584"/>
                  <a:ext cx="183" cy="154"/>
                </a:xfrm>
                <a:custGeom>
                  <a:avLst/>
                  <a:gdLst/>
                  <a:ahLst/>
                  <a:cxnLst>
                    <a:cxn ang="0">
                      <a:pos x="213" y="205"/>
                    </a:cxn>
                    <a:cxn ang="0">
                      <a:pos x="320" y="109"/>
                    </a:cxn>
                    <a:cxn ang="0">
                      <a:pos x="413" y="40"/>
                    </a:cxn>
                    <a:cxn ang="0">
                      <a:pos x="484" y="5"/>
                    </a:cxn>
                    <a:cxn ang="0">
                      <a:pos x="572" y="0"/>
                    </a:cxn>
                    <a:cxn ang="0">
                      <a:pos x="653" y="28"/>
                    </a:cxn>
                    <a:cxn ang="0">
                      <a:pos x="723" y="132"/>
                    </a:cxn>
                    <a:cxn ang="0">
                      <a:pos x="732" y="220"/>
                    </a:cxn>
                    <a:cxn ang="0">
                      <a:pos x="697" y="324"/>
                    </a:cxn>
                    <a:cxn ang="0">
                      <a:pos x="643" y="433"/>
                    </a:cxn>
                    <a:cxn ang="0">
                      <a:pos x="559" y="520"/>
                    </a:cxn>
                    <a:cxn ang="0">
                      <a:pos x="471" y="581"/>
                    </a:cxn>
                    <a:cxn ang="0">
                      <a:pos x="399" y="616"/>
                    </a:cxn>
                    <a:cxn ang="0">
                      <a:pos x="324" y="616"/>
                    </a:cxn>
                    <a:cxn ang="0">
                      <a:pos x="231" y="612"/>
                    </a:cxn>
                    <a:cxn ang="0">
                      <a:pos x="173" y="541"/>
                    </a:cxn>
                    <a:cxn ang="0">
                      <a:pos x="147" y="460"/>
                    </a:cxn>
                    <a:cxn ang="0">
                      <a:pos x="147" y="353"/>
                    </a:cxn>
                    <a:cxn ang="0">
                      <a:pos x="178" y="289"/>
                    </a:cxn>
                    <a:cxn ang="0">
                      <a:pos x="112" y="280"/>
                    </a:cxn>
                    <a:cxn ang="0">
                      <a:pos x="59" y="293"/>
                    </a:cxn>
                    <a:cxn ang="0">
                      <a:pos x="5" y="301"/>
                    </a:cxn>
                    <a:cxn ang="0">
                      <a:pos x="0" y="253"/>
                    </a:cxn>
                    <a:cxn ang="0">
                      <a:pos x="18" y="232"/>
                    </a:cxn>
                    <a:cxn ang="0">
                      <a:pos x="200" y="228"/>
                    </a:cxn>
                    <a:cxn ang="0">
                      <a:pos x="213" y="205"/>
                    </a:cxn>
                  </a:cxnLst>
                  <a:rect l="0" t="0" r="r" b="b"/>
                  <a:pathLst>
                    <a:path w="732" h="616">
                      <a:moveTo>
                        <a:pt x="213" y="205"/>
                      </a:moveTo>
                      <a:lnTo>
                        <a:pt x="320" y="109"/>
                      </a:lnTo>
                      <a:lnTo>
                        <a:pt x="413" y="40"/>
                      </a:lnTo>
                      <a:lnTo>
                        <a:pt x="484" y="5"/>
                      </a:lnTo>
                      <a:lnTo>
                        <a:pt x="572" y="0"/>
                      </a:lnTo>
                      <a:lnTo>
                        <a:pt x="653" y="28"/>
                      </a:lnTo>
                      <a:lnTo>
                        <a:pt x="723" y="132"/>
                      </a:lnTo>
                      <a:lnTo>
                        <a:pt x="732" y="220"/>
                      </a:lnTo>
                      <a:lnTo>
                        <a:pt x="697" y="324"/>
                      </a:lnTo>
                      <a:lnTo>
                        <a:pt x="643" y="433"/>
                      </a:lnTo>
                      <a:lnTo>
                        <a:pt x="559" y="520"/>
                      </a:lnTo>
                      <a:lnTo>
                        <a:pt x="471" y="581"/>
                      </a:lnTo>
                      <a:lnTo>
                        <a:pt x="399" y="616"/>
                      </a:lnTo>
                      <a:lnTo>
                        <a:pt x="324" y="616"/>
                      </a:lnTo>
                      <a:lnTo>
                        <a:pt x="231" y="612"/>
                      </a:lnTo>
                      <a:lnTo>
                        <a:pt x="173" y="541"/>
                      </a:lnTo>
                      <a:lnTo>
                        <a:pt x="147" y="460"/>
                      </a:lnTo>
                      <a:lnTo>
                        <a:pt x="147" y="353"/>
                      </a:lnTo>
                      <a:lnTo>
                        <a:pt x="178" y="289"/>
                      </a:lnTo>
                      <a:lnTo>
                        <a:pt x="112" y="280"/>
                      </a:lnTo>
                      <a:lnTo>
                        <a:pt x="59" y="293"/>
                      </a:lnTo>
                      <a:lnTo>
                        <a:pt x="5" y="301"/>
                      </a:lnTo>
                      <a:lnTo>
                        <a:pt x="0" y="253"/>
                      </a:lnTo>
                      <a:lnTo>
                        <a:pt x="18" y="232"/>
                      </a:lnTo>
                      <a:lnTo>
                        <a:pt x="200" y="228"/>
                      </a:lnTo>
                      <a:lnTo>
                        <a:pt x="213" y="205"/>
                      </a:lnTo>
                      <a:close/>
                    </a:path>
                  </a:pathLst>
                </a:custGeom>
                <a:solidFill>
                  <a:srgbClr val="000000"/>
                </a:solidFill>
                <a:ln w="9525">
                  <a:noFill/>
                  <a:round/>
                  <a:headEnd/>
                  <a:tailEnd/>
                </a:ln>
              </p:spPr>
              <p:txBody>
                <a:bodyPr/>
                <a:lstStyle/>
                <a:p>
                  <a:pPr>
                    <a:defRPr/>
                  </a:pPr>
                  <a:endParaRPr lang="en-US"/>
                </a:p>
              </p:txBody>
            </p:sp>
            <p:sp>
              <p:nvSpPr>
                <p:cNvPr id="463883" name="Freeform 11"/>
                <p:cNvSpPr>
                  <a:spLocks/>
                </p:cNvSpPr>
                <p:nvPr/>
              </p:nvSpPr>
              <p:spPr bwMode="auto">
                <a:xfrm>
                  <a:off x="540" y="2724"/>
                  <a:ext cx="366" cy="80"/>
                </a:xfrm>
                <a:custGeom>
                  <a:avLst/>
                  <a:gdLst/>
                  <a:ahLst/>
                  <a:cxnLst>
                    <a:cxn ang="0">
                      <a:pos x="1105" y="152"/>
                    </a:cxn>
                    <a:cxn ang="0">
                      <a:pos x="1246" y="116"/>
                    </a:cxn>
                    <a:cxn ang="0">
                      <a:pos x="1366" y="104"/>
                    </a:cxn>
                    <a:cxn ang="0">
                      <a:pos x="1446" y="120"/>
                    </a:cxn>
                    <a:cxn ang="0">
                      <a:pos x="1465" y="164"/>
                    </a:cxn>
                    <a:cxn ang="0">
                      <a:pos x="1433" y="204"/>
                    </a:cxn>
                    <a:cxn ang="0">
                      <a:pos x="1366" y="227"/>
                    </a:cxn>
                    <a:cxn ang="0">
                      <a:pos x="1259" y="227"/>
                    </a:cxn>
                    <a:cxn ang="0">
                      <a:pos x="1099" y="252"/>
                    </a:cxn>
                    <a:cxn ang="0">
                      <a:pos x="864" y="300"/>
                    </a:cxn>
                    <a:cxn ang="0">
                      <a:pos x="741" y="319"/>
                    </a:cxn>
                    <a:cxn ang="0">
                      <a:pos x="581" y="319"/>
                    </a:cxn>
                    <a:cxn ang="0">
                      <a:pos x="447" y="296"/>
                    </a:cxn>
                    <a:cxn ang="0">
                      <a:pos x="274" y="235"/>
                    </a:cxn>
                    <a:cxn ang="0">
                      <a:pos x="182" y="200"/>
                    </a:cxn>
                    <a:cxn ang="0">
                      <a:pos x="145" y="216"/>
                    </a:cxn>
                    <a:cxn ang="0">
                      <a:pos x="119" y="200"/>
                    </a:cxn>
                    <a:cxn ang="0">
                      <a:pos x="145" y="156"/>
                    </a:cxn>
                    <a:cxn ang="0">
                      <a:pos x="154" y="140"/>
                    </a:cxn>
                    <a:cxn ang="0">
                      <a:pos x="145" y="108"/>
                    </a:cxn>
                    <a:cxn ang="0">
                      <a:pos x="114" y="85"/>
                    </a:cxn>
                    <a:cxn ang="0">
                      <a:pos x="66" y="96"/>
                    </a:cxn>
                    <a:cxn ang="0">
                      <a:pos x="61" y="152"/>
                    </a:cxn>
                    <a:cxn ang="0">
                      <a:pos x="48" y="179"/>
                    </a:cxn>
                    <a:cxn ang="0">
                      <a:pos x="22" y="156"/>
                    </a:cxn>
                    <a:cxn ang="0">
                      <a:pos x="0" y="127"/>
                    </a:cxn>
                    <a:cxn ang="0">
                      <a:pos x="8" y="72"/>
                    </a:cxn>
                    <a:cxn ang="0">
                      <a:pos x="39" y="24"/>
                    </a:cxn>
                    <a:cxn ang="0">
                      <a:pos x="88" y="0"/>
                    </a:cxn>
                    <a:cxn ang="0">
                      <a:pos x="145" y="12"/>
                    </a:cxn>
                    <a:cxn ang="0">
                      <a:pos x="208" y="72"/>
                    </a:cxn>
                    <a:cxn ang="0">
                      <a:pos x="235" y="116"/>
                    </a:cxn>
                    <a:cxn ang="0">
                      <a:pos x="305" y="168"/>
                    </a:cxn>
                    <a:cxn ang="0">
                      <a:pos x="408" y="216"/>
                    </a:cxn>
                    <a:cxn ang="0">
                      <a:pos x="553" y="252"/>
                    </a:cxn>
                    <a:cxn ang="0">
                      <a:pos x="741" y="248"/>
                    </a:cxn>
                    <a:cxn ang="0">
                      <a:pos x="900" y="227"/>
                    </a:cxn>
                    <a:cxn ang="0">
                      <a:pos x="1007" y="188"/>
                    </a:cxn>
                    <a:cxn ang="0">
                      <a:pos x="1105" y="152"/>
                    </a:cxn>
                  </a:cxnLst>
                  <a:rect l="0" t="0" r="r" b="b"/>
                  <a:pathLst>
                    <a:path w="1465" h="319">
                      <a:moveTo>
                        <a:pt x="1105" y="152"/>
                      </a:moveTo>
                      <a:lnTo>
                        <a:pt x="1246" y="116"/>
                      </a:lnTo>
                      <a:lnTo>
                        <a:pt x="1366" y="104"/>
                      </a:lnTo>
                      <a:lnTo>
                        <a:pt x="1446" y="120"/>
                      </a:lnTo>
                      <a:lnTo>
                        <a:pt x="1465" y="164"/>
                      </a:lnTo>
                      <a:lnTo>
                        <a:pt x="1433" y="204"/>
                      </a:lnTo>
                      <a:lnTo>
                        <a:pt x="1366" y="227"/>
                      </a:lnTo>
                      <a:lnTo>
                        <a:pt x="1259" y="227"/>
                      </a:lnTo>
                      <a:lnTo>
                        <a:pt x="1099" y="252"/>
                      </a:lnTo>
                      <a:lnTo>
                        <a:pt x="864" y="300"/>
                      </a:lnTo>
                      <a:lnTo>
                        <a:pt x="741" y="319"/>
                      </a:lnTo>
                      <a:lnTo>
                        <a:pt x="581" y="319"/>
                      </a:lnTo>
                      <a:lnTo>
                        <a:pt x="447" y="296"/>
                      </a:lnTo>
                      <a:lnTo>
                        <a:pt x="274" y="235"/>
                      </a:lnTo>
                      <a:lnTo>
                        <a:pt x="182" y="200"/>
                      </a:lnTo>
                      <a:lnTo>
                        <a:pt x="145" y="216"/>
                      </a:lnTo>
                      <a:lnTo>
                        <a:pt x="119" y="200"/>
                      </a:lnTo>
                      <a:lnTo>
                        <a:pt x="145" y="156"/>
                      </a:lnTo>
                      <a:lnTo>
                        <a:pt x="154" y="140"/>
                      </a:lnTo>
                      <a:lnTo>
                        <a:pt x="145" y="108"/>
                      </a:lnTo>
                      <a:lnTo>
                        <a:pt x="114" y="85"/>
                      </a:lnTo>
                      <a:lnTo>
                        <a:pt x="66" y="96"/>
                      </a:lnTo>
                      <a:lnTo>
                        <a:pt x="61" y="152"/>
                      </a:lnTo>
                      <a:lnTo>
                        <a:pt x="48" y="179"/>
                      </a:lnTo>
                      <a:lnTo>
                        <a:pt x="22" y="156"/>
                      </a:lnTo>
                      <a:lnTo>
                        <a:pt x="0" y="127"/>
                      </a:lnTo>
                      <a:lnTo>
                        <a:pt x="8" y="72"/>
                      </a:lnTo>
                      <a:lnTo>
                        <a:pt x="39" y="24"/>
                      </a:lnTo>
                      <a:lnTo>
                        <a:pt x="88" y="0"/>
                      </a:lnTo>
                      <a:lnTo>
                        <a:pt x="145" y="12"/>
                      </a:lnTo>
                      <a:lnTo>
                        <a:pt x="208" y="72"/>
                      </a:lnTo>
                      <a:lnTo>
                        <a:pt x="235" y="116"/>
                      </a:lnTo>
                      <a:lnTo>
                        <a:pt x="305" y="168"/>
                      </a:lnTo>
                      <a:lnTo>
                        <a:pt x="408" y="216"/>
                      </a:lnTo>
                      <a:lnTo>
                        <a:pt x="553" y="252"/>
                      </a:lnTo>
                      <a:lnTo>
                        <a:pt x="741" y="248"/>
                      </a:lnTo>
                      <a:lnTo>
                        <a:pt x="900" y="227"/>
                      </a:lnTo>
                      <a:lnTo>
                        <a:pt x="1007" y="188"/>
                      </a:lnTo>
                      <a:lnTo>
                        <a:pt x="1105" y="152"/>
                      </a:lnTo>
                      <a:close/>
                    </a:path>
                  </a:pathLst>
                </a:custGeom>
                <a:solidFill>
                  <a:srgbClr val="000000"/>
                </a:solidFill>
                <a:ln w="9525">
                  <a:noFill/>
                  <a:round/>
                  <a:headEnd/>
                  <a:tailEnd/>
                </a:ln>
              </p:spPr>
              <p:txBody>
                <a:bodyPr/>
                <a:lstStyle/>
                <a:p>
                  <a:pPr>
                    <a:defRPr/>
                  </a:pPr>
                  <a:endParaRPr lang="en-US"/>
                </a:p>
              </p:txBody>
            </p:sp>
            <p:sp>
              <p:nvSpPr>
                <p:cNvPr id="463884" name="Freeform 12"/>
                <p:cNvSpPr>
                  <a:spLocks/>
                </p:cNvSpPr>
                <p:nvPr/>
              </p:nvSpPr>
              <p:spPr bwMode="auto">
                <a:xfrm>
                  <a:off x="945" y="2764"/>
                  <a:ext cx="128" cy="310"/>
                </a:xfrm>
                <a:custGeom>
                  <a:avLst/>
                  <a:gdLst/>
                  <a:ahLst/>
                  <a:cxnLst>
                    <a:cxn ang="0">
                      <a:pos x="186" y="73"/>
                    </a:cxn>
                    <a:cxn ang="0">
                      <a:pos x="123" y="13"/>
                    </a:cxn>
                    <a:cxn ang="0">
                      <a:pos x="44" y="0"/>
                    </a:cxn>
                    <a:cxn ang="0">
                      <a:pos x="0" y="65"/>
                    </a:cxn>
                    <a:cxn ang="0">
                      <a:pos x="13" y="101"/>
                    </a:cxn>
                    <a:cxn ang="0">
                      <a:pos x="97" y="149"/>
                    </a:cxn>
                    <a:cxn ang="0">
                      <a:pos x="252" y="258"/>
                    </a:cxn>
                    <a:cxn ang="0">
                      <a:pos x="336" y="362"/>
                    </a:cxn>
                    <a:cxn ang="0">
                      <a:pos x="403" y="475"/>
                    </a:cxn>
                    <a:cxn ang="0">
                      <a:pos x="403" y="568"/>
                    </a:cxn>
                    <a:cxn ang="0">
                      <a:pos x="331" y="644"/>
                    </a:cxn>
                    <a:cxn ang="0">
                      <a:pos x="252" y="701"/>
                    </a:cxn>
                    <a:cxn ang="0">
                      <a:pos x="164" y="773"/>
                    </a:cxn>
                    <a:cxn ang="0">
                      <a:pos x="66" y="858"/>
                    </a:cxn>
                    <a:cxn ang="0">
                      <a:pos x="26" y="971"/>
                    </a:cxn>
                    <a:cxn ang="0">
                      <a:pos x="83" y="1091"/>
                    </a:cxn>
                    <a:cxn ang="0">
                      <a:pos x="70" y="1183"/>
                    </a:cxn>
                    <a:cxn ang="0">
                      <a:pos x="44" y="1220"/>
                    </a:cxn>
                    <a:cxn ang="0">
                      <a:pos x="70" y="1235"/>
                    </a:cxn>
                    <a:cxn ang="0">
                      <a:pos x="119" y="1247"/>
                    </a:cxn>
                    <a:cxn ang="0">
                      <a:pos x="145" y="1176"/>
                    </a:cxn>
                    <a:cxn ang="0">
                      <a:pos x="151" y="1099"/>
                    </a:cxn>
                    <a:cxn ang="0">
                      <a:pos x="119" y="1015"/>
                    </a:cxn>
                    <a:cxn ang="0">
                      <a:pos x="70" y="971"/>
                    </a:cxn>
                    <a:cxn ang="0">
                      <a:pos x="79" y="906"/>
                    </a:cxn>
                    <a:cxn ang="0">
                      <a:pos x="190" y="821"/>
                    </a:cxn>
                    <a:cxn ang="0">
                      <a:pos x="331" y="729"/>
                    </a:cxn>
                    <a:cxn ang="0">
                      <a:pos x="451" y="644"/>
                    </a:cxn>
                    <a:cxn ang="0">
                      <a:pos x="504" y="584"/>
                    </a:cxn>
                    <a:cxn ang="0">
                      <a:pos x="509" y="511"/>
                    </a:cxn>
                    <a:cxn ang="0">
                      <a:pos x="482" y="439"/>
                    </a:cxn>
                    <a:cxn ang="0">
                      <a:pos x="425" y="350"/>
                    </a:cxn>
                    <a:cxn ang="0">
                      <a:pos x="359" y="266"/>
                    </a:cxn>
                    <a:cxn ang="0">
                      <a:pos x="296" y="193"/>
                    </a:cxn>
                    <a:cxn ang="0">
                      <a:pos x="239" y="126"/>
                    </a:cxn>
                    <a:cxn ang="0">
                      <a:pos x="186" y="73"/>
                    </a:cxn>
                  </a:cxnLst>
                  <a:rect l="0" t="0" r="r" b="b"/>
                  <a:pathLst>
                    <a:path w="509" h="1247">
                      <a:moveTo>
                        <a:pt x="186" y="73"/>
                      </a:moveTo>
                      <a:lnTo>
                        <a:pt x="123" y="13"/>
                      </a:lnTo>
                      <a:lnTo>
                        <a:pt x="44" y="0"/>
                      </a:lnTo>
                      <a:lnTo>
                        <a:pt x="0" y="65"/>
                      </a:lnTo>
                      <a:lnTo>
                        <a:pt x="13" y="101"/>
                      </a:lnTo>
                      <a:lnTo>
                        <a:pt x="97" y="149"/>
                      </a:lnTo>
                      <a:lnTo>
                        <a:pt x="252" y="258"/>
                      </a:lnTo>
                      <a:lnTo>
                        <a:pt x="336" y="362"/>
                      </a:lnTo>
                      <a:lnTo>
                        <a:pt x="403" y="475"/>
                      </a:lnTo>
                      <a:lnTo>
                        <a:pt x="403" y="568"/>
                      </a:lnTo>
                      <a:lnTo>
                        <a:pt x="331" y="644"/>
                      </a:lnTo>
                      <a:lnTo>
                        <a:pt x="252" y="701"/>
                      </a:lnTo>
                      <a:lnTo>
                        <a:pt x="164" y="773"/>
                      </a:lnTo>
                      <a:lnTo>
                        <a:pt x="66" y="858"/>
                      </a:lnTo>
                      <a:lnTo>
                        <a:pt x="26" y="971"/>
                      </a:lnTo>
                      <a:lnTo>
                        <a:pt x="83" y="1091"/>
                      </a:lnTo>
                      <a:lnTo>
                        <a:pt x="70" y="1183"/>
                      </a:lnTo>
                      <a:lnTo>
                        <a:pt x="44" y="1220"/>
                      </a:lnTo>
                      <a:lnTo>
                        <a:pt x="70" y="1235"/>
                      </a:lnTo>
                      <a:lnTo>
                        <a:pt x="119" y="1247"/>
                      </a:lnTo>
                      <a:lnTo>
                        <a:pt x="145" y="1176"/>
                      </a:lnTo>
                      <a:lnTo>
                        <a:pt x="151" y="1099"/>
                      </a:lnTo>
                      <a:lnTo>
                        <a:pt x="119" y="1015"/>
                      </a:lnTo>
                      <a:lnTo>
                        <a:pt x="70" y="971"/>
                      </a:lnTo>
                      <a:lnTo>
                        <a:pt x="79" y="906"/>
                      </a:lnTo>
                      <a:lnTo>
                        <a:pt x="190" y="821"/>
                      </a:lnTo>
                      <a:lnTo>
                        <a:pt x="331" y="729"/>
                      </a:lnTo>
                      <a:lnTo>
                        <a:pt x="451" y="644"/>
                      </a:lnTo>
                      <a:lnTo>
                        <a:pt x="504" y="584"/>
                      </a:lnTo>
                      <a:lnTo>
                        <a:pt x="509" y="511"/>
                      </a:lnTo>
                      <a:lnTo>
                        <a:pt x="482" y="439"/>
                      </a:lnTo>
                      <a:lnTo>
                        <a:pt x="425" y="350"/>
                      </a:lnTo>
                      <a:lnTo>
                        <a:pt x="359" y="266"/>
                      </a:lnTo>
                      <a:lnTo>
                        <a:pt x="296" y="193"/>
                      </a:lnTo>
                      <a:lnTo>
                        <a:pt x="239" y="126"/>
                      </a:lnTo>
                      <a:lnTo>
                        <a:pt x="186" y="73"/>
                      </a:lnTo>
                      <a:close/>
                    </a:path>
                  </a:pathLst>
                </a:custGeom>
                <a:solidFill>
                  <a:srgbClr val="000000"/>
                </a:solidFill>
                <a:ln w="9525">
                  <a:noFill/>
                  <a:round/>
                  <a:headEnd/>
                  <a:tailEnd/>
                </a:ln>
              </p:spPr>
              <p:txBody>
                <a:bodyPr/>
                <a:lstStyle/>
                <a:p>
                  <a:pPr>
                    <a:defRPr/>
                  </a:pPr>
                  <a:endParaRPr lang="en-US"/>
                </a:p>
              </p:txBody>
            </p:sp>
            <p:sp>
              <p:nvSpPr>
                <p:cNvPr id="463885" name="Freeform 13"/>
                <p:cNvSpPr>
                  <a:spLocks/>
                </p:cNvSpPr>
                <p:nvPr/>
              </p:nvSpPr>
              <p:spPr bwMode="auto">
                <a:xfrm>
                  <a:off x="795" y="2754"/>
                  <a:ext cx="155" cy="305"/>
                </a:xfrm>
                <a:custGeom>
                  <a:avLst/>
                  <a:gdLst/>
                  <a:ahLst/>
                  <a:cxnLst>
                    <a:cxn ang="0">
                      <a:pos x="199" y="201"/>
                    </a:cxn>
                    <a:cxn ang="0">
                      <a:pos x="265" y="109"/>
                    </a:cxn>
                    <a:cxn ang="0">
                      <a:pos x="367" y="32"/>
                    </a:cxn>
                    <a:cxn ang="0">
                      <a:pos x="438" y="0"/>
                    </a:cxn>
                    <a:cxn ang="0">
                      <a:pos x="527" y="7"/>
                    </a:cxn>
                    <a:cxn ang="0">
                      <a:pos x="584" y="36"/>
                    </a:cxn>
                    <a:cxn ang="0">
                      <a:pos x="619" y="97"/>
                    </a:cxn>
                    <a:cxn ang="0">
                      <a:pos x="624" y="225"/>
                    </a:cxn>
                    <a:cxn ang="0">
                      <a:pos x="584" y="310"/>
                    </a:cxn>
                    <a:cxn ang="0">
                      <a:pos x="514" y="423"/>
                    </a:cxn>
                    <a:cxn ang="0">
                      <a:pos x="464" y="543"/>
                    </a:cxn>
                    <a:cxn ang="0">
                      <a:pos x="464" y="685"/>
                    </a:cxn>
                    <a:cxn ang="0">
                      <a:pos x="486" y="846"/>
                    </a:cxn>
                    <a:cxn ang="0">
                      <a:pos x="517" y="926"/>
                    </a:cxn>
                    <a:cxn ang="0">
                      <a:pos x="530" y="1003"/>
                    </a:cxn>
                    <a:cxn ang="0">
                      <a:pos x="530" y="1088"/>
                    </a:cxn>
                    <a:cxn ang="0">
                      <a:pos x="504" y="1156"/>
                    </a:cxn>
                    <a:cxn ang="0">
                      <a:pos x="451" y="1192"/>
                    </a:cxn>
                    <a:cxn ang="0">
                      <a:pos x="394" y="1209"/>
                    </a:cxn>
                    <a:cxn ang="0">
                      <a:pos x="319" y="1220"/>
                    </a:cxn>
                    <a:cxn ang="0">
                      <a:pos x="221" y="1220"/>
                    </a:cxn>
                    <a:cxn ang="0">
                      <a:pos x="159" y="1196"/>
                    </a:cxn>
                    <a:cxn ang="0">
                      <a:pos x="102" y="1169"/>
                    </a:cxn>
                    <a:cxn ang="0">
                      <a:pos x="53" y="1088"/>
                    </a:cxn>
                    <a:cxn ang="0">
                      <a:pos x="26" y="979"/>
                    </a:cxn>
                    <a:cxn ang="0">
                      <a:pos x="0" y="866"/>
                    </a:cxn>
                    <a:cxn ang="0">
                      <a:pos x="0" y="737"/>
                    </a:cxn>
                    <a:cxn ang="0">
                      <a:pos x="35" y="587"/>
                    </a:cxn>
                    <a:cxn ang="0">
                      <a:pos x="61" y="503"/>
                    </a:cxn>
                    <a:cxn ang="0">
                      <a:pos x="92" y="382"/>
                    </a:cxn>
                    <a:cxn ang="0">
                      <a:pos x="142" y="286"/>
                    </a:cxn>
                    <a:cxn ang="0">
                      <a:pos x="168" y="241"/>
                    </a:cxn>
                    <a:cxn ang="0">
                      <a:pos x="199" y="201"/>
                    </a:cxn>
                  </a:cxnLst>
                  <a:rect l="0" t="0" r="r" b="b"/>
                  <a:pathLst>
                    <a:path w="624" h="1220">
                      <a:moveTo>
                        <a:pt x="199" y="201"/>
                      </a:moveTo>
                      <a:lnTo>
                        <a:pt x="265" y="109"/>
                      </a:lnTo>
                      <a:lnTo>
                        <a:pt x="367" y="32"/>
                      </a:lnTo>
                      <a:lnTo>
                        <a:pt x="438" y="0"/>
                      </a:lnTo>
                      <a:lnTo>
                        <a:pt x="527" y="7"/>
                      </a:lnTo>
                      <a:lnTo>
                        <a:pt x="584" y="36"/>
                      </a:lnTo>
                      <a:lnTo>
                        <a:pt x="619" y="97"/>
                      </a:lnTo>
                      <a:lnTo>
                        <a:pt x="624" y="225"/>
                      </a:lnTo>
                      <a:lnTo>
                        <a:pt x="584" y="310"/>
                      </a:lnTo>
                      <a:lnTo>
                        <a:pt x="514" y="423"/>
                      </a:lnTo>
                      <a:lnTo>
                        <a:pt x="464" y="543"/>
                      </a:lnTo>
                      <a:lnTo>
                        <a:pt x="464" y="685"/>
                      </a:lnTo>
                      <a:lnTo>
                        <a:pt x="486" y="846"/>
                      </a:lnTo>
                      <a:lnTo>
                        <a:pt x="517" y="926"/>
                      </a:lnTo>
                      <a:lnTo>
                        <a:pt x="530" y="1003"/>
                      </a:lnTo>
                      <a:lnTo>
                        <a:pt x="530" y="1088"/>
                      </a:lnTo>
                      <a:lnTo>
                        <a:pt x="504" y="1156"/>
                      </a:lnTo>
                      <a:lnTo>
                        <a:pt x="451" y="1192"/>
                      </a:lnTo>
                      <a:lnTo>
                        <a:pt x="394" y="1209"/>
                      </a:lnTo>
                      <a:lnTo>
                        <a:pt x="319" y="1220"/>
                      </a:lnTo>
                      <a:lnTo>
                        <a:pt x="221" y="1220"/>
                      </a:lnTo>
                      <a:lnTo>
                        <a:pt x="159" y="1196"/>
                      </a:lnTo>
                      <a:lnTo>
                        <a:pt x="102" y="1169"/>
                      </a:lnTo>
                      <a:lnTo>
                        <a:pt x="53" y="1088"/>
                      </a:lnTo>
                      <a:lnTo>
                        <a:pt x="26" y="979"/>
                      </a:lnTo>
                      <a:lnTo>
                        <a:pt x="0" y="866"/>
                      </a:lnTo>
                      <a:lnTo>
                        <a:pt x="0" y="737"/>
                      </a:lnTo>
                      <a:lnTo>
                        <a:pt x="35" y="587"/>
                      </a:lnTo>
                      <a:lnTo>
                        <a:pt x="61" y="503"/>
                      </a:lnTo>
                      <a:lnTo>
                        <a:pt x="92" y="382"/>
                      </a:lnTo>
                      <a:lnTo>
                        <a:pt x="142" y="286"/>
                      </a:lnTo>
                      <a:lnTo>
                        <a:pt x="168" y="241"/>
                      </a:lnTo>
                      <a:lnTo>
                        <a:pt x="199" y="201"/>
                      </a:lnTo>
                      <a:close/>
                    </a:path>
                  </a:pathLst>
                </a:custGeom>
                <a:solidFill>
                  <a:srgbClr val="000000"/>
                </a:solidFill>
                <a:ln w="9525">
                  <a:noFill/>
                  <a:round/>
                  <a:headEnd/>
                  <a:tailEnd/>
                </a:ln>
              </p:spPr>
              <p:txBody>
                <a:bodyPr/>
                <a:lstStyle/>
                <a:p>
                  <a:pPr>
                    <a:defRPr/>
                  </a:pPr>
                  <a:endParaRPr lang="en-US"/>
                </a:p>
              </p:txBody>
            </p:sp>
            <p:sp>
              <p:nvSpPr>
                <p:cNvPr id="463886" name="Freeform 14"/>
                <p:cNvSpPr>
                  <a:spLocks/>
                </p:cNvSpPr>
                <p:nvPr/>
              </p:nvSpPr>
              <p:spPr bwMode="auto">
                <a:xfrm>
                  <a:off x="860" y="2999"/>
                  <a:ext cx="119" cy="351"/>
                </a:xfrm>
                <a:custGeom>
                  <a:avLst/>
                  <a:gdLst/>
                  <a:ahLst/>
                  <a:cxnLst>
                    <a:cxn ang="0">
                      <a:pos x="80" y="156"/>
                    </a:cxn>
                    <a:cxn ang="0">
                      <a:pos x="26" y="100"/>
                    </a:cxn>
                    <a:cxn ang="0">
                      <a:pos x="13" y="52"/>
                    </a:cxn>
                    <a:cxn ang="0">
                      <a:pos x="54" y="4"/>
                    </a:cxn>
                    <a:cxn ang="0">
                      <a:pos x="116" y="0"/>
                    </a:cxn>
                    <a:cxn ang="0">
                      <a:pos x="160" y="16"/>
                    </a:cxn>
                    <a:cxn ang="0">
                      <a:pos x="208" y="88"/>
                    </a:cxn>
                    <a:cxn ang="0">
                      <a:pos x="302" y="232"/>
                    </a:cxn>
                    <a:cxn ang="0">
                      <a:pos x="372" y="381"/>
                    </a:cxn>
                    <a:cxn ang="0">
                      <a:pos x="421" y="446"/>
                    </a:cxn>
                    <a:cxn ang="0">
                      <a:pos x="438" y="527"/>
                    </a:cxn>
                    <a:cxn ang="0">
                      <a:pos x="447" y="554"/>
                    </a:cxn>
                    <a:cxn ang="0">
                      <a:pos x="421" y="627"/>
                    </a:cxn>
                    <a:cxn ang="0">
                      <a:pos x="355" y="743"/>
                    </a:cxn>
                    <a:cxn ang="0">
                      <a:pos x="275" y="864"/>
                    </a:cxn>
                    <a:cxn ang="0">
                      <a:pos x="195" y="985"/>
                    </a:cxn>
                    <a:cxn ang="0">
                      <a:pos x="168" y="1061"/>
                    </a:cxn>
                    <a:cxn ang="0">
                      <a:pos x="160" y="1109"/>
                    </a:cxn>
                    <a:cxn ang="0">
                      <a:pos x="186" y="1146"/>
                    </a:cxn>
                    <a:cxn ang="0">
                      <a:pos x="275" y="1170"/>
                    </a:cxn>
                    <a:cxn ang="0">
                      <a:pos x="372" y="1214"/>
                    </a:cxn>
                    <a:cxn ang="0">
                      <a:pos x="447" y="1287"/>
                    </a:cxn>
                    <a:cxn ang="0">
                      <a:pos x="479" y="1358"/>
                    </a:cxn>
                    <a:cxn ang="0">
                      <a:pos x="453" y="1395"/>
                    </a:cxn>
                    <a:cxn ang="0">
                      <a:pos x="385" y="1408"/>
                    </a:cxn>
                    <a:cxn ang="0">
                      <a:pos x="368" y="1375"/>
                    </a:cxn>
                    <a:cxn ang="0">
                      <a:pos x="315" y="1303"/>
                    </a:cxn>
                    <a:cxn ang="0">
                      <a:pos x="275" y="1251"/>
                    </a:cxn>
                    <a:cxn ang="0">
                      <a:pos x="214" y="1214"/>
                    </a:cxn>
                    <a:cxn ang="0">
                      <a:pos x="160" y="1194"/>
                    </a:cxn>
                    <a:cxn ang="0">
                      <a:pos x="94" y="1194"/>
                    </a:cxn>
                    <a:cxn ang="0">
                      <a:pos x="41" y="1201"/>
                    </a:cxn>
                    <a:cxn ang="0">
                      <a:pos x="13" y="1190"/>
                    </a:cxn>
                    <a:cxn ang="0">
                      <a:pos x="0" y="1153"/>
                    </a:cxn>
                    <a:cxn ang="0">
                      <a:pos x="41" y="1121"/>
                    </a:cxn>
                    <a:cxn ang="0">
                      <a:pos x="102" y="1013"/>
                    </a:cxn>
                    <a:cxn ang="0">
                      <a:pos x="160" y="904"/>
                    </a:cxn>
                    <a:cxn ang="0">
                      <a:pos x="236" y="791"/>
                    </a:cxn>
                    <a:cxn ang="0">
                      <a:pos x="275" y="699"/>
                    </a:cxn>
                    <a:cxn ang="0">
                      <a:pos x="333" y="579"/>
                    </a:cxn>
                    <a:cxn ang="0">
                      <a:pos x="341" y="514"/>
                    </a:cxn>
                    <a:cxn ang="0">
                      <a:pos x="306" y="429"/>
                    </a:cxn>
                    <a:cxn ang="0">
                      <a:pos x="227" y="345"/>
                    </a:cxn>
                    <a:cxn ang="0">
                      <a:pos x="155" y="241"/>
                    </a:cxn>
                    <a:cxn ang="0">
                      <a:pos x="80" y="156"/>
                    </a:cxn>
                  </a:cxnLst>
                  <a:rect l="0" t="0" r="r" b="b"/>
                  <a:pathLst>
                    <a:path w="479" h="1408">
                      <a:moveTo>
                        <a:pt x="80" y="156"/>
                      </a:moveTo>
                      <a:lnTo>
                        <a:pt x="26" y="100"/>
                      </a:lnTo>
                      <a:lnTo>
                        <a:pt x="13" y="52"/>
                      </a:lnTo>
                      <a:lnTo>
                        <a:pt x="54" y="4"/>
                      </a:lnTo>
                      <a:lnTo>
                        <a:pt x="116" y="0"/>
                      </a:lnTo>
                      <a:lnTo>
                        <a:pt x="160" y="16"/>
                      </a:lnTo>
                      <a:lnTo>
                        <a:pt x="208" y="88"/>
                      </a:lnTo>
                      <a:lnTo>
                        <a:pt x="302" y="232"/>
                      </a:lnTo>
                      <a:lnTo>
                        <a:pt x="372" y="381"/>
                      </a:lnTo>
                      <a:lnTo>
                        <a:pt x="421" y="446"/>
                      </a:lnTo>
                      <a:lnTo>
                        <a:pt x="438" y="527"/>
                      </a:lnTo>
                      <a:lnTo>
                        <a:pt x="447" y="554"/>
                      </a:lnTo>
                      <a:lnTo>
                        <a:pt x="421" y="627"/>
                      </a:lnTo>
                      <a:lnTo>
                        <a:pt x="355" y="743"/>
                      </a:lnTo>
                      <a:lnTo>
                        <a:pt x="275" y="864"/>
                      </a:lnTo>
                      <a:lnTo>
                        <a:pt x="195" y="985"/>
                      </a:lnTo>
                      <a:lnTo>
                        <a:pt x="168" y="1061"/>
                      </a:lnTo>
                      <a:lnTo>
                        <a:pt x="160" y="1109"/>
                      </a:lnTo>
                      <a:lnTo>
                        <a:pt x="186" y="1146"/>
                      </a:lnTo>
                      <a:lnTo>
                        <a:pt x="275" y="1170"/>
                      </a:lnTo>
                      <a:lnTo>
                        <a:pt x="372" y="1214"/>
                      </a:lnTo>
                      <a:lnTo>
                        <a:pt x="447" y="1287"/>
                      </a:lnTo>
                      <a:lnTo>
                        <a:pt x="479" y="1358"/>
                      </a:lnTo>
                      <a:lnTo>
                        <a:pt x="453" y="1395"/>
                      </a:lnTo>
                      <a:lnTo>
                        <a:pt x="385" y="1408"/>
                      </a:lnTo>
                      <a:lnTo>
                        <a:pt x="368" y="1375"/>
                      </a:lnTo>
                      <a:lnTo>
                        <a:pt x="315" y="1303"/>
                      </a:lnTo>
                      <a:lnTo>
                        <a:pt x="275" y="1251"/>
                      </a:lnTo>
                      <a:lnTo>
                        <a:pt x="214" y="1214"/>
                      </a:lnTo>
                      <a:lnTo>
                        <a:pt x="160" y="1194"/>
                      </a:lnTo>
                      <a:lnTo>
                        <a:pt x="94" y="1194"/>
                      </a:lnTo>
                      <a:lnTo>
                        <a:pt x="41" y="1201"/>
                      </a:lnTo>
                      <a:lnTo>
                        <a:pt x="13" y="1190"/>
                      </a:lnTo>
                      <a:lnTo>
                        <a:pt x="0" y="1153"/>
                      </a:lnTo>
                      <a:lnTo>
                        <a:pt x="41" y="1121"/>
                      </a:lnTo>
                      <a:lnTo>
                        <a:pt x="102" y="1013"/>
                      </a:lnTo>
                      <a:lnTo>
                        <a:pt x="160" y="904"/>
                      </a:lnTo>
                      <a:lnTo>
                        <a:pt x="236" y="791"/>
                      </a:lnTo>
                      <a:lnTo>
                        <a:pt x="275" y="699"/>
                      </a:lnTo>
                      <a:lnTo>
                        <a:pt x="333" y="579"/>
                      </a:lnTo>
                      <a:lnTo>
                        <a:pt x="341" y="514"/>
                      </a:lnTo>
                      <a:lnTo>
                        <a:pt x="306" y="429"/>
                      </a:lnTo>
                      <a:lnTo>
                        <a:pt x="227" y="345"/>
                      </a:lnTo>
                      <a:lnTo>
                        <a:pt x="155" y="241"/>
                      </a:lnTo>
                      <a:lnTo>
                        <a:pt x="80" y="156"/>
                      </a:lnTo>
                      <a:close/>
                    </a:path>
                  </a:pathLst>
                </a:custGeom>
                <a:solidFill>
                  <a:srgbClr val="000000"/>
                </a:solidFill>
                <a:ln w="9525">
                  <a:noFill/>
                  <a:round/>
                  <a:headEnd/>
                  <a:tailEnd/>
                </a:ln>
              </p:spPr>
              <p:txBody>
                <a:bodyPr/>
                <a:lstStyle/>
                <a:p>
                  <a:pPr>
                    <a:defRPr/>
                  </a:pPr>
                  <a:endParaRPr lang="en-US"/>
                </a:p>
              </p:txBody>
            </p:sp>
            <p:sp>
              <p:nvSpPr>
                <p:cNvPr id="463887" name="Freeform 15"/>
                <p:cNvSpPr>
                  <a:spLocks/>
                </p:cNvSpPr>
                <p:nvPr/>
              </p:nvSpPr>
              <p:spPr bwMode="auto">
                <a:xfrm>
                  <a:off x="696" y="2999"/>
                  <a:ext cx="140" cy="349"/>
                </a:xfrm>
                <a:custGeom>
                  <a:avLst/>
                  <a:gdLst/>
                  <a:ahLst/>
                  <a:cxnLst>
                    <a:cxn ang="0">
                      <a:pos x="333" y="297"/>
                    </a:cxn>
                    <a:cxn ang="0">
                      <a:pos x="373" y="157"/>
                    </a:cxn>
                    <a:cxn ang="0">
                      <a:pos x="417" y="48"/>
                    </a:cxn>
                    <a:cxn ang="0">
                      <a:pos x="467" y="0"/>
                    </a:cxn>
                    <a:cxn ang="0">
                      <a:pos x="537" y="0"/>
                    </a:cxn>
                    <a:cxn ang="0">
                      <a:pos x="564" y="65"/>
                    </a:cxn>
                    <a:cxn ang="0">
                      <a:pos x="546" y="137"/>
                    </a:cxn>
                    <a:cxn ang="0">
                      <a:pos x="470" y="242"/>
                    </a:cxn>
                    <a:cxn ang="0">
                      <a:pos x="399" y="345"/>
                    </a:cxn>
                    <a:cxn ang="0">
                      <a:pos x="360" y="483"/>
                    </a:cxn>
                    <a:cxn ang="0">
                      <a:pos x="333" y="579"/>
                    </a:cxn>
                    <a:cxn ang="0">
                      <a:pos x="320" y="671"/>
                    </a:cxn>
                    <a:cxn ang="0">
                      <a:pos x="337" y="845"/>
                    </a:cxn>
                    <a:cxn ang="0">
                      <a:pos x="360" y="997"/>
                    </a:cxn>
                    <a:cxn ang="0">
                      <a:pos x="386" y="1106"/>
                    </a:cxn>
                    <a:cxn ang="0">
                      <a:pos x="404" y="1158"/>
                    </a:cxn>
                    <a:cxn ang="0">
                      <a:pos x="390" y="1215"/>
                    </a:cxn>
                    <a:cxn ang="0">
                      <a:pos x="360" y="1219"/>
                    </a:cxn>
                    <a:cxn ang="0">
                      <a:pos x="307" y="1219"/>
                    </a:cxn>
                    <a:cxn ang="0">
                      <a:pos x="204" y="1267"/>
                    </a:cxn>
                    <a:cxn ang="0">
                      <a:pos x="138" y="1311"/>
                    </a:cxn>
                    <a:cxn ang="0">
                      <a:pos x="106" y="1387"/>
                    </a:cxn>
                    <a:cxn ang="0">
                      <a:pos x="66" y="1395"/>
                    </a:cxn>
                    <a:cxn ang="0">
                      <a:pos x="13" y="1347"/>
                    </a:cxn>
                    <a:cxn ang="0">
                      <a:pos x="0" y="1299"/>
                    </a:cxn>
                    <a:cxn ang="0">
                      <a:pos x="70" y="1242"/>
                    </a:cxn>
                    <a:cxn ang="0">
                      <a:pos x="173" y="1202"/>
                    </a:cxn>
                    <a:cxn ang="0">
                      <a:pos x="252" y="1171"/>
                    </a:cxn>
                    <a:cxn ang="0">
                      <a:pos x="307" y="1146"/>
                    </a:cxn>
                    <a:cxn ang="0">
                      <a:pos x="324" y="1110"/>
                    </a:cxn>
                    <a:cxn ang="0">
                      <a:pos x="311" y="989"/>
                    </a:cxn>
                    <a:cxn ang="0">
                      <a:pos x="266" y="857"/>
                    </a:cxn>
                    <a:cxn ang="0">
                      <a:pos x="244" y="720"/>
                    </a:cxn>
                    <a:cxn ang="0">
                      <a:pos x="244" y="652"/>
                    </a:cxn>
                    <a:cxn ang="0">
                      <a:pos x="244" y="563"/>
                    </a:cxn>
                    <a:cxn ang="0">
                      <a:pos x="266" y="483"/>
                    </a:cxn>
                    <a:cxn ang="0">
                      <a:pos x="298" y="370"/>
                    </a:cxn>
                    <a:cxn ang="0">
                      <a:pos x="333" y="297"/>
                    </a:cxn>
                  </a:cxnLst>
                  <a:rect l="0" t="0" r="r" b="b"/>
                  <a:pathLst>
                    <a:path w="564" h="1395">
                      <a:moveTo>
                        <a:pt x="333" y="297"/>
                      </a:moveTo>
                      <a:lnTo>
                        <a:pt x="373" y="157"/>
                      </a:lnTo>
                      <a:lnTo>
                        <a:pt x="417" y="48"/>
                      </a:lnTo>
                      <a:lnTo>
                        <a:pt x="467" y="0"/>
                      </a:lnTo>
                      <a:lnTo>
                        <a:pt x="537" y="0"/>
                      </a:lnTo>
                      <a:lnTo>
                        <a:pt x="564" y="65"/>
                      </a:lnTo>
                      <a:lnTo>
                        <a:pt x="546" y="137"/>
                      </a:lnTo>
                      <a:lnTo>
                        <a:pt x="470" y="242"/>
                      </a:lnTo>
                      <a:lnTo>
                        <a:pt x="399" y="345"/>
                      </a:lnTo>
                      <a:lnTo>
                        <a:pt x="360" y="483"/>
                      </a:lnTo>
                      <a:lnTo>
                        <a:pt x="333" y="579"/>
                      </a:lnTo>
                      <a:lnTo>
                        <a:pt x="320" y="671"/>
                      </a:lnTo>
                      <a:lnTo>
                        <a:pt x="337" y="845"/>
                      </a:lnTo>
                      <a:lnTo>
                        <a:pt x="360" y="997"/>
                      </a:lnTo>
                      <a:lnTo>
                        <a:pt x="386" y="1106"/>
                      </a:lnTo>
                      <a:lnTo>
                        <a:pt x="404" y="1158"/>
                      </a:lnTo>
                      <a:lnTo>
                        <a:pt x="390" y="1215"/>
                      </a:lnTo>
                      <a:lnTo>
                        <a:pt x="360" y="1219"/>
                      </a:lnTo>
                      <a:lnTo>
                        <a:pt x="307" y="1219"/>
                      </a:lnTo>
                      <a:lnTo>
                        <a:pt x="204" y="1267"/>
                      </a:lnTo>
                      <a:lnTo>
                        <a:pt x="138" y="1311"/>
                      </a:lnTo>
                      <a:lnTo>
                        <a:pt x="106" y="1387"/>
                      </a:lnTo>
                      <a:lnTo>
                        <a:pt x="66" y="1395"/>
                      </a:lnTo>
                      <a:lnTo>
                        <a:pt x="13" y="1347"/>
                      </a:lnTo>
                      <a:lnTo>
                        <a:pt x="0" y="1299"/>
                      </a:lnTo>
                      <a:lnTo>
                        <a:pt x="70" y="1242"/>
                      </a:lnTo>
                      <a:lnTo>
                        <a:pt x="173" y="1202"/>
                      </a:lnTo>
                      <a:lnTo>
                        <a:pt x="252" y="1171"/>
                      </a:lnTo>
                      <a:lnTo>
                        <a:pt x="307" y="1146"/>
                      </a:lnTo>
                      <a:lnTo>
                        <a:pt x="324" y="1110"/>
                      </a:lnTo>
                      <a:lnTo>
                        <a:pt x="311" y="989"/>
                      </a:lnTo>
                      <a:lnTo>
                        <a:pt x="266" y="857"/>
                      </a:lnTo>
                      <a:lnTo>
                        <a:pt x="244" y="720"/>
                      </a:lnTo>
                      <a:lnTo>
                        <a:pt x="244" y="652"/>
                      </a:lnTo>
                      <a:lnTo>
                        <a:pt x="244" y="563"/>
                      </a:lnTo>
                      <a:lnTo>
                        <a:pt x="266" y="483"/>
                      </a:lnTo>
                      <a:lnTo>
                        <a:pt x="298" y="370"/>
                      </a:lnTo>
                      <a:lnTo>
                        <a:pt x="333" y="297"/>
                      </a:lnTo>
                      <a:close/>
                    </a:path>
                  </a:pathLst>
                </a:custGeom>
                <a:solidFill>
                  <a:srgbClr val="000000"/>
                </a:solidFill>
                <a:ln w="9525">
                  <a:noFill/>
                  <a:round/>
                  <a:headEnd/>
                  <a:tailEnd/>
                </a:ln>
              </p:spPr>
              <p:txBody>
                <a:bodyPr/>
                <a:lstStyle/>
                <a:p>
                  <a:pPr>
                    <a:defRPr/>
                  </a:pPr>
                  <a:endParaRPr lang="en-US"/>
                </a:p>
              </p:txBody>
            </p:sp>
          </p:grpSp>
          <p:grpSp>
            <p:nvGrpSpPr>
              <p:cNvPr id="6" name="Group 16"/>
              <p:cNvGrpSpPr>
                <a:grpSpLocks/>
              </p:cNvGrpSpPr>
              <p:nvPr/>
            </p:nvGrpSpPr>
            <p:grpSpPr bwMode="auto">
              <a:xfrm>
                <a:off x="483" y="2545"/>
                <a:ext cx="204" cy="510"/>
                <a:chOff x="483" y="2545"/>
                <a:chExt cx="204" cy="510"/>
              </a:xfrm>
            </p:grpSpPr>
            <p:sp>
              <p:nvSpPr>
                <p:cNvPr id="463889" name="Freeform 17"/>
                <p:cNvSpPr>
                  <a:spLocks/>
                </p:cNvSpPr>
                <p:nvPr/>
              </p:nvSpPr>
              <p:spPr bwMode="auto">
                <a:xfrm>
                  <a:off x="525" y="2545"/>
                  <a:ext cx="160" cy="145"/>
                </a:xfrm>
                <a:custGeom>
                  <a:avLst/>
                  <a:gdLst/>
                  <a:ahLst/>
                  <a:cxnLst>
                    <a:cxn ang="0">
                      <a:pos x="314" y="500"/>
                    </a:cxn>
                    <a:cxn ang="0">
                      <a:pos x="345" y="528"/>
                    </a:cxn>
                    <a:cxn ang="0">
                      <a:pos x="399" y="560"/>
                    </a:cxn>
                    <a:cxn ang="0">
                      <a:pos x="469" y="581"/>
                    </a:cxn>
                    <a:cxn ang="0">
                      <a:pos x="527" y="581"/>
                    </a:cxn>
                    <a:cxn ang="0">
                      <a:pos x="575" y="560"/>
                    </a:cxn>
                    <a:cxn ang="0">
                      <a:pos x="620" y="528"/>
                    </a:cxn>
                    <a:cxn ang="0">
                      <a:pos x="646" y="493"/>
                    </a:cxn>
                    <a:cxn ang="0">
                      <a:pos x="646" y="439"/>
                    </a:cxn>
                    <a:cxn ang="0">
                      <a:pos x="642" y="395"/>
                    </a:cxn>
                    <a:cxn ang="0">
                      <a:pos x="629" y="356"/>
                    </a:cxn>
                    <a:cxn ang="0">
                      <a:pos x="588" y="320"/>
                    </a:cxn>
                    <a:cxn ang="0">
                      <a:pos x="553" y="295"/>
                    </a:cxn>
                    <a:cxn ang="0">
                      <a:pos x="500" y="284"/>
                    </a:cxn>
                    <a:cxn ang="0">
                      <a:pos x="474" y="280"/>
                    </a:cxn>
                    <a:cxn ang="0">
                      <a:pos x="522" y="255"/>
                    </a:cxn>
                    <a:cxn ang="0">
                      <a:pos x="562" y="203"/>
                    </a:cxn>
                    <a:cxn ang="0">
                      <a:pos x="572" y="175"/>
                    </a:cxn>
                    <a:cxn ang="0">
                      <a:pos x="572" y="127"/>
                    </a:cxn>
                    <a:cxn ang="0">
                      <a:pos x="562" y="92"/>
                    </a:cxn>
                    <a:cxn ang="0">
                      <a:pos x="522" y="59"/>
                    </a:cxn>
                    <a:cxn ang="0">
                      <a:pos x="487" y="23"/>
                    </a:cxn>
                    <a:cxn ang="0">
                      <a:pos x="425" y="11"/>
                    </a:cxn>
                    <a:cxn ang="0">
                      <a:pos x="380" y="3"/>
                    </a:cxn>
                    <a:cxn ang="0">
                      <a:pos x="341" y="0"/>
                    </a:cxn>
                    <a:cxn ang="0">
                      <a:pos x="279" y="27"/>
                    </a:cxn>
                    <a:cxn ang="0">
                      <a:pos x="248" y="59"/>
                    </a:cxn>
                    <a:cxn ang="0">
                      <a:pos x="231" y="99"/>
                    </a:cxn>
                    <a:cxn ang="0">
                      <a:pos x="222" y="147"/>
                    </a:cxn>
                    <a:cxn ang="0">
                      <a:pos x="222" y="188"/>
                    </a:cxn>
                    <a:cxn ang="0">
                      <a:pos x="244" y="207"/>
                    </a:cxn>
                    <a:cxn ang="0">
                      <a:pos x="257" y="232"/>
                    </a:cxn>
                    <a:cxn ang="0">
                      <a:pos x="200" y="219"/>
                    </a:cxn>
                    <a:cxn ang="0">
                      <a:pos x="134" y="215"/>
                    </a:cxn>
                    <a:cxn ang="0">
                      <a:pos x="75" y="244"/>
                    </a:cxn>
                    <a:cxn ang="0">
                      <a:pos x="40" y="268"/>
                    </a:cxn>
                    <a:cxn ang="0">
                      <a:pos x="14" y="299"/>
                    </a:cxn>
                    <a:cxn ang="0">
                      <a:pos x="5" y="324"/>
                    </a:cxn>
                    <a:cxn ang="0">
                      <a:pos x="0" y="360"/>
                    </a:cxn>
                    <a:cxn ang="0">
                      <a:pos x="5" y="395"/>
                    </a:cxn>
                    <a:cxn ang="0">
                      <a:pos x="18" y="436"/>
                    </a:cxn>
                    <a:cxn ang="0">
                      <a:pos x="49" y="468"/>
                    </a:cxn>
                    <a:cxn ang="0">
                      <a:pos x="84" y="487"/>
                    </a:cxn>
                    <a:cxn ang="0">
                      <a:pos x="147" y="504"/>
                    </a:cxn>
                    <a:cxn ang="0">
                      <a:pos x="178" y="512"/>
                    </a:cxn>
                    <a:cxn ang="0">
                      <a:pos x="217" y="508"/>
                    </a:cxn>
                    <a:cxn ang="0">
                      <a:pos x="244" y="500"/>
                    </a:cxn>
                    <a:cxn ang="0">
                      <a:pos x="261" y="496"/>
                    </a:cxn>
                    <a:cxn ang="0">
                      <a:pos x="314" y="500"/>
                    </a:cxn>
                  </a:cxnLst>
                  <a:rect l="0" t="0" r="r" b="b"/>
                  <a:pathLst>
                    <a:path w="646" h="581">
                      <a:moveTo>
                        <a:pt x="314" y="500"/>
                      </a:moveTo>
                      <a:lnTo>
                        <a:pt x="345" y="528"/>
                      </a:lnTo>
                      <a:lnTo>
                        <a:pt x="399" y="560"/>
                      </a:lnTo>
                      <a:lnTo>
                        <a:pt x="469" y="581"/>
                      </a:lnTo>
                      <a:lnTo>
                        <a:pt x="527" y="581"/>
                      </a:lnTo>
                      <a:lnTo>
                        <a:pt x="575" y="560"/>
                      </a:lnTo>
                      <a:lnTo>
                        <a:pt x="620" y="528"/>
                      </a:lnTo>
                      <a:lnTo>
                        <a:pt x="646" y="493"/>
                      </a:lnTo>
                      <a:lnTo>
                        <a:pt x="646" y="439"/>
                      </a:lnTo>
                      <a:lnTo>
                        <a:pt x="642" y="395"/>
                      </a:lnTo>
                      <a:lnTo>
                        <a:pt x="629" y="356"/>
                      </a:lnTo>
                      <a:lnTo>
                        <a:pt x="588" y="320"/>
                      </a:lnTo>
                      <a:lnTo>
                        <a:pt x="553" y="295"/>
                      </a:lnTo>
                      <a:lnTo>
                        <a:pt x="500" y="284"/>
                      </a:lnTo>
                      <a:lnTo>
                        <a:pt x="474" y="280"/>
                      </a:lnTo>
                      <a:lnTo>
                        <a:pt x="522" y="255"/>
                      </a:lnTo>
                      <a:lnTo>
                        <a:pt x="562" y="203"/>
                      </a:lnTo>
                      <a:lnTo>
                        <a:pt x="572" y="175"/>
                      </a:lnTo>
                      <a:lnTo>
                        <a:pt x="572" y="127"/>
                      </a:lnTo>
                      <a:lnTo>
                        <a:pt x="562" y="92"/>
                      </a:lnTo>
                      <a:lnTo>
                        <a:pt x="522" y="59"/>
                      </a:lnTo>
                      <a:lnTo>
                        <a:pt x="487" y="23"/>
                      </a:lnTo>
                      <a:lnTo>
                        <a:pt x="425" y="11"/>
                      </a:lnTo>
                      <a:lnTo>
                        <a:pt x="380" y="3"/>
                      </a:lnTo>
                      <a:lnTo>
                        <a:pt x="341" y="0"/>
                      </a:lnTo>
                      <a:lnTo>
                        <a:pt x="279" y="27"/>
                      </a:lnTo>
                      <a:lnTo>
                        <a:pt x="248" y="59"/>
                      </a:lnTo>
                      <a:lnTo>
                        <a:pt x="231" y="99"/>
                      </a:lnTo>
                      <a:lnTo>
                        <a:pt x="222" y="147"/>
                      </a:lnTo>
                      <a:lnTo>
                        <a:pt x="222" y="188"/>
                      </a:lnTo>
                      <a:lnTo>
                        <a:pt x="244" y="207"/>
                      </a:lnTo>
                      <a:lnTo>
                        <a:pt x="257" y="232"/>
                      </a:lnTo>
                      <a:lnTo>
                        <a:pt x="200" y="219"/>
                      </a:lnTo>
                      <a:lnTo>
                        <a:pt x="134" y="215"/>
                      </a:lnTo>
                      <a:lnTo>
                        <a:pt x="75" y="244"/>
                      </a:lnTo>
                      <a:lnTo>
                        <a:pt x="40" y="268"/>
                      </a:lnTo>
                      <a:lnTo>
                        <a:pt x="14" y="299"/>
                      </a:lnTo>
                      <a:lnTo>
                        <a:pt x="5" y="324"/>
                      </a:lnTo>
                      <a:lnTo>
                        <a:pt x="0" y="360"/>
                      </a:lnTo>
                      <a:lnTo>
                        <a:pt x="5" y="395"/>
                      </a:lnTo>
                      <a:lnTo>
                        <a:pt x="18" y="436"/>
                      </a:lnTo>
                      <a:lnTo>
                        <a:pt x="49" y="468"/>
                      </a:lnTo>
                      <a:lnTo>
                        <a:pt x="84" y="487"/>
                      </a:lnTo>
                      <a:lnTo>
                        <a:pt x="147" y="504"/>
                      </a:lnTo>
                      <a:lnTo>
                        <a:pt x="178" y="512"/>
                      </a:lnTo>
                      <a:lnTo>
                        <a:pt x="217" y="508"/>
                      </a:lnTo>
                      <a:lnTo>
                        <a:pt x="244" y="500"/>
                      </a:lnTo>
                      <a:lnTo>
                        <a:pt x="261" y="496"/>
                      </a:lnTo>
                      <a:lnTo>
                        <a:pt x="314" y="500"/>
                      </a:lnTo>
                      <a:close/>
                    </a:path>
                  </a:pathLst>
                </a:custGeom>
                <a:solidFill>
                  <a:srgbClr val="CC9900"/>
                </a:solidFill>
                <a:ln w="9525">
                  <a:noFill/>
                  <a:round/>
                  <a:headEnd/>
                  <a:tailEnd/>
                </a:ln>
              </p:spPr>
              <p:txBody>
                <a:bodyPr/>
                <a:lstStyle/>
                <a:p>
                  <a:pPr>
                    <a:defRPr/>
                  </a:pPr>
                  <a:endParaRPr lang="en-US"/>
                </a:p>
              </p:txBody>
            </p:sp>
            <p:sp>
              <p:nvSpPr>
                <p:cNvPr id="463890" name="Freeform 18"/>
                <p:cNvSpPr>
                  <a:spLocks/>
                </p:cNvSpPr>
                <p:nvPr/>
              </p:nvSpPr>
              <p:spPr bwMode="auto">
                <a:xfrm>
                  <a:off x="516" y="2548"/>
                  <a:ext cx="161" cy="145"/>
                </a:xfrm>
                <a:custGeom>
                  <a:avLst/>
                  <a:gdLst/>
                  <a:ahLst/>
                  <a:cxnLst>
                    <a:cxn ang="0">
                      <a:pos x="313" y="502"/>
                    </a:cxn>
                    <a:cxn ang="0">
                      <a:pos x="348" y="525"/>
                    </a:cxn>
                    <a:cxn ang="0">
                      <a:pos x="397" y="558"/>
                    </a:cxn>
                    <a:cxn ang="0">
                      <a:pos x="468" y="577"/>
                    </a:cxn>
                    <a:cxn ang="0">
                      <a:pos x="530" y="577"/>
                    </a:cxn>
                    <a:cxn ang="0">
                      <a:pos x="574" y="561"/>
                    </a:cxn>
                    <a:cxn ang="0">
                      <a:pos x="622" y="525"/>
                    </a:cxn>
                    <a:cxn ang="0">
                      <a:pos x="646" y="490"/>
                    </a:cxn>
                    <a:cxn ang="0">
                      <a:pos x="646" y="441"/>
                    </a:cxn>
                    <a:cxn ang="0">
                      <a:pos x="646" y="393"/>
                    </a:cxn>
                    <a:cxn ang="0">
                      <a:pos x="628" y="353"/>
                    </a:cxn>
                    <a:cxn ang="0">
                      <a:pos x="587" y="321"/>
                    </a:cxn>
                    <a:cxn ang="0">
                      <a:pos x="552" y="293"/>
                    </a:cxn>
                    <a:cxn ang="0">
                      <a:pos x="499" y="285"/>
                    </a:cxn>
                    <a:cxn ang="0">
                      <a:pos x="477" y="277"/>
                    </a:cxn>
                    <a:cxn ang="0">
                      <a:pos x="521" y="257"/>
                    </a:cxn>
                    <a:cxn ang="0">
                      <a:pos x="565" y="201"/>
                    </a:cxn>
                    <a:cxn ang="0">
                      <a:pos x="570" y="176"/>
                    </a:cxn>
                    <a:cxn ang="0">
                      <a:pos x="570" y="124"/>
                    </a:cxn>
                    <a:cxn ang="0">
                      <a:pos x="561" y="93"/>
                    </a:cxn>
                    <a:cxn ang="0">
                      <a:pos x="521" y="57"/>
                    </a:cxn>
                    <a:cxn ang="0">
                      <a:pos x="486" y="24"/>
                    </a:cxn>
                    <a:cxn ang="0">
                      <a:pos x="423" y="9"/>
                    </a:cxn>
                    <a:cxn ang="0">
                      <a:pos x="384" y="0"/>
                    </a:cxn>
                    <a:cxn ang="0">
                      <a:pos x="340" y="0"/>
                    </a:cxn>
                    <a:cxn ang="0">
                      <a:pos x="278" y="28"/>
                    </a:cxn>
                    <a:cxn ang="0">
                      <a:pos x="247" y="57"/>
                    </a:cxn>
                    <a:cxn ang="0">
                      <a:pos x="234" y="101"/>
                    </a:cxn>
                    <a:cxn ang="0">
                      <a:pos x="221" y="145"/>
                    </a:cxn>
                    <a:cxn ang="0">
                      <a:pos x="221" y="189"/>
                    </a:cxn>
                    <a:cxn ang="0">
                      <a:pos x="243" y="205"/>
                    </a:cxn>
                    <a:cxn ang="0">
                      <a:pos x="256" y="233"/>
                    </a:cxn>
                    <a:cxn ang="0">
                      <a:pos x="199" y="220"/>
                    </a:cxn>
                    <a:cxn ang="0">
                      <a:pos x="132" y="216"/>
                    </a:cxn>
                    <a:cxn ang="0">
                      <a:pos x="74" y="241"/>
                    </a:cxn>
                    <a:cxn ang="0">
                      <a:pos x="39" y="264"/>
                    </a:cxn>
                    <a:cxn ang="0">
                      <a:pos x="13" y="297"/>
                    </a:cxn>
                    <a:cxn ang="0">
                      <a:pos x="8" y="325"/>
                    </a:cxn>
                    <a:cxn ang="0">
                      <a:pos x="0" y="362"/>
                    </a:cxn>
                    <a:cxn ang="0">
                      <a:pos x="4" y="393"/>
                    </a:cxn>
                    <a:cxn ang="0">
                      <a:pos x="17" y="433"/>
                    </a:cxn>
                    <a:cxn ang="0">
                      <a:pos x="48" y="465"/>
                    </a:cxn>
                    <a:cxn ang="0">
                      <a:pos x="83" y="485"/>
                    </a:cxn>
                    <a:cxn ang="0">
                      <a:pos x="149" y="506"/>
                    </a:cxn>
                    <a:cxn ang="0">
                      <a:pos x="177" y="513"/>
                    </a:cxn>
                    <a:cxn ang="0">
                      <a:pos x="216" y="510"/>
                    </a:cxn>
                    <a:cxn ang="0">
                      <a:pos x="247" y="498"/>
                    </a:cxn>
                    <a:cxn ang="0">
                      <a:pos x="260" y="494"/>
                    </a:cxn>
                    <a:cxn ang="0">
                      <a:pos x="313" y="502"/>
                    </a:cxn>
                  </a:cxnLst>
                  <a:rect l="0" t="0" r="r" b="b"/>
                  <a:pathLst>
                    <a:path w="646" h="577">
                      <a:moveTo>
                        <a:pt x="313" y="502"/>
                      </a:moveTo>
                      <a:lnTo>
                        <a:pt x="348" y="525"/>
                      </a:lnTo>
                      <a:lnTo>
                        <a:pt x="397" y="558"/>
                      </a:lnTo>
                      <a:lnTo>
                        <a:pt x="468" y="577"/>
                      </a:lnTo>
                      <a:lnTo>
                        <a:pt x="530" y="577"/>
                      </a:lnTo>
                      <a:lnTo>
                        <a:pt x="574" y="561"/>
                      </a:lnTo>
                      <a:lnTo>
                        <a:pt x="622" y="525"/>
                      </a:lnTo>
                      <a:lnTo>
                        <a:pt x="646" y="490"/>
                      </a:lnTo>
                      <a:lnTo>
                        <a:pt x="646" y="441"/>
                      </a:lnTo>
                      <a:lnTo>
                        <a:pt x="646" y="393"/>
                      </a:lnTo>
                      <a:lnTo>
                        <a:pt x="628" y="353"/>
                      </a:lnTo>
                      <a:lnTo>
                        <a:pt x="587" y="321"/>
                      </a:lnTo>
                      <a:lnTo>
                        <a:pt x="552" y="293"/>
                      </a:lnTo>
                      <a:lnTo>
                        <a:pt x="499" y="285"/>
                      </a:lnTo>
                      <a:lnTo>
                        <a:pt x="477" y="277"/>
                      </a:lnTo>
                      <a:lnTo>
                        <a:pt x="521" y="257"/>
                      </a:lnTo>
                      <a:lnTo>
                        <a:pt x="565" y="201"/>
                      </a:lnTo>
                      <a:lnTo>
                        <a:pt x="570" y="176"/>
                      </a:lnTo>
                      <a:lnTo>
                        <a:pt x="570" y="124"/>
                      </a:lnTo>
                      <a:lnTo>
                        <a:pt x="561" y="93"/>
                      </a:lnTo>
                      <a:lnTo>
                        <a:pt x="521" y="57"/>
                      </a:lnTo>
                      <a:lnTo>
                        <a:pt x="486" y="24"/>
                      </a:lnTo>
                      <a:lnTo>
                        <a:pt x="423" y="9"/>
                      </a:lnTo>
                      <a:lnTo>
                        <a:pt x="384" y="0"/>
                      </a:lnTo>
                      <a:lnTo>
                        <a:pt x="340" y="0"/>
                      </a:lnTo>
                      <a:lnTo>
                        <a:pt x="278" y="28"/>
                      </a:lnTo>
                      <a:lnTo>
                        <a:pt x="247" y="57"/>
                      </a:lnTo>
                      <a:lnTo>
                        <a:pt x="234" y="101"/>
                      </a:lnTo>
                      <a:lnTo>
                        <a:pt x="221" y="145"/>
                      </a:lnTo>
                      <a:lnTo>
                        <a:pt x="221" y="189"/>
                      </a:lnTo>
                      <a:lnTo>
                        <a:pt x="243" y="205"/>
                      </a:lnTo>
                      <a:lnTo>
                        <a:pt x="256" y="233"/>
                      </a:lnTo>
                      <a:lnTo>
                        <a:pt x="199" y="220"/>
                      </a:lnTo>
                      <a:lnTo>
                        <a:pt x="132" y="216"/>
                      </a:lnTo>
                      <a:lnTo>
                        <a:pt x="74" y="241"/>
                      </a:lnTo>
                      <a:lnTo>
                        <a:pt x="39" y="264"/>
                      </a:lnTo>
                      <a:lnTo>
                        <a:pt x="13" y="297"/>
                      </a:lnTo>
                      <a:lnTo>
                        <a:pt x="8" y="325"/>
                      </a:lnTo>
                      <a:lnTo>
                        <a:pt x="0" y="362"/>
                      </a:lnTo>
                      <a:lnTo>
                        <a:pt x="4" y="393"/>
                      </a:lnTo>
                      <a:lnTo>
                        <a:pt x="17" y="433"/>
                      </a:lnTo>
                      <a:lnTo>
                        <a:pt x="48" y="465"/>
                      </a:lnTo>
                      <a:lnTo>
                        <a:pt x="83" y="485"/>
                      </a:lnTo>
                      <a:lnTo>
                        <a:pt x="149" y="506"/>
                      </a:lnTo>
                      <a:lnTo>
                        <a:pt x="177" y="513"/>
                      </a:lnTo>
                      <a:lnTo>
                        <a:pt x="216" y="510"/>
                      </a:lnTo>
                      <a:lnTo>
                        <a:pt x="247" y="498"/>
                      </a:lnTo>
                      <a:lnTo>
                        <a:pt x="260" y="494"/>
                      </a:lnTo>
                      <a:lnTo>
                        <a:pt x="313" y="502"/>
                      </a:lnTo>
                      <a:close/>
                    </a:path>
                  </a:pathLst>
                </a:custGeom>
                <a:solidFill>
                  <a:srgbClr val="FFCC66"/>
                </a:solidFill>
                <a:ln w="9525">
                  <a:noFill/>
                  <a:round/>
                  <a:headEnd/>
                  <a:tailEnd/>
                </a:ln>
              </p:spPr>
              <p:txBody>
                <a:bodyPr/>
                <a:lstStyle/>
                <a:p>
                  <a:pPr>
                    <a:defRPr/>
                  </a:pPr>
                  <a:endParaRPr lang="en-US"/>
                </a:p>
              </p:txBody>
            </p:sp>
            <p:sp>
              <p:nvSpPr>
                <p:cNvPr id="463891" name="Freeform 19"/>
                <p:cNvSpPr>
                  <a:spLocks/>
                </p:cNvSpPr>
                <p:nvPr/>
              </p:nvSpPr>
              <p:spPr bwMode="auto">
                <a:xfrm>
                  <a:off x="481" y="2650"/>
                  <a:ext cx="119" cy="405"/>
                </a:xfrm>
                <a:custGeom>
                  <a:avLst/>
                  <a:gdLst/>
                  <a:ahLst/>
                  <a:cxnLst>
                    <a:cxn ang="0">
                      <a:pos x="441" y="1"/>
                    </a:cxn>
                    <a:cxn ang="0">
                      <a:pos x="432" y="0"/>
                    </a:cxn>
                    <a:cxn ang="0">
                      <a:pos x="424" y="0"/>
                    </a:cxn>
                    <a:cxn ang="0">
                      <a:pos x="416" y="1"/>
                    </a:cxn>
                    <a:cxn ang="0">
                      <a:pos x="409" y="5"/>
                    </a:cxn>
                    <a:cxn ang="0">
                      <a:pos x="401" y="10"/>
                    </a:cxn>
                    <a:cxn ang="0">
                      <a:pos x="394" y="15"/>
                    </a:cxn>
                    <a:cxn ang="0">
                      <a:pos x="388" y="22"/>
                    </a:cxn>
                    <a:cxn ang="0">
                      <a:pos x="385" y="28"/>
                    </a:cxn>
                    <a:cxn ang="0">
                      <a:pos x="381" y="37"/>
                    </a:cxn>
                    <a:cxn ang="0">
                      <a:pos x="2" y="1556"/>
                    </a:cxn>
                    <a:cxn ang="0">
                      <a:pos x="2" y="1565"/>
                    </a:cxn>
                    <a:cxn ang="0">
                      <a:pos x="0" y="1573"/>
                    </a:cxn>
                    <a:cxn ang="0">
                      <a:pos x="3" y="1582"/>
                    </a:cxn>
                    <a:cxn ang="0">
                      <a:pos x="6" y="1589"/>
                    </a:cxn>
                    <a:cxn ang="0">
                      <a:pos x="11" y="1597"/>
                    </a:cxn>
                    <a:cxn ang="0">
                      <a:pos x="16" y="1603"/>
                    </a:cxn>
                    <a:cxn ang="0">
                      <a:pos x="22" y="1610"/>
                    </a:cxn>
                    <a:cxn ang="0">
                      <a:pos x="29" y="1612"/>
                    </a:cxn>
                    <a:cxn ang="0">
                      <a:pos x="38" y="1616"/>
                    </a:cxn>
                    <a:cxn ang="0">
                      <a:pos x="38" y="1616"/>
                    </a:cxn>
                    <a:cxn ang="0">
                      <a:pos x="47" y="1617"/>
                    </a:cxn>
                    <a:cxn ang="0">
                      <a:pos x="55" y="1617"/>
                    </a:cxn>
                    <a:cxn ang="0">
                      <a:pos x="64" y="1616"/>
                    </a:cxn>
                    <a:cxn ang="0">
                      <a:pos x="71" y="1612"/>
                    </a:cxn>
                    <a:cxn ang="0">
                      <a:pos x="78" y="1607"/>
                    </a:cxn>
                    <a:cxn ang="0">
                      <a:pos x="86" y="1602"/>
                    </a:cxn>
                    <a:cxn ang="0">
                      <a:pos x="91" y="1595"/>
                    </a:cxn>
                    <a:cxn ang="0">
                      <a:pos x="94" y="1589"/>
                    </a:cxn>
                    <a:cxn ang="0">
                      <a:pos x="98" y="1580"/>
                    </a:cxn>
                    <a:cxn ang="0">
                      <a:pos x="477" y="61"/>
                    </a:cxn>
                    <a:cxn ang="0">
                      <a:pos x="479" y="51"/>
                    </a:cxn>
                    <a:cxn ang="0">
                      <a:pos x="479" y="44"/>
                    </a:cxn>
                    <a:cxn ang="0">
                      <a:pos x="477" y="36"/>
                    </a:cxn>
                    <a:cxn ang="0">
                      <a:pos x="473" y="28"/>
                    </a:cxn>
                    <a:cxn ang="0">
                      <a:pos x="468" y="20"/>
                    </a:cxn>
                    <a:cxn ang="0">
                      <a:pos x="464" y="14"/>
                    </a:cxn>
                    <a:cxn ang="0">
                      <a:pos x="457" y="7"/>
                    </a:cxn>
                    <a:cxn ang="0">
                      <a:pos x="450" y="5"/>
                    </a:cxn>
                    <a:cxn ang="0">
                      <a:pos x="441" y="1"/>
                    </a:cxn>
                  </a:cxnLst>
                  <a:rect l="0" t="0" r="r" b="b"/>
                  <a:pathLst>
                    <a:path w="479" h="1617">
                      <a:moveTo>
                        <a:pt x="441" y="1"/>
                      </a:moveTo>
                      <a:lnTo>
                        <a:pt x="432" y="0"/>
                      </a:lnTo>
                      <a:lnTo>
                        <a:pt x="424" y="0"/>
                      </a:lnTo>
                      <a:lnTo>
                        <a:pt x="416" y="1"/>
                      </a:lnTo>
                      <a:lnTo>
                        <a:pt x="409" y="5"/>
                      </a:lnTo>
                      <a:lnTo>
                        <a:pt x="401" y="10"/>
                      </a:lnTo>
                      <a:lnTo>
                        <a:pt x="394" y="15"/>
                      </a:lnTo>
                      <a:lnTo>
                        <a:pt x="388" y="22"/>
                      </a:lnTo>
                      <a:lnTo>
                        <a:pt x="385" y="28"/>
                      </a:lnTo>
                      <a:lnTo>
                        <a:pt x="381" y="37"/>
                      </a:lnTo>
                      <a:lnTo>
                        <a:pt x="2" y="1556"/>
                      </a:lnTo>
                      <a:lnTo>
                        <a:pt x="2" y="1565"/>
                      </a:lnTo>
                      <a:lnTo>
                        <a:pt x="0" y="1573"/>
                      </a:lnTo>
                      <a:lnTo>
                        <a:pt x="3" y="1582"/>
                      </a:lnTo>
                      <a:lnTo>
                        <a:pt x="6" y="1589"/>
                      </a:lnTo>
                      <a:lnTo>
                        <a:pt x="11" y="1597"/>
                      </a:lnTo>
                      <a:lnTo>
                        <a:pt x="16" y="1603"/>
                      </a:lnTo>
                      <a:lnTo>
                        <a:pt x="22" y="1610"/>
                      </a:lnTo>
                      <a:lnTo>
                        <a:pt x="29" y="1612"/>
                      </a:lnTo>
                      <a:lnTo>
                        <a:pt x="38" y="1616"/>
                      </a:lnTo>
                      <a:lnTo>
                        <a:pt x="38" y="1616"/>
                      </a:lnTo>
                      <a:lnTo>
                        <a:pt x="47" y="1617"/>
                      </a:lnTo>
                      <a:lnTo>
                        <a:pt x="55" y="1617"/>
                      </a:lnTo>
                      <a:lnTo>
                        <a:pt x="64" y="1616"/>
                      </a:lnTo>
                      <a:lnTo>
                        <a:pt x="71" y="1612"/>
                      </a:lnTo>
                      <a:lnTo>
                        <a:pt x="78" y="1607"/>
                      </a:lnTo>
                      <a:lnTo>
                        <a:pt x="86" y="1602"/>
                      </a:lnTo>
                      <a:lnTo>
                        <a:pt x="91" y="1595"/>
                      </a:lnTo>
                      <a:lnTo>
                        <a:pt x="94" y="1589"/>
                      </a:lnTo>
                      <a:lnTo>
                        <a:pt x="98" y="1580"/>
                      </a:lnTo>
                      <a:lnTo>
                        <a:pt x="477" y="61"/>
                      </a:lnTo>
                      <a:lnTo>
                        <a:pt x="479" y="51"/>
                      </a:lnTo>
                      <a:lnTo>
                        <a:pt x="479" y="44"/>
                      </a:lnTo>
                      <a:lnTo>
                        <a:pt x="477" y="36"/>
                      </a:lnTo>
                      <a:lnTo>
                        <a:pt x="473" y="28"/>
                      </a:lnTo>
                      <a:lnTo>
                        <a:pt x="468" y="20"/>
                      </a:lnTo>
                      <a:lnTo>
                        <a:pt x="464" y="14"/>
                      </a:lnTo>
                      <a:lnTo>
                        <a:pt x="457" y="7"/>
                      </a:lnTo>
                      <a:lnTo>
                        <a:pt x="450" y="5"/>
                      </a:lnTo>
                      <a:lnTo>
                        <a:pt x="441" y="1"/>
                      </a:lnTo>
                      <a:close/>
                    </a:path>
                  </a:pathLst>
                </a:custGeom>
                <a:solidFill>
                  <a:srgbClr val="FFCC66"/>
                </a:solidFill>
                <a:ln w="9525">
                  <a:noFill/>
                  <a:round/>
                  <a:headEnd/>
                  <a:tailEnd/>
                </a:ln>
              </p:spPr>
              <p:txBody>
                <a:bodyPr/>
                <a:lstStyle/>
                <a:p>
                  <a:pPr>
                    <a:defRPr/>
                  </a:pPr>
                  <a:endParaRPr lang="en-US"/>
                </a:p>
              </p:txBody>
            </p:sp>
            <p:sp>
              <p:nvSpPr>
                <p:cNvPr id="463892" name="Freeform 20"/>
                <p:cNvSpPr>
                  <a:spLocks/>
                </p:cNvSpPr>
                <p:nvPr/>
              </p:nvSpPr>
              <p:spPr bwMode="auto">
                <a:xfrm>
                  <a:off x="599" y="2569"/>
                  <a:ext cx="35" cy="31"/>
                </a:xfrm>
                <a:custGeom>
                  <a:avLst/>
                  <a:gdLst/>
                  <a:ahLst/>
                  <a:cxnLst>
                    <a:cxn ang="0">
                      <a:pos x="142" y="79"/>
                    </a:cxn>
                    <a:cxn ang="0">
                      <a:pos x="143" y="69"/>
                    </a:cxn>
                    <a:cxn ang="0">
                      <a:pos x="143" y="57"/>
                    </a:cxn>
                    <a:cxn ang="0">
                      <a:pos x="139" y="47"/>
                    </a:cxn>
                    <a:cxn ang="0">
                      <a:pos x="136" y="37"/>
                    </a:cxn>
                    <a:cxn ang="0">
                      <a:pos x="129" y="27"/>
                    </a:cxn>
                    <a:cxn ang="0">
                      <a:pos x="120" y="18"/>
                    </a:cxn>
                    <a:cxn ang="0">
                      <a:pos x="110" y="12"/>
                    </a:cxn>
                    <a:cxn ang="0">
                      <a:pos x="99" y="7"/>
                    </a:cxn>
                    <a:cxn ang="0">
                      <a:pos x="86" y="1"/>
                    </a:cxn>
                    <a:cxn ang="0">
                      <a:pos x="73" y="0"/>
                    </a:cxn>
                    <a:cxn ang="0">
                      <a:pos x="61" y="0"/>
                    </a:cxn>
                    <a:cxn ang="0">
                      <a:pos x="50" y="0"/>
                    </a:cxn>
                    <a:cxn ang="0">
                      <a:pos x="38" y="4"/>
                    </a:cxn>
                    <a:cxn ang="0">
                      <a:pos x="28" y="9"/>
                    </a:cxn>
                    <a:cxn ang="0">
                      <a:pos x="19" y="17"/>
                    </a:cxn>
                    <a:cxn ang="0">
                      <a:pos x="9" y="25"/>
                    </a:cxn>
                    <a:cxn ang="0">
                      <a:pos x="6" y="34"/>
                    </a:cxn>
                    <a:cxn ang="0">
                      <a:pos x="2" y="43"/>
                    </a:cxn>
                    <a:cxn ang="0">
                      <a:pos x="0" y="53"/>
                    </a:cxn>
                    <a:cxn ang="0">
                      <a:pos x="0" y="65"/>
                    </a:cxn>
                    <a:cxn ang="0">
                      <a:pos x="4" y="75"/>
                    </a:cxn>
                    <a:cxn ang="0">
                      <a:pos x="8" y="86"/>
                    </a:cxn>
                    <a:cxn ang="0">
                      <a:pos x="15" y="95"/>
                    </a:cxn>
                    <a:cxn ang="0">
                      <a:pos x="24" y="104"/>
                    </a:cxn>
                    <a:cxn ang="0">
                      <a:pos x="34" y="110"/>
                    </a:cxn>
                    <a:cxn ang="0">
                      <a:pos x="45" y="116"/>
                    </a:cxn>
                    <a:cxn ang="0">
                      <a:pos x="58" y="121"/>
                    </a:cxn>
                    <a:cxn ang="0">
                      <a:pos x="71" y="122"/>
                    </a:cxn>
                    <a:cxn ang="0">
                      <a:pos x="82" y="122"/>
                    </a:cxn>
                    <a:cxn ang="0">
                      <a:pos x="94" y="122"/>
                    </a:cxn>
                    <a:cxn ang="0">
                      <a:pos x="106" y="118"/>
                    </a:cxn>
                    <a:cxn ang="0">
                      <a:pos x="116" y="113"/>
                    </a:cxn>
                    <a:cxn ang="0">
                      <a:pos x="125" y="105"/>
                    </a:cxn>
                    <a:cxn ang="0">
                      <a:pos x="134" y="97"/>
                    </a:cxn>
                    <a:cxn ang="0">
                      <a:pos x="138" y="88"/>
                    </a:cxn>
                    <a:cxn ang="0">
                      <a:pos x="142" y="79"/>
                    </a:cxn>
                  </a:cxnLst>
                  <a:rect l="0" t="0" r="r" b="b"/>
                  <a:pathLst>
                    <a:path w="143" h="122">
                      <a:moveTo>
                        <a:pt x="142" y="79"/>
                      </a:moveTo>
                      <a:lnTo>
                        <a:pt x="143" y="69"/>
                      </a:lnTo>
                      <a:lnTo>
                        <a:pt x="143" y="57"/>
                      </a:lnTo>
                      <a:lnTo>
                        <a:pt x="139" y="47"/>
                      </a:lnTo>
                      <a:lnTo>
                        <a:pt x="136" y="37"/>
                      </a:lnTo>
                      <a:lnTo>
                        <a:pt x="129" y="27"/>
                      </a:lnTo>
                      <a:lnTo>
                        <a:pt x="120" y="18"/>
                      </a:lnTo>
                      <a:lnTo>
                        <a:pt x="110" y="12"/>
                      </a:lnTo>
                      <a:lnTo>
                        <a:pt x="99" y="7"/>
                      </a:lnTo>
                      <a:lnTo>
                        <a:pt x="86" y="1"/>
                      </a:lnTo>
                      <a:lnTo>
                        <a:pt x="73" y="0"/>
                      </a:lnTo>
                      <a:lnTo>
                        <a:pt x="61" y="0"/>
                      </a:lnTo>
                      <a:lnTo>
                        <a:pt x="50" y="0"/>
                      </a:lnTo>
                      <a:lnTo>
                        <a:pt x="38" y="4"/>
                      </a:lnTo>
                      <a:lnTo>
                        <a:pt x="28" y="9"/>
                      </a:lnTo>
                      <a:lnTo>
                        <a:pt x="19" y="17"/>
                      </a:lnTo>
                      <a:lnTo>
                        <a:pt x="9" y="25"/>
                      </a:lnTo>
                      <a:lnTo>
                        <a:pt x="6" y="34"/>
                      </a:lnTo>
                      <a:lnTo>
                        <a:pt x="2" y="43"/>
                      </a:lnTo>
                      <a:lnTo>
                        <a:pt x="0" y="53"/>
                      </a:lnTo>
                      <a:lnTo>
                        <a:pt x="0" y="65"/>
                      </a:lnTo>
                      <a:lnTo>
                        <a:pt x="4" y="75"/>
                      </a:lnTo>
                      <a:lnTo>
                        <a:pt x="8" y="86"/>
                      </a:lnTo>
                      <a:lnTo>
                        <a:pt x="15" y="95"/>
                      </a:lnTo>
                      <a:lnTo>
                        <a:pt x="24" y="104"/>
                      </a:lnTo>
                      <a:lnTo>
                        <a:pt x="34" y="110"/>
                      </a:lnTo>
                      <a:lnTo>
                        <a:pt x="45" y="116"/>
                      </a:lnTo>
                      <a:lnTo>
                        <a:pt x="58" y="121"/>
                      </a:lnTo>
                      <a:lnTo>
                        <a:pt x="71" y="122"/>
                      </a:lnTo>
                      <a:lnTo>
                        <a:pt x="82" y="122"/>
                      </a:lnTo>
                      <a:lnTo>
                        <a:pt x="94" y="122"/>
                      </a:lnTo>
                      <a:lnTo>
                        <a:pt x="106" y="118"/>
                      </a:lnTo>
                      <a:lnTo>
                        <a:pt x="116" y="113"/>
                      </a:lnTo>
                      <a:lnTo>
                        <a:pt x="125" y="105"/>
                      </a:lnTo>
                      <a:lnTo>
                        <a:pt x="134" y="97"/>
                      </a:lnTo>
                      <a:lnTo>
                        <a:pt x="138" y="88"/>
                      </a:lnTo>
                      <a:lnTo>
                        <a:pt x="142" y="79"/>
                      </a:lnTo>
                      <a:close/>
                    </a:path>
                  </a:pathLst>
                </a:custGeom>
                <a:solidFill>
                  <a:srgbClr val="000000"/>
                </a:solidFill>
                <a:ln w="9525">
                  <a:noFill/>
                  <a:round/>
                  <a:headEnd/>
                  <a:tailEnd/>
                </a:ln>
              </p:spPr>
              <p:txBody>
                <a:bodyPr/>
                <a:lstStyle/>
                <a:p>
                  <a:pPr>
                    <a:defRPr/>
                  </a:pPr>
                  <a:endParaRPr lang="en-US"/>
                </a:p>
              </p:txBody>
            </p:sp>
            <p:grpSp>
              <p:nvGrpSpPr>
                <p:cNvPr id="7" name="Group 21"/>
                <p:cNvGrpSpPr>
                  <a:grpSpLocks/>
                </p:cNvGrpSpPr>
                <p:nvPr/>
              </p:nvGrpSpPr>
              <p:grpSpPr bwMode="auto">
                <a:xfrm>
                  <a:off x="509" y="2859"/>
                  <a:ext cx="94" cy="172"/>
                  <a:chOff x="509" y="2859"/>
                  <a:chExt cx="94" cy="172"/>
                </a:xfrm>
              </p:grpSpPr>
              <p:sp>
                <p:nvSpPr>
                  <p:cNvPr id="463894" name="Freeform 22"/>
                  <p:cNvSpPr>
                    <a:spLocks/>
                  </p:cNvSpPr>
                  <p:nvPr/>
                </p:nvSpPr>
                <p:spPr bwMode="auto">
                  <a:xfrm>
                    <a:off x="509" y="2994"/>
                    <a:ext cx="58" cy="39"/>
                  </a:xfrm>
                  <a:custGeom>
                    <a:avLst/>
                    <a:gdLst/>
                    <a:ahLst/>
                    <a:cxnLst>
                      <a:cxn ang="0">
                        <a:pos x="27" y="0"/>
                      </a:cxn>
                      <a:cxn ang="0">
                        <a:pos x="0" y="105"/>
                      </a:cxn>
                      <a:cxn ang="0">
                        <a:pos x="203" y="155"/>
                      </a:cxn>
                      <a:cxn ang="0">
                        <a:pos x="230" y="50"/>
                      </a:cxn>
                      <a:cxn ang="0">
                        <a:pos x="27" y="0"/>
                      </a:cxn>
                    </a:cxnLst>
                    <a:rect l="0" t="0" r="r" b="b"/>
                    <a:pathLst>
                      <a:path w="230" h="155">
                        <a:moveTo>
                          <a:pt x="27" y="0"/>
                        </a:moveTo>
                        <a:lnTo>
                          <a:pt x="0" y="105"/>
                        </a:lnTo>
                        <a:lnTo>
                          <a:pt x="203" y="155"/>
                        </a:lnTo>
                        <a:lnTo>
                          <a:pt x="230" y="50"/>
                        </a:lnTo>
                        <a:lnTo>
                          <a:pt x="27" y="0"/>
                        </a:lnTo>
                        <a:close/>
                      </a:path>
                    </a:pathLst>
                  </a:custGeom>
                  <a:solidFill>
                    <a:srgbClr val="CC9900"/>
                  </a:solidFill>
                  <a:ln w="9525">
                    <a:noFill/>
                    <a:round/>
                    <a:headEnd/>
                    <a:tailEnd/>
                  </a:ln>
                </p:spPr>
                <p:txBody>
                  <a:bodyPr/>
                  <a:lstStyle/>
                  <a:p>
                    <a:pPr>
                      <a:defRPr/>
                    </a:pPr>
                    <a:endParaRPr lang="en-US"/>
                  </a:p>
                </p:txBody>
              </p:sp>
              <p:sp>
                <p:nvSpPr>
                  <p:cNvPr id="463895" name="Freeform 23"/>
                  <p:cNvSpPr>
                    <a:spLocks/>
                  </p:cNvSpPr>
                  <p:nvPr/>
                </p:nvSpPr>
                <p:spPr bwMode="auto">
                  <a:xfrm>
                    <a:off x="525" y="2936"/>
                    <a:ext cx="44" cy="40"/>
                  </a:xfrm>
                  <a:custGeom>
                    <a:avLst/>
                    <a:gdLst/>
                    <a:ahLst/>
                    <a:cxnLst>
                      <a:cxn ang="0">
                        <a:pos x="30" y="0"/>
                      </a:cxn>
                      <a:cxn ang="0">
                        <a:pos x="0" y="120"/>
                      </a:cxn>
                      <a:cxn ang="0">
                        <a:pos x="147" y="157"/>
                      </a:cxn>
                      <a:cxn ang="0">
                        <a:pos x="177" y="36"/>
                      </a:cxn>
                      <a:cxn ang="0">
                        <a:pos x="30" y="0"/>
                      </a:cxn>
                    </a:cxnLst>
                    <a:rect l="0" t="0" r="r" b="b"/>
                    <a:pathLst>
                      <a:path w="177" h="157">
                        <a:moveTo>
                          <a:pt x="30" y="0"/>
                        </a:moveTo>
                        <a:lnTo>
                          <a:pt x="0" y="120"/>
                        </a:lnTo>
                        <a:lnTo>
                          <a:pt x="147" y="157"/>
                        </a:lnTo>
                        <a:lnTo>
                          <a:pt x="177" y="36"/>
                        </a:lnTo>
                        <a:lnTo>
                          <a:pt x="30" y="0"/>
                        </a:lnTo>
                        <a:close/>
                      </a:path>
                    </a:pathLst>
                  </a:custGeom>
                  <a:solidFill>
                    <a:srgbClr val="CC9900"/>
                  </a:solidFill>
                  <a:ln w="9525">
                    <a:noFill/>
                    <a:round/>
                    <a:headEnd/>
                    <a:tailEnd/>
                  </a:ln>
                </p:spPr>
                <p:txBody>
                  <a:bodyPr/>
                  <a:lstStyle/>
                  <a:p>
                    <a:pPr>
                      <a:defRPr/>
                    </a:pPr>
                    <a:endParaRPr lang="en-US"/>
                  </a:p>
                </p:txBody>
              </p:sp>
              <p:sp>
                <p:nvSpPr>
                  <p:cNvPr id="463896" name="Freeform 24"/>
                  <p:cNvSpPr>
                    <a:spLocks/>
                  </p:cNvSpPr>
                  <p:nvPr/>
                </p:nvSpPr>
                <p:spPr bwMode="auto">
                  <a:xfrm>
                    <a:off x="539" y="2885"/>
                    <a:ext cx="64" cy="43"/>
                  </a:xfrm>
                  <a:custGeom>
                    <a:avLst/>
                    <a:gdLst/>
                    <a:ahLst/>
                    <a:cxnLst>
                      <a:cxn ang="0">
                        <a:pos x="29" y="0"/>
                      </a:cxn>
                      <a:cxn ang="0">
                        <a:pos x="0" y="115"/>
                      </a:cxn>
                      <a:cxn ang="0">
                        <a:pos x="229" y="172"/>
                      </a:cxn>
                      <a:cxn ang="0">
                        <a:pos x="258" y="57"/>
                      </a:cxn>
                      <a:cxn ang="0">
                        <a:pos x="29" y="0"/>
                      </a:cxn>
                    </a:cxnLst>
                    <a:rect l="0" t="0" r="r" b="b"/>
                    <a:pathLst>
                      <a:path w="258" h="172">
                        <a:moveTo>
                          <a:pt x="29" y="0"/>
                        </a:moveTo>
                        <a:lnTo>
                          <a:pt x="0" y="115"/>
                        </a:lnTo>
                        <a:lnTo>
                          <a:pt x="229" y="172"/>
                        </a:lnTo>
                        <a:lnTo>
                          <a:pt x="258" y="57"/>
                        </a:lnTo>
                        <a:lnTo>
                          <a:pt x="29" y="0"/>
                        </a:lnTo>
                        <a:close/>
                      </a:path>
                    </a:pathLst>
                  </a:custGeom>
                  <a:solidFill>
                    <a:srgbClr val="CC9900"/>
                  </a:solidFill>
                  <a:ln w="9525">
                    <a:noFill/>
                    <a:round/>
                    <a:headEnd/>
                    <a:tailEnd/>
                  </a:ln>
                </p:spPr>
                <p:txBody>
                  <a:bodyPr/>
                  <a:lstStyle/>
                  <a:p>
                    <a:pPr>
                      <a:defRPr/>
                    </a:pPr>
                    <a:endParaRPr lang="en-US"/>
                  </a:p>
                </p:txBody>
              </p:sp>
              <p:sp>
                <p:nvSpPr>
                  <p:cNvPr id="463897" name="Freeform 25"/>
                  <p:cNvSpPr>
                    <a:spLocks/>
                  </p:cNvSpPr>
                  <p:nvPr/>
                </p:nvSpPr>
                <p:spPr bwMode="auto">
                  <a:xfrm>
                    <a:off x="546" y="2859"/>
                    <a:ext cx="39" cy="36"/>
                  </a:xfrm>
                  <a:custGeom>
                    <a:avLst/>
                    <a:gdLst/>
                    <a:ahLst/>
                    <a:cxnLst>
                      <a:cxn ang="0">
                        <a:pos x="29" y="0"/>
                      </a:cxn>
                      <a:cxn ang="0">
                        <a:pos x="0" y="115"/>
                      </a:cxn>
                      <a:cxn ang="0">
                        <a:pos x="133" y="147"/>
                      </a:cxn>
                      <a:cxn ang="0">
                        <a:pos x="161" y="33"/>
                      </a:cxn>
                      <a:cxn ang="0">
                        <a:pos x="29" y="0"/>
                      </a:cxn>
                    </a:cxnLst>
                    <a:rect l="0" t="0" r="r" b="b"/>
                    <a:pathLst>
                      <a:path w="161" h="147">
                        <a:moveTo>
                          <a:pt x="29" y="0"/>
                        </a:moveTo>
                        <a:lnTo>
                          <a:pt x="0" y="115"/>
                        </a:lnTo>
                        <a:lnTo>
                          <a:pt x="133" y="147"/>
                        </a:lnTo>
                        <a:lnTo>
                          <a:pt x="161" y="33"/>
                        </a:lnTo>
                        <a:lnTo>
                          <a:pt x="29" y="0"/>
                        </a:lnTo>
                        <a:close/>
                      </a:path>
                    </a:pathLst>
                  </a:custGeom>
                  <a:solidFill>
                    <a:srgbClr val="CC9900"/>
                  </a:solidFill>
                  <a:ln w="9525">
                    <a:noFill/>
                    <a:round/>
                    <a:headEnd/>
                    <a:tailEnd/>
                  </a:ln>
                </p:spPr>
                <p:txBody>
                  <a:bodyPr/>
                  <a:lstStyle/>
                  <a:p>
                    <a:pPr>
                      <a:defRPr/>
                    </a:pPr>
                    <a:endParaRPr lang="en-US"/>
                  </a:p>
                </p:txBody>
              </p:sp>
            </p:grpSp>
            <p:grpSp>
              <p:nvGrpSpPr>
                <p:cNvPr id="8" name="Group 26"/>
                <p:cNvGrpSpPr>
                  <a:grpSpLocks/>
                </p:cNvGrpSpPr>
                <p:nvPr/>
              </p:nvGrpSpPr>
              <p:grpSpPr bwMode="auto">
                <a:xfrm>
                  <a:off x="500" y="2864"/>
                  <a:ext cx="95" cy="173"/>
                  <a:chOff x="500" y="2864"/>
                  <a:chExt cx="95" cy="173"/>
                </a:xfrm>
              </p:grpSpPr>
              <p:sp>
                <p:nvSpPr>
                  <p:cNvPr id="463899" name="Freeform 27"/>
                  <p:cNvSpPr>
                    <a:spLocks/>
                  </p:cNvSpPr>
                  <p:nvPr/>
                </p:nvSpPr>
                <p:spPr bwMode="auto">
                  <a:xfrm>
                    <a:off x="500" y="2996"/>
                    <a:ext cx="59" cy="41"/>
                  </a:xfrm>
                  <a:custGeom>
                    <a:avLst/>
                    <a:gdLst/>
                    <a:ahLst/>
                    <a:cxnLst>
                      <a:cxn ang="0">
                        <a:pos x="27" y="0"/>
                      </a:cxn>
                      <a:cxn ang="0">
                        <a:pos x="0" y="112"/>
                      </a:cxn>
                      <a:cxn ang="0">
                        <a:pos x="208" y="164"/>
                      </a:cxn>
                      <a:cxn ang="0">
                        <a:pos x="235" y="52"/>
                      </a:cxn>
                      <a:cxn ang="0">
                        <a:pos x="27" y="0"/>
                      </a:cxn>
                    </a:cxnLst>
                    <a:rect l="0" t="0" r="r" b="b"/>
                    <a:pathLst>
                      <a:path w="235" h="164">
                        <a:moveTo>
                          <a:pt x="27" y="0"/>
                        </a:moveTo>
                        <a:lnTo>
                          <a:pt x="0" y="112"/>
                        </a:lnTo>
                        <a:lnTo>
                          <a:pt x="208" y="164"/>
                        </a:lnTo>
                        <a:lnTo>
                          <a:pt x="235" y="52"/>
                        </a:lnTo>
                        <a:lnTo>
                          <a:pt x="27" y="0"/>
                        </a:lnTo>
                        <a:close/>
                      </a:path>
                    </a:pathLst>
                  </a:custGeom>
                  <a:solidFill>
                    <a:srgbClr val="FFCC66"/>
                  </a:solidFill>
                  <a:ln w="9525">
                    <a:noFill/>
                    <a:round/>
                    <a:headEnd/>
                    <a:tailEnd/>
                  </a:ln>
                </p:spPr>
                <p:txBody>
                  <a:bodyPr/>
                  <a:lstStyle/>
                  <a:p>
                    <a:pPr>
                      <a:defRPr/>
                    </a:pPr>
                    <a:endParaRPr lang="en-US"/>
                  </a:p>
                </p:txBody>
              </p:sp>
              <p:sp>
                <p:nvSpPr>
                  <p:cNvPr id="463900" name="Freeform 28"/>
                  <p:cNvSpPr>
                    <a:spLocks/>
                  </p:cNvSpPr>
                  <p:nvPr/>
                </p:nvSpPr>
                <p:spPr bwMode="auto">
                  <a:xfrm>
                    <a:off x="516" y="2941"/>
                    <a:ext cx="43" cy="38"/>
                  </a:xfrm>
                  <a:custGeom>
                    <a:avLst/>
                    <a:gdLst/>
                    <a:ahLst/>
                    <a:cxnLst>
                      <a:cxn ang="0">
                        <a:pos x="29" y="0"/>
                      </a:cxn>
                      <a:cxn ang="0">
                        <a:pos x="0" y="114"/>
                      </a:cxn>
                      <a:cxn ang="0">
                        <a:pos x="144" y="151"/>
                      </a:cxn>
                      <a:cxn ang="0">
                        <a:pos x="173" y="35"/>
                      </a:cxn>
                      <a:cxn ang="0">
                        <a:pos x="29" y="0"/>
                      </a:cxn>
                    </a:cxnLst>
                    <a:rect l="0" t="0" r="r" b="b"/>
                    <a:pathLst>
                      <a:path w="173" h="151">
                        <a:moveTo>
                          <a:pt x="29" y="0"/>
                        </a:moveTo>
                        <a:lnTo>
                          <a:pt x="0" y="114"/>
                        </a:lnTo>
                        <a:lnTo>
                          <a:pt x="144" y="151"/>
                        </a:lnTo>
                        <a:lnTo>
                          <a:pt x="173" y="35"/>
                        </a:lnTo>
                        <a:lnTo>
                          <a:pt x="29" y="0"/>
                        </a:lnTo>
                        <a:close/>
                      </a:path>
                    </a:pathLst>
                  </a:custGeom>
                  <a:solidFill>
                    <a:srgbClr val="FFCC66"/>
                  </a:solidFill>
                  <a:ln w="9525">
                    <a:noFill/>
                    <a:round/>
                    <a:headEnd/>
                    <a:tailEnd/>
                  </a:ln>
                </p:spPr>
                <p:txBody>
                  <a:bodyPr/>
                  <a:lstStyle/>
                  <a:p>
                    <a:pPr>
                      <a:defRPr/>
                    </a:pPr>
                    <a:endParaRPr lang="en-US"/>
                  </a:p>
                </p:txBody>
              </p:sp>
              <p:sp>
                <p:nvSpPr>
                  <p:cNvPr id="463901" name="Freeform 29"/>
                  <p:cNvSpPr>
                    <a:spLocks/>
                  </p:cNvSpPr>
                  <p:nvPr/>
                </p:nvSpPr>
                <p:spPr bwMode="auto">
                  <a:xfrm>
                    <a:off x="530" y="2891"/>
                    <a:ext cx="63" cy="40"/>
                  </a:xfrm>
                  <a:custGeom>
                    <a:avLst/>
                    <a:gdLst/>
                    <a:ahLst/>
                    <a:cxnLst>
                      <a:cxn ang="0">
                        <a:pos x="27" y="0"/>
                      </a:cxn>
                      <a:cxn ang="0">
                        <a:pos x="0" y="105"/>
                      </a:cxn>
                      <a:cxn ang="0">
                        <a:pos x="226" y="162"/>
                      </a:cxn>
                      <a:cxn ang="0">
                        <a:pos x="252" y="56"/>
                      </a:cxn>
                      <a:cxn ang="0">
                        <a:pos x="27" y="0"/>
                      </a:cxn>
                    </a:cxnLst>
                    <a:rect l="0" t="0" r="r" b="b"/>
                    <a:pathLst>
                      <a:path w="252" h="162">
                        <a:moveTo>
                          <a:pt x="27" y="0"/>
                        </a:moveTo>
                        <a:lnTo>
                          <a:pt x="0" y="105"/>
                        </a:lnTo>
                        <a:lnTo>
                          <a:pt x="226" y="162"/>
                        </a:lnTo>
                        <a:lnTo>
                          <a:pt x="252" y="56"/>
                        </a:lnTo>
                        <a:lnTo>
                          <a:pt x="27" y="0"/>
                        </a:lnTo>
                        <a:close/>
                      </a:path>
                    </a:pathLst>
                  </a:custGeom>
                  <a:solidFill>
                    <a:srgbClr val="FFCC66"/>
                  </a:solidFill>
                  <a:ln w="9525">
                    <a:noFill/>
                    <a:round/>
                    <a:headEnd/>
                    <a:tailEnd/>
                  </a:ln>
                </p:spPr>
                <p:txBody>
                  <a:bodyPr/>
                  <a:lstStyle/>
                  <a:p>
                    <a:pPr>
                      <a:defRPr/>
                    </a:pPr>
                    <a:endParaRPr lang="en-US"/>
                  </a:p>
                </p:txBody>
              </p:sp>
              <p:sp>
                <p:nvSpPr>
                  <p:cNvPr id="463902" name="Freeform 30"/>
                  <p:cNvSpPr>
                    <a:spLocks/>
                  </p:cNvSpPr>
                  <p:nvPr/>
                </p:nvSpPr>
                <p:spPr bwMode="auto">
                  <a:xfrm>
                    <a:off x="536" y="2864"/>
                    <a:ext cx="41" cy="36"/>
                  </a:xfrm>
                  <a:custGeom>
                    <a:avLst/>
                    <a:gdLst/>
                    <a:ahLst/>
                    <a:cxnLst>
                      <a:cxn ang="0">
                        <a:pos x="27" y="0"/>
                      </a:cxn>
                      <a:cxn ang="0">
                        <a:pos x="0" y="109"/>
                      </a:cxn>
                      <a:cxn ang="0">
                        <a:pos x="142" y="144"/>
                      </a:cxn>
                      <a:cxn ang="0">
                        <a:pos x="169" y="35"/>
                      </a:cxn>
                      <a:cxn ang="0">
                        <a:pos x="27" y="0"/>
                      </a:cxn>
                    </a:cxnLst>
                    <a:rect l="0" t="0" r="r" b="b"/>
                    <a:pathLst>
                      <a:path w="169" h="144">
                        <a:moveTo>
                          <a:pt x="27" y="0"/>
                        </a:moveTo>
                        <a:lnTo>
                          <a:pt x="0" y="109"/>
                        </a:lnTo>
                        <a:lnTo>
                          <a:pt x="142" y="144"/>
                        </a:lnTo>
                        <a:lnTo>
                          <a:pt x="169" y="35"/>
                        </a:lnTo>
                        <a:lnTo>
                          <a:pt x="27" y="0"/>
                        </a:lnTo>
                        <a:close/>
                      </a:path>
                    </a:pathLst>
                  </a:custGeom>
                  <a:solidFill>
                    <a:srgbClr val="FFCC66"/>
                  </a:solidFill>
                  <a:ln w="9525">
                    <a:noFill/>
                    <a:round/>
                    <a:headEnd/>
                    <a:tailEnd/>
                  </a:ln>
                </p:spPr>
                <p:txBody>
                  <a:bodyPr/>
                  <a:lstStyle/>
                  <a:p>
                    <a:pPr>
                      <a:defRPr/>
                    </a:pPr>
                    <a:endParaRPr lang="en-US"/>
                  </a:p>
                </p:txBody>
              </p:sp>
            </p:grpSp>
          </p:grpSp>
        </p:grpSp>
      </p:grpSp>
      <p:sp>
        <p:nvSpPr>
          <p:cNvPr id="463903" name="Line 31"/>
          <p:cNvSpPr>
            <a:spLocks noChangeShapeType="1"/>
          </p:cNvSpPr>
          <p:nvPr/>
        </p:nvSpPr>
        <p:spPr bwMode="auto">
          <a:xfrm rot="5400000">
            <a:off x="3215640" y="3261360"/>
            <a:ext cx="2865120" cy="0"/>
          </a:xfrm>
          <a:prstGeom prst="line">
            <a:avLst/>
          </a:prstGeom>
          <a:noFill/>
          <a:ln w="57150">
            <a:solidFill>
              <a:srgbClr val="CC0000"/>
            </a:solidFill>
            <a:round/>
            <a:headEnd/>
            <a:tailEnd/>
          </a:ln>
          <a:effectLst/>
        </p:spPr>
        <p:txBody>
          <a:bodyPr/>
          <a:lstStyle/>
          <a:p>
            <a:pPr>
              <a:defRPr/>
            </a:pPr>
            <a:endParaRPr lang="en-US"/>
          </a:p>
        </p:txBody>
      </p:sp>
      <p:pic>
        <p:nvPicPr>
          <p:cNvPr id="4104" name="Picture 32" descr="berkeleypptcollage"/>
          <p:cNvPicPr>
            <a:picLocks noChangeAspect="1" noChangeArrowheads="1"/>
          </p:cNvPicPr>
          <p:nvPr/>
        </p:nvPicPr>
        <p:blipFill>
          <a:blip r:embed="rId4" cstate="print"/>
          <a:srcRect/>
          <a:stretch>
            <a:fillRect/>
          </a:stretch>
        </p:blipFill>
        <p:spPr bwMode="auto">
          <a:xfrm>
            <a:off x="76200" y="30480"/>
            <a:ext cx="2743200" cy="548640"/>
          </a:xfrm>
          <a:prstGeom prst="rect">
            <a:avLst/>
          </a:prstGeom>
          <a:noFill/>
          <a:ln w="57150">
            <a:solidFill>
              <a:srgbClr val="CC0000"/>
            </a:solidFill>
            <a:miter lim="800000"/>
            <a:headEnd/>
            <a:tailEnd/>
          </a:ln>
        </p:spPr>
      </p:pic>
      <p:sp>
        <p:nvSpPr>
          <p:cNvPr id="4105" name="Text Box 33"/>
          <p:cNvSpPr txBox="1">
            <a:spLocks noChangeArrowheads="1"/>
          </p:cNvSpPr>
          <p:nvPr/>
        </p:nvSpPr>
        <p:spPr bwMode="auto">
          <a:xfrm>
            <a:off x="2971800" y="121920"/>
            <a:ext cx="5943600" cy="1077218"/>
          </a:xfrm>
          <a:prstGeom prst="rect">
            <a:avLst/>
          </a:prstGeom>
          <a:noFill/>
          <a:ln w="9525">
            <a:noFill/>
            <a:miter lim="800000"/>
            <a:headEnd/>
            <a:tailEnd/>
          </a:ln>
        </p:spPr>
        <p:txBody>
          <a:bodyPr>
            <a:spAutoFit/>
          </a:bodyPr>
          <a:lstStyle/>
          <a:p>
            <a:pPr marL="800100" indent="-800100" algn="r">
              <a:spcBef>
                <a:spcPct val="50000"/>
              </a:spcBef>
            </a:pPr>
            <a:r>
              <a:rPr lang="en-US" sz="3200" dirty="0">
                <a:solidFill>
                  <a:srgbClr val="C00000"/>
                </a:solidFill>
                <a:effectLst/>
              </a:rPr>
              <a:t>TESOL Assumptions &amp; Dialect Reality</a:t>
            </a:r>
          </a:p>
        </p:txBody>
      </p:sp>
      <p:sp>
        <p:nvSpPr>
          <p:cNvPr id="463908" name="Text Box 36"/>
          <p:cNvSpPr txBox="1">
            <a:spLocks noChangeArrowheads="1"/>
          </p:cNvSpPr>
          <p:nvPr/>
        </p:nvSpPr>
        <p:spPr bwMode="auto">
          <a:xfrm>
            <a:off x="914400" y="2621280"/>
            <a:ext cx="3276600" cy="2554545"/>
          </a:xfrm>
          <a:prstGeom prst="rect">
            <a:avLst/>
          </a:prstGeom>
          <a:noFill/>
          <a:ln w="9525">
            <a:noFill/>
            <a:miter lim="800000"/>
            <a:headEnd/>
            <a:tailEnd/>
          </a:ln>
        </p:spPr>
        <p:txBody>
          <a:bodyPr>
            <a:spAutoFit/>
          </a:bodyPr>
          <a:lstStyle/>
          <a:p>
            <a:pPr algn="l">
              <a:spcBef>
                <a:spcPct val="50000"/>
              </a:spcBef>
            </a:pPr>
            <a:r>
              <a:rPr lang="en-US" sz="3200" dirty="0">
                <a:effectLst/>
                <a:latin typeface="Arial Narrow" pitchFamily="34" charset="0"/>
              </a:rPr>
              <a:t>TESOL programs have little to gain from considering information about English dialects </a:t>
            </a:r>
          </a:p>
        </p:txBody>
      </p:sp>
      <p:sp>
        <p:nvSpPr>
          <p:cNvPr id="463909" name="Text Box 37"/>
          <p:cNvSpPr txBox="1">
            <a:spLocks noChangeArrowheads="1"/>
          </p:cNvSpPr>
          <p:nvPr/>
        </p:nvSpPr>
        <p:spPr bwMode="auto">
          <a:xfrm>
            <a:off x="4953000" y="2682240"/>
            <a:ext cx="3810000" cy="3046988"/>
          </a:xfrm>
          <a:prstGeom prst="rect">
            <a:avLst/>
          </a:prstGeom>
          <a:noFill/>
          <a:ln w="9525">
            <a:noFill/>
            <a:miter lim="800000"/>
            <a:headEnd/>
            <a:tailEnd/>
          </a:ln>
        </p:spPr>
        <p:txBody>
          <a:bodyPr>
            <a:spAutoFit/>
          </a:bodyPr>
          <a:lstStyle/>
          <a:p>
            <a:pPr algn="l">
              <a:spcBef>
                <a:spcPct val="50000"/>
              </a:spcBef>
            </a:pPr>
            <a:r>
              <a:rPr lang="en-US" sz="3200" dirty="0">
                <a:effectLst/>
                <a:latin typeface="Arial Narrow" pitchFamily="34" charset="0"/>
              </a:rPr>
              <a:t>There is </a:t>
            </a:r>
            <a:r>
              <a:rPr lang="en-US" sz="3200" dirty="0" smtClean="0">
                <a:effectLst/>
                <a:latin typeface="Arial Narrow" pitchFamily="34" charset="0"/>
              </a:rPr>
              <a:t>great </a:t>
            </a:r>
            <a:r>
              <a:rPr lang="en-US" sz="3200" dirty="0">
                <a:effectLst/>
                <a:latin typeface="Arial Narrow" pitchFamily="34" charset="0"/>
              </a:rPr>
              <a:t>benefit--theoretically and practically from </a:t>
            </a:r>
            <a:r>
              <a:rPr lang="en-US" sz="3200" dirty="0" smtClean="0">
                <a:effectLst/>
                <a:latin typeface="Arial Narrow" pitchFamily="34" charset="0"/>
              </a:rPr>
              <a:t>the integration of information about  dialects into TESOL</a:t>
            </a:r>
            <a:endParaRPr lang="en-US" sz="3200" dirty="0">
              <a:effectLst/>
              <a:latin typeface="Arial Narrow"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63903"/>
                                        </p:tgtEl>
                                        <p:attrNameLst>
                                          <p:attrName>style.visibility</p:attrName>
                                        </p:attrNameLst>
                                      </p:cBhvr>
                                      <p:to>
                                        <p:strVal val="visible"/>
                                      </p:to>
                                    </p:set>
                                    <p:animEffect transition="in" filter="fade">
                                      <p:cBhvr>
                                        <p:cTn id="7" dur="1000"/>
                                        <p:tgtEl>
                                          <p:spTgt spid="46390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strVal val="4*#ppt_w"/>
                                          </p:val>
                                        </p:tav>
                                        <p:tav tm="100000">
                                          <p:val>
                                            <p:strVal val="#ppt_w"/>
                                          </p:val>
                                        </p:tav>
                                      </p:tavLst>
                                    </p:anim>
                                    <p:anim calcmode="lin" valueType="num">
                                      <p:cBhvr>
                                        <p:cTn id="13" dur="500" fill="hold"/>
                                        <p:tgtEl>
                                          <p:spTgt spid="2"/>
                                        </p:tgtEl>
                                        <p:attrNameLst>
                                          <p:attrName>ppt_h</p:attrName>
                                        </p:attrNameLst>
                                      </p:cBhvr>
                                      <p:tavLst>
                                        <p:tav tm="0">
                                          <p:val>
                                            <p:strVal val="4*#ppt_h"/>
                                          </p:val>
                                        </p:tav>
                                        <p:tav tm="100000">
                                          <p:val>
                                            <p:strVal val="#ppt_h"/>
                                          </p:val>
                                        </p:tav>
                                      </p:tavLst>
                                    </p:anim>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463908"/>
                                        </p:tgtEl>
                                        <p:attrNameLst>
                                          <p:attrName>style.visibility</p:attrName>
                                        </p:attrNameLst>
                                      </p:cBhvr>
                                      <p:to>
                                        <p:strVal val="visible"/>
                                      </p:to>
                                    </p:set>
                                    <p:animEffect transition="in" filter="fade">
                                      <p:cBhvr>
                                        <p:cTn id="17" dur="1000"/>
                                        <p:tgtEl>
                                          <p:spTgt spid="463908"/>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463909"/>
                                        </p:tgtEl>
                                        <p:attrNameLst>
                                          <p:attrName>style.visibility</p:attrName>
                                        </p:attrNameLst>
                                      </p:cBhvr>
                                      <p:to>
                                        <p:strVal val="visible"/>
                                      </p:to>
                                    </p:set>
                                    <p:animEffect transition="in" filter="fade">
                                      <p:cBhvr>
                                        <p:cTn id="27" dur="1000"/>
                                        <p:tgtEl>
                                          <p:spTgt spid="4639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908" grpId="0" autoUpdateAnimBg="0"/>
      <p:bldP spid="463909"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grpSp>
        <p:nvGrpSpPr>
          <p:cNvPr id="4" name="Group 4"/>
          <p:cNvGrpSpPr>
            <a:grpSpLocks/>
          </p:cNvGrpSpPr>
          <p:nvPr/>
        </p:nvGrpSpPr>
        <p:grpSpPr bwMode="auto">
          <a:xfrm>
            <a:off x="0" y="43180"/>
            <a:ext cx="9144000" cy="5443220"/>
            <a:chOff x="3600" y="864"/>
            <a:chExt cx="6396" cy="4428"/>
          </a:xfrm>
        </p:grpSpPr>
        <p:graphicFrame>
          <p:nvGraphicFramePr>
            <p:cNvPr id="5" name="Object 5"/>
            <p:cNvGraphicFramePr>
              <a:graphicFrameLocks noChangeAspect="1"/>
            </p:cNvGraphicFramePr>
            <p:nvPr/>
          </p:nvGraphicFramePr>
          <p:xfrm>
            <a:off x="3600" y="864"/>
            <a:ext cx="6396" cy="4428"/>
          </p:xfrm>
          <a:graphic>
            <a:graphicData uri="http://schemas.openxmlformats.org/presentationml/2006/ole">
              <p:oleObj spid="_x0000_s2050" r:id="rId4" imgW="4061520" imgH="2811960" progId="">
                <p:embed/>
              </p:oleObj>
            </a:graphicData>
          </a:graphic>
        </p:graphicFrame>
        <p:sp>
          <p:nvSpPr>
            <p:cNvPr id="6" name="Freeform 6"/>
            <p:cNvSpPr>
              <a:spLocks/>
            </p:cNvSpPr>
            <p:nvPr/>
          </p:nvSpPr>
          <p:spPr bwMode="auto">
            <a:xfrm>
              <a:off x="6944" y="3597"/>
              <a:ext cx="427" cy="379"/>
            </a:xfrm>
            <a:custGeom>
              <a:avLst/>
              <a:gdLst>
                <a:gd name="T0" fmla="*/ 0 w 427"/>
                <a:gd name="T1" fmla="*/ 211 h 379"/>
                <a:gd name="T2" fmla="*/ 64 w 427"/>
                <a:gd name="T3" fmla="*/ 131 h 379"/>
                <a:gd name="T4" fmla="*/ 120 w 427"/>
                <a:gd name="T5" fmla="*/ 59 h 379"/>
                <a:gd name="T6" fmla="*/ 184 w 427"/>
                <a:gd name="T7" fmla="*/ 3 h 379"/>
                <a:gd name="T8" fmla="*/ 384 w 427"/>
                <a:gd name="T9" fmla="*/ 59 h 379"/>
                <a:gd name="T10" fmla="*/ 392 w 427"/>
                <a:gd name="T11" fmla="*/ 235 h 379"/>
                <a:gd name="T12" fmla="*/ 224 w 427"/>
                <a:gd name="T13" fmla="*/ 379 h 379"/>
                <a:gd name="T14" fmla="*/ 0 60000 65536"/>
                <a:gd name="T15" fmla="*/ 0 60000 65536"/>
                <a:gd name="T16" fmla="*/ 0 60000 65536"/>
                <a:gd name="T17" fmla="*/ 0 60000 65536"/>
                <a:gd name="T18" fmla="*/ 0 60000 65536"/>
                <a:gd name="T19" fmla="*/ 0 60000 65536"/>
                <a:gd name="T20" fmla="*/ 0 60000 65536"/>
                <a:gd name="T21" fmla="*/ 0 w 427"/>
                <a:gd name="T22" fmla="*/ 0 h 379"/>
                <a:gd name="T23" fmla="*/ 427 w 427"/>
                <a:gd name="T24" fmla="*/ 379 h 3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7" h="379">
                  <a:moveTo>
                    <a:pt x="0" y="211"/>
                  </a:moveTo>
                  <a:cubicBezTo>
                    <a:pt x="80" y="195"/>
                    <a:pt x="38" y="193"/>
                    <a:pt x="64" y="131"/>
                  </a:cubicBezTo>
                  <a:cubicBezTo>
                    <a:pt x="88" y="74"/>
                    <a:pt x="91" y="96"/>
                    <a:pt x="120" y="59"/>
                  </a:cubicBezTo>
                  <a:cubicBezTo>
                    <a:pt x="166" y="0"/>
                    <a:pt x="129" y="17"/>
                    <a:pt x="184" y="3"/>
                  </a:cubicBezTo>
                  <a:cubicBezTo>
                    <a:pt x="254" y="13"/>
                    <a:pt x="314" y="45"/>
                    <a:pt x="384" y="59"/>
                  </a:cubicBezTo>
                  <a:cubicBezTo>
                    <a:pt x="427" y="124"/>
                    <a:pt x="404" y="79"/>
                    <a:pt x="392" y="235"/>
                  </a:cubicBezTo>
                  <a:cubicBezTo>
                    <a:pt x="382" y="358"/>
                    <a:pt x="312" y="335"/>
                    <a:pt x="224" y="379"/>
                  </a:cubicBezTo>
                </a:path>
              </a:pathLst>
            </a:custGeom>
            <a:solidFill>
              <a:schemeClr val="tx1"/>
            </a:solidFill>
            <a:ln w="6350" cap="flat" cmpd="sng">
              <a:solidFill>
                <a:srgbClr val="000000"/>
              </a:solidFill>
              <a:prstDash val="solid"/>
              <a:round/>
              <a:headEnd type="none" w="med" len="med"/>
              <a:tailEnd type="none" w="med" len="med"/>
            </a:ln>
          </p:spPr>
          <p:txBody>
            <a:bodyPr/>
            <a:lstStyle/>
            <a:p>
              <a:endParaRPr lang="en-US"/>
            </a:p>
          </p:txBody>
        </p:sp>
        <p:sp>
          <p:nvSpPr>
            <p:cNvPr id="7" name="Text Box 7"/>
            <p:cNvSpPr txBox="1">
              <a:spLocks noChangeArrowheads="1"/>
            </p:cNvSpPr>
            <p:nvPr/>
          </p:nvSpPr>
          <p:spPr bwMode="auto">
            <a:xfrm>
              <a:off x="5572" y="3457"/>
              <a:ext cx="1584" cy="694"/>
            </a:xfrm>
            <a:prstGeom prst="rect">
              <a:avLst/>
            </a:prstGeom>
            <a:noFill/>
            <a:ln w="9525">
              <a:noFill/>
              <a:miter lim="800000"/>
              <a:headEnd/>
              <a:tailEnd/>
            </a:ln>
          </p:spPr>
          <p:txBody>
            <a:bodyPr/>
            <a:lstStyle/>
            <a:p>
              <a:pPr algn="ctr"/>
              <a:r>
                <a:rPr lang="en-US" sz="2800" b="1" dirty="0"/>
                <a:t>Robeson County</a:t>
              </a:r>
              <a:endParaRPr lang="en-US" sz="2800" dirty="0"/>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Local Dialect Context </a:t>
            </a:r>
            <a:endParaRPr lang="en-US" dirty="0"/>
          </a:p>
        </p:txBody>
      </p:sp>
      <p:sp>
        <p:nvSpPr>
          <p:cNvPr id="3" name="Content Placeholder 2"/>
          <p:cNvSpPr>
            <a:spLocks noGrp="1"/>
          </p:cNvSpPr>
          <p:nvPr>
            <p:ph idx="1"/>
          </p:nvPr>
        </p:nvSpPr>
        <p:spPr/>
        <p:txBody>
          <a:bodyPr/>
          <a:lstStyle/>
          <a:p>
            <a:endParaRPr lang="en-US"/>
          </a:p>
        </p:txBody>
      </p:sp>
      <p:pic>
        <p:nvPicPr>
          <p:cNvPr id="4" name="Picture 8" descr="migratorymapcolor"/>
          <p:cNvPicPr>
            <a:picLocks noChangeAspect="1" noChangeArrowheads="1"/>
          </p:cNvPicPr>
          <p:nvPr/>
        </p:nvPicPr>
        <p:blipFill>
          <a:blip r:embed="rId3" cstate="print"/>
          <a:srcRect/>
          <a:stretch>
            <a:fillRect/>
          </a:stretch>
        </p:blipFill>
        <p:spPr bwMode="auto">
          <a:xfrm>
            <a:off x="0" y="990600"/>
            <a:ext cx="9296400" cy="4565904"/>
          </a:xfrm>
          <a:prstGeom prst="rect">
            <a:avLst/>
          </a:prstGeom>
          <a:noFill/>
          <a:ln w="9525">
            <a:noFill/>
            <a:miter lim="800000"/>
            <a:headEnd/>
            <a:tailEnd/>
          </a:ln>
        </p:spPr>
      </p:pic>
      <p:sp>
        <p:nvSpPr>
          <p:cNvPr id="5" name="Text Box 9"/>
          <p:cNvSpPr txBox="1">
            <a:spLocks noChangeArrowheads="1"/>
          </p:cNvSpPr>
          <p:nvPr/>
        </p:nvSpPr>
        <p:spPr bwMode="auto">
          <a:xfrm>
            <a:off x="4572000" y="2987040"/>
            <a:ext cx="1069524" cy="369332"/>
          </a:xfrm>
          <a:prstGeom prst="rect">
            <a:avLst/>
          </a:prstGeom>
          <a:noFill/>
          <a:ln w="9525">
            <a:noFill/>
            <a:miter lim="800000"/>
            <a:headEnd/>
            <a:tailEnd/>
          </a:ln>
        </p:spPr>
        <p:txBody>
          <a:bodyPr wrap="none">
            <a:spAutoFit/>
          </a:bodyPr>
          <a:lstStyle/>
          <a:p>
            <a:r>
              <a:rPr lang="en-US" b="1" dirty="0" err="1"/>
              <a:t>Lumbee</a:t>
            </a:r>
            <a:endParaRPr lang="en-US"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1" descr="Lumbeeriverwithtrees"/>
          <p:cNvPicPr>
            <a:picLocks noChangeAspect="1" noChangeArrowheads="1"/>
          </p:cNvPicPr>
          <p:nvPr/>
        </p:nvPicPr>
        <p:blipFill>
          <a:blip r:embed="rId3" cstate="print">
            <a:lum bright="-6000" contrast="-6000"/>
          </a:blip>
          <a:srcRect/>
          <a:stretch>
            <a:fillRect/>
          </a:stretch>
        </p:blipFill>
        <p:spPr bwMode="auto">
          <a:xfrm>
            <a:off x="0" y="-35560"/>
            <a:ext cx="9144000" cy="5521960"/>
          </a:xfrm>
          <a:prstGeom prst="rect">
            <a:avLst/>
          </a:prstGeom>
          <a:noFill/>
          <a:ln w="9525">
            <a:noFill/>
            <a:miter lim="800000"/>
            <a:headEnd/>
            <a:tailEnd/>
          </a:ln>
        </p:spPr>
      </p:pic>
      <p:sp>
        <p:nvSpPr>
          <p:cNvPr id="5" name="Rectangle 4"/>
          <p:cNvSpPr/>
          <p:nvPr/>
        </p:nvSpPr>
        <p:spPr>
          <a:xfrm>
            <a:off x="457200" y="914400"/>
            <a:ext cx="8077200" cy="5170646"/>
          </a:xfrm>
          <a:prstGeom prst="rect">
            <a:avLst/>
          </a:prstGeom>
        </p:spPr>
        <p:txBody>
          <a:bodyPr wrap="square">
            <a:spAutoFit/>
          </a:bodyPr>
          <a:lstStyle/>
          <a:p>
            <a:pPr lvl="1"/>
            <a:r>
              <a:rPr lang="en-US" sz="2400" dirty="0" smtClean="0">
                <a:solidFill>
                  <a:schemeClr val="bg1"/>
                </a:solidFill>
                <a:effectLst>
                  <a:outerShdw blurRad="38100" dist="38100" dir="2700000" algn="tl">
                    <a:srgbClr val="000000">
                      <a:alpha val="43137"/>
                    </a:srgbClr>
                  </a:outerShdw>
                </a:effectLst>
              </a:rPr>
              <a:t>“The </a:t>
            </a:r>
            <a:r>
              <a:rPr lang="en-US" sz="2400" dirty="0" err="1" smtClean="0">
                <a:solidFill>
                  <a:schemeClr val="bg1"/>
                </a:solidFill>
                <a:effectLst>
                  <a:outerShdw blurRad="38100" dist="38100" dir="2700000" algn="tl">
                    <a:srgbClr val="000000">
                      <a:alpha val="43137"/>
                    </a:srgbClr>
                  </a:outerShdw>
                </a:effectLst>
              </a:rPr>
              <a:t>Lumbees</a:t>
            </a:r>
            <a:r>
              <a:rPr lang="en-US" sz="2400" dirty="0" smtClean="0">
                <a:solidFill>
                  <a:schemeClr val="bg1"/>
                </a:solidFill>
                <a:effectLst>
                  <a:outerShdw blurRad="38100" dist="38100" dir="2700000" algn="tl">
                    <a:srgbClr val="000000">
                      <a:alpha val="43137"/>
                    </a:srgbClr>
                  </a:outerShdw>
                </a:effectLst>
              </a:rPr>
              <a:t>’ century-long quest for identity is a story as serpentine as the </a:t>
            </a:r>
            <a:r>
              <a:rPr lang="en-US" sz="2400" dirty="0" err="1" smtClean="0">
                <a:solidFill>
                  <a:schemeClr val="bg1"/>
                </a:solidFill>
                <a:effectLst>
                  <a:outerShdw blurRad="38100" dist="38100" dir="2700000" algn="tl">
                    <a:srgbClr val="000000">
                      <a:alpha val="43137"/>
                    </a:srgbClr>
                  </a:outerShdw>
                </a:effectLst>
              </a:rPr>
              <a:t>jungled</a:t>
            </a:r>
            <a:r>
              <a:rPr lang="en-US" sz="2400" dirty="0" smtClean="0">
                <a:solidFill>
                  <a:schemeClr val="bg1"/>
                </a:solidFill>
                <a:effectLst>
                  <a:outerShdw blurRad="38100" dist="38100" dir="2700000" algn="tl">
                    <a:srgbClr val="000000">
                      <a:alpha val="43137"/>
                    </a:srgbClr>
                  </a:outerShdw>
                </a:effectLst>
              </a:rPr>
              <a:t> Lumber River, whose swampy course shielded, and perhaps even created them and their ambiguous world. There is, in fact, nothing at all about the </a:t>
            </a:r>
            <a:r>
              <a:rPr lang="en-US" sz="2400" dirty="0" err="1" smtClean="0">
                <a:solidFill>
                  <a:schemeClr val="bg1"/>
                </a:solidFill>
                <a:effectLst>
                  <a:outerShdw blurRad="38100" dist="38100" dir="2700000" algn="tl">
                    <a:srgbClr val="000000">
                      <a:alpha val="43137"/>
                    </a:srgbClr>
                  </a:outerShdw>
                </a:effectLst>
              </a:rPr>
              <a:t>Lumbees</a:t>
            </a:r>
            <a:r>
              <a:rPr lang="en-US" sz="2400" dirty="0" smtClean="0">
                <a:solidFill>
                  <a:schemeClr val="bg1"/>
                </a:solidFill>
                <a:effectLst>
                  <a:outerShdw blurRad="38100" dist="38100" dir="2700000" algn="tl">
                    <a:srgbClr val="000000">
                      <a:alpha val="43137"/>
                    </a:srgbClr>
                  </a:outerShdw>
                </a:effectLst>
              </a:rPr>
              <a:t> that fits conventional notions of what it means to be Native American. Yet for as long as any </a:t>
            </a:r>
            <a:r>
              <a:rPr lang="en-US" sz="2400" dirty="0" err="1" smtClean="0">
                <a:solidFill>
                  <a:schemeClr val="bg1"/>
                </a:solidFill>
                <a:effectLst>
                  <a:outerShdw blurRad="38100" dist="38100" dir="2700000" algn="tl">
                    <a:srgbClr val="000000">
                      <a:alpha val="43137"/>
                    </a:srgbClr>
                  </a:outerShdw>
                </a:effectLst>
              </a:rPr>
              <a:t>Lumbee</a:t>
            </a:r>
            <a:r>
              <a:rPr lang="en-US" sz="2400" dirty="0" smtClean="0">
                <a:solidFill>
                  <a:schemeClr val="bg1"/>
                </a:solidFill>
                <a:effectLst>
                  <a:outerShdw blurRad="38100" dist="38100" dir="2700000" algn="tl">
                    <a:srgbClr val="000000">
                      <a:alpha val="43137"/>
                    </a:srgbClr>
                  </a:outerShdw>
                </a:effectLst>
              </a:rPr>
              <a:t> can remember, they have possessed an unflagging conviction that they are simply and utterly Indian, a tenacious faith that is troubled only by the failure of most other Americans to recognize it.”</a:t>
            </a:r>
            <a:r>
              <a:rPr lang="en-US" sz="2400" dirty="0" smtClean="0"/>
              <a:t> </a:t>
            </a:r>
          </a:p>
          <a:p>
            <a:pPr lvl="1" algn="r"/>
            <a:r>
              <a:rPr lang="en-US" dirty="0" smtClean="0"/>
              <a:t>(</a:t>
            </a:r>
            <a:r>
              <a:rPr lang="en-US" dirty="0" err="1" smtClean="0"/>
              <a:t>Bordewich</a:t>
            </a:r>
            <a:r>
              <a:rPr lang="en-US" dirty="0" smtClean="0"/>
              <a:t> </a:t>
            </a:r>
            <a:r>
              <a:rPr lang="en-US" i="1" dirty="0" smtClean="0"/>
              <a:t>Killing the White Man’s Indian</a:t>
            </a:r>
            <a:r>
              <a:rPr lang="en-US" dirty="0" smtClean="0"/>
              <a:t> 1996:62-63)</a:t>
            </a:r>
            <a:endParaRPr lang="en-US" dirty="0" smtClean="0">
              <a:solidFill>
                <a:schemeClr val="bg1"/>
              </a:solidFill>
              <a:effectLst>
                <a:outerShdw blurRad="38100" dist="38100" dir="2700000" algn="tl">
                  <a:srgbClr val="000000">
                    <a:alpha val="43137"/>
                  </a:srgbClr>
                </a:outerShdw>
              </a:effectLst>
            </a:endParaRPr>
          </a:p>
          <a:p>
            <a:pPr lvl="1"/>
            <a:endParaRPr lang="en-US" sz="2400" dirty="0" smtClean="0">
              <a:solidFill>
                <a:schemeClr val="bg1"/>
              </a:solidFill>
              <a:effectLst>
                <a:outerShdw blurRad="38100" dist="38100" dir="2700000" algn="tl">
                  <a:srgbClr val="000000">
                    <a:alpha val="43137"/>
                  </a:srgbClr>
                </a:outerShdw>
              </a:effectLst>
            </a:endParaRPr>
          </a:p>
          <a:p>
            <a:pPr lvl="1"/>
            <a:endParaRPr lang="en-US" sz="2400" dirty="0" smtClean="0">
              <a:solidFill>
                <a:schemeClr val="bg1"/>
              </a:solidFill>
              <a:effectLst>
                <a:outerShdw blurRad="38100" dist="38100" dir="2700000" algn="tl">
                  <a:srgbClr val="000000">
                    <a:alpha val="43137"/>
                  </a:srgbClr>
                </a:outerShdw>
              </a:effectLst>
            </a:endParaRPr>
          </a:p>
        </p:txBody>
      </p:sp>
      <p:sp>
        <p:nvSpPr>
          <p:cNvPr id="7" name="Title 1"/>
          <p:cNvSpPr txBox="1">
            <a:spLocks/>
          </p:cNvSpPr>
          <p:nvPr/>
        </p:nvSpPr>
        <p:spPr>
          <a:xfrm>
            <a:off x="457200" y="121920"/>
            <a:ext cx="8229600" cy="914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FF0000"/>
                </a:solidFill>
                <a:effectLst/>
                <a:uLnTx/>
                <a:uFillTx/>
                <a:latin typeface="+mj-lt"/>
                <a:ea typeface="+mj-ea"/>
                <a:cs typeface="+mj-cs"/>
              </a:rPr>
              <a:t>The Quest for Identity </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6">
      <a:dk1>
        <a:srgbClr val="FF0000"/>
      </a:dk1>
      <a:lt1>
        <a:sysClr val="window" lastClr="FFFFFF"/>
      </a:lt1>
      <a:dk2>
        <a:srgbClr val="4F271C"/>
      </a:dk2>
      <a:lt2>
        <a:srgbClr val="00B050"/>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1047</TotalTime>
  <Words>4381</Words>
  <Application>Microsoft Office PowerPoint</Application>
  <PresentationFormat>Custom</PresentationFormat>
  <Paragraphs>433</Paragraphs>
  <Slides>68</Slides>
  <Notes>63</Notes>
  <HiddenSlides>5</HiddenSlides>
  <MMClips>9</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68</vt:i4>
      </vt:variant>
    </vt:vector>
  </HeadingPairs>
  <TitlesOfParts>
    <vt:vector size="70" baseType="lpstr">
      <vt:lpstr>Office Theme</vt:lpstr>
      <vt:lpstr>Clip</vt:lpstr>
      <vt:lpstr>Voices of North Carolina </vt:lpstr>
      <vt:lpstr>Preview of webinar</vt:lpstr>
      <vt:lpstr>Language Endangerment </vt:lpstr>
      <vt:lpstr>Why Languages Die</vt:lpstr>
      <vt:lpstr>The Sociohistorical Context</vt:lpstr>
      <vt:lpstr>The Sociohistorical Setting </vt:lpstr>
      <vt:lpstr>Slide 7</vt:lpstr>
      <vt:lpstr>The Local Dialect Context </vt:lpstr>
      <vt:lpstr>Slide 9</vt:lpstr>
      <vt:lpstr>Lumbee Dialect and Identity </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Identification of Lumbee Speakers </vt:lpstr>
      <vt:lpstr>The Reconfiguration of “Relic” Forms:  Perfective be in Lumbee English </vt:lpstr>
      <vt:lpstr>Persistence and Accommodation: Finite bes in Lumbee English </vt:lpstr>
      <vt:lpstr>Slide 29</vt:lpstr>
      <vt:lpstr>The Adoption of a Regional Feature: Regularized weren’t  </vt:lpstr>
      <vt:lpstr>Comparison of Dialect Vocabulary </vt:lpstr>
      <vt:lpstr>Comparison of Pronunciation Features </vt:lpstr>
      <vt:lpstr>Comparison of Grammar Features </vt:lpstr>
      <vt:lpstr>Conclusions </vt:lpstr>
      <vt:lpstr>Conclusions </vt:lpstr>
      <vt:lpstr>Conclusions </vt:lpstr>
      <vt:lpstr>Conclusions: Fluid Lumbee Identity  </vt:lpstr>
      <vt:lpstr>Conclusions: Recognition </vt:lpstr>
      <vt:lpstr>title</vt:lpstr>
      <vt:lpstr>Myths about African American English </vt:lpstr>
      <vt:lpstr>Review of Habitual BE </vt:lpstr>
      <vt:lpstr>Review of Habitual BE </vt:lpstr>
      <vt:lpstr>Review of Habitual BE </vt:lpstr>
      <vt:lpstr>Review of Habitual BE </vt:lpstr>
      <vt:lpstr>Review of Habitual BE </vt:lpstr>
      <vt:lpstr>Three Theories of AAE Origin</vt:lpstr>
      <vt:lpstr>Visual of Theories of AAE history </vt:lpstr>
      <vt:lpstr>Regional and Situational Differences in the Use of African American English </vt:lpstr>
      <vt:lpstr>Roanoke Island Commissioner:  Freedman’s Colony Celebration</vt:lpstr>
      <vt:lpstr>Princeville Mayor: Town Birthday Celebration</vt:lpstr>
      <vt:lpstr>Roanoke Island Teenager: Making the Basketball Team</vt:lpstr>
      <vt:lpstr>Beech Bottom Teenager: Leaving Home</vt:lpstr>
      <vt:lpstr>Observations about the Linguistic Marketplace</vt:lpstr>
      <vt:lpstr>Some Grammatical Features of AAE</vt:lpstr>
      <vt:lpstr>Some Pronunciation Features of AAE</vt:lpstr>
      <vt:lpstr>Some Conclusions about AAE</vt:lpstr>
      <vt:lpstr>Some Conclusions about the Dialect Curriculum</vt:lpstr>
      <vt:lpstr>Slide 58</vt:lpstr>
      <vt:lpstr>Some Conclusions about the Dialect Curriculum</vt:lpstr>
      <vt:lpstr>Slide 60</vt:lpstr>
      <vt:lpstr>Slide 61</vt:lpstr>
      <vt:lpstr>Slide 62</vt:lpstr>
      <vt:lpstr>Slide 63</vt:lpstr>
      <vt:lpstr>Final Project (estimated time: 3 hours) </vt:lpstr>
      <vt:lpstr>Slide 65</vt:lpstr>
      <vt:lpstr>Slide 66</vt:lpstr>
      <vt:lpstr>Slide 67</vt:lpstr>
      <vt:lpstr>Slide 68</vt:lpstr>
    </vt:vector>
  </TitlesOfParts>
  <Company>NC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jlreaser</dc:creator>
  <cp:lastModifiedBy>CHASS</cp:lastModifiedBy>
  <cp:revision>79</cp:revision>
  <dcterms:created xsi:type="dcterms:W3CDTF">2011-01-27T18:24:10Z</dcterms:created>
  <dcterms:modified xsi:type="dcterms:W3CDTF">2011-04-05T15:56:14Z</dcterms:modified>
</cp:coreProperties>
</file>